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5282"/>
    <a:srgbClr val="004A82"/>
    <a:srgbClr val="435265"/>
    <a:srgbClr val="0035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2238" y="-6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8CFA630-13BB-46C4-BD44-B2C5F9B66074}" type="datetimeFigureOut">
              <a:rPr lang="en-US" smtClean="0"/>
              <a:pPr/>
              <a:t>10/23/2016</a:t>
            </a:fld>
            <a:endParaRPr lang="en-US" dirty="0">
              <a:solidFill>
                <a:srgbClr val="FFFFFF"/>
              </a:solidFill>
            </a:endParaRP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kumimoji="0" lang="en-US" dirty="0">
              <a:solidFill>
                <a:srgbClr val="FFFFFF"/>
              </a:solidFill>
            </a:endParaRP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C5217A8-0E06-4059-AC45-433E2E67A85D}" type="slidenum">
              <a:rPr kumimoji="0" lang="en-US" smtClean="0"/>
              <a:pPr/>
              <a:t>‹#›</a:t>
            </a:fld>
            <a:endParaRPr kumimoji="0" lang="en-US"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257FD1-AD40-4226-8BF3-4974FA679104}" type="datetimeFigureOut">
              <a:rPr lang="en-US" smtClean="0"/>
              <a:t>10/23/2016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2300C2A-94FE-414A-BC0C-0B1EF9C36C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B2257FD1-AD40-4226-8BF3-4974FA679104}" type="datetimeFigureOut">
              <a:rPr lang="en-US" smtClean="0"/>
              <a:t>10/23/2016</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2300C2A-94FE-414A-BC0C-0B1EF9C36CE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chor="ctr"/>
          <a:lstStyle>
            <a:lvl1pPr>
              <a:defRPr cap="none"/>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257FD1-AD40-4226-8BF3-4974FA679104}" type="datetimeFigureOut">
              <a:rPr lang="en-US" smtClean="0"/>
              <a:t>10/23/2016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2300C2A-94FE-414A-BC0C-0B1EF9C36CE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2257FD1-AD40-4226-8BF3-4974FA679104}" type="datetimeFigureOut">
              <a:rPr lang="en-US" smtClean="0"/>
              <a:t>10/23/2016</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2300C2A-94FE-414A-BC0C-0B1EF9C36CE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257FD1-AD40-4226-8BF3-4974FA679104}" type="datetimeFigureOut">
              <a:rPr lang="en-US" smtClean="0"/>
              <a:t>10/23/2016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2300C2A-94FE-414A-BC0C-0B1EF9C36CE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2257FD1-AD40-4226-8BF3-4974FA679104}" type="datetimeFigureOut">
              <a:rPr lang="en-US" smtClean="0"/>
              <a:t>10/23/2016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2300C2A-94FE-414A-BC0C-0B1EF9C36CE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2257FD1-AD40-4226-8BF3-4974FA679104}" type="datetimeFigureOut">
              <a:rPr lang="en-US" smtClean="0"/>
              <a:t>10/23/2016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2300C2A-94FE-414A-BC0C-0B1EF9C36C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2257FD1-AD40-4226-8BF3-4974FA679104}" type="datetimeFigureOut">
              <a:rPr lang="en-US" smtClean="0"/>
              <a:t>10/23/2016</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E2300C2A-94FE-414A-BC0C-0B1EF9C36C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257FD1-AD40-4226-8BF3-4974FA679104}" type="datetimeFigureOut">
              <a:rPr lang="en-US" smtClean="0"/>
              <a:t>10/23/2016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2300C2A-94FE-414A-BC0C-0B1EF9C36CE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B2257FD1-AD40-4226-8BF3-4974FA679104}" type="datetimeFigureOut">
              <a:rPr lang="en-US" smtClean="0"/>
              <a:t>10/23/2016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2300C2A-94FE-414A-BC0C-0B1EF9C36CE8}"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7C9B81F-C347-4BEF-BFDF-29C42F48304A}" type="datetimeFigureOut">
              <a:rPr lang="en-US" smtClean="0"/>
              <a:pPr/>
              <a:t>10/23/2016</a:t>
            </a:fld>
            <a:endParaRPr lang="en-US" dirty="0">
              <a:solidFill>
                <a:schemeClr val="tx2">
                  <a:shade val="90000"/>
                </a:schemeClr>
              </a:solidFill>
            </a:endParaRP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lgn="l" eaLnBrk="1" latinLnBrk="0" hangingPunct="1"/>
            <a:endParaRPr kumimoji="0" lang="en-US" dirty="0">
              <a:solidFill>
                <a:schemeClr val="tx2">
                  <a:shade val="90000"/>
                </a:schemeClr>
              </a:solidFill>
            </a:endParaRP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42AED99-7FB4-404E-8A97-64753DCE42EC}" type="slidenum">
              <a:rPr kumimoji="0" lang="en-US" smtClean="0"/>
              <a:pPr/>
              <a:t>‹#›</a:t>
            </a:fld>
            <a:endParaRPr kumimoji="0" lang="en-US" dirty="0">
              <a:solidFill>
                <a:schemeClr val="tx2">
                  <a:shade val="90000"/>
                </a:schemeClr>
              </a:solidFill>
            </a:endParaRPr>
          </a:p>
        </p:txBody>
      </p:sp>
      <p:pic>
        <p:nvPicPr>
          <p:cNvPr id="8" name="Picture 3" descr="D:\Projects\GIVE Project (BBS NETWORK)\ESCP 4i\GIVE ESCP.png"/>
          <p:cNvPicPr>
            <a:picLocks noChangeAspect="1" noChangeArrowheads="1"/>
          </p:cNvPicPr>
          <p:nvPr userDrawn="1"/>
        </p:nvPicPr>
        <p:blipFill>
          <a:blip r:embed="rId14" cstate="print"/>
          <a:srcRect/>
          <a:stretch>
            <a:fillRect/>
          </a:stretch>
        </p:blipFill>
        <p:spPr bwMode="auto">
          <a:xfrm>
            <a:off x="8388424" y="116632"/>
            <a:ext cx="616081" cy="908720"/>
          </a:xfrm>
          <a:prstGeom prst="rect">
            <a:avLst/>
          </a:prstGeom>
          <a:noFill/>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7200" dirty="0" smtClean="0"/>
              <a:t>GIVE </a:t>
            </a:r>
            <a:endParaRPr lang="en-US" sz="7200" dirty="0"/>
          </a:p>
        </p:txBody>
      </p:sp>
      <p:sp>
        <p:nvSpPr>
          <p:cNvPr id="3" name="Subtitle 2"/>
          <p:cNvSpPr>
            <a:spLocks noGrp="1"/>
          </p:cNvSpPr>
          <p:nvPr>
            <p:ph type="subTitle" idx="1"/>
          </p:nvPr>
        </p:nvSpPr>
        <p:spPr>
          <a:xfrm>
            <a:off x="2843808" y="3501008"/>
            <a:ext cx="6156176" cy="1101248"/>
          </a:xfrm>
        </p:spPr>
        <p:txBody>
          <a:bodyPr>
            <a:normAutofit/>
          </a:bodyPr>
          <a:lstStyle/>
          <a:p>
            <a:pPr algn="ctr"/>
            <a:r>
              <a:rPr lang="en-GB" sz="3600" b="1" i="1" dirty="0" smtClean="0">
                <a:solidFill>
                  <a:schemeClr val="accent4">
                    <a:lumMod val="60000"/>
                    <a:lumOff val="40000"/>
                  </a:schemeClr>
                </a:solidFill>
              </a:rPr>
              <a:t>Green ICT Development</a:t>
            </a:r>
            <a:endParaRPr lang="en-US" sz="3600" dirty="0">
              <a:solidFill>
                <a:schemeClr val="accent4">
                  <a:lumMod val="60000"/>
                  <a:lumOff val="40000"/>
                </a:schemeClr>
              </a:solidFill>
            </a:endParaRPr>
          </a:p>
        </p:txBody>
      </p:sp>
      <p:pic>
        <p:nvPicPr>
          <p:cNvPr id="2050" name="Picture 2" descr="D:\Projects\GIVE Project (BBS NETWORK)\ESCP 4i\GIVE ESCP.png"/>
          <p:cNvPicPr>
            <a:picLocks noChangeAspect="1" noChangeArrowheads="1"/>
          </p:cNvPicPr>
          <p:nvPr/>
        </p:nvPicPr>
        <p:blipFill>
          <a:blip r:embed="rId2" cstate="print"/>
          <a:srcRect/>
          <a:stretch>
            <a:fillRect/>
          </a:stretch>
        </p:blipFill>
        <p:spPr bwMode="auto">
          <a:xfrm>
            <a:off x="107504" y="188640"/>
            <a:ext cx="2392130" cy="352839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ipe(up)">
                                      <p:cBhvr>
                                        <p:cTn id="7" dur="500"/>
                                        <p:tgtEl>
                                          <p:spTgt spid="20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2000"/>
                                        <p:tgtEl>
                                          <p:spTgt spid="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cap="none" dirty="0" smtClean="0"/>
              <a:t>Objectives:</a:t>
            </a:r>
            <a:endParaRPr lang="en-US" cap="none" dirty="0"/>
          </a:p>
        </p:txBody>
      </p:sp>
      <p:sp>
        <p:nvSpPr>
          <p:cNvPr id="3" name="Content Placeholder 2"/>
          <p:cNvSpPr>
            <a:spLocks noGrp="1"/>
          </p:cNvSpPr>
          <p:nvPr>
            <p:ph idx="1"/>
          </p:nvPr>
        </p:nvSpPr>
        <p:spPr/>
        <p:txBody>
          <a:bodyPr>
            <a:normAutofit/>
          </a:bodyPr>
          <a:lstStyle/>
          <a:p>
            <a:r>
              <a:rPr lang="en-US" sz="1600" i="1" u="sng" dirty="0" smtClean="0">
                <a:solidFill>
                  <a:srgbClr val="004A82"/>
                </a:solidFill>
                <a:cs typeface="Andalus" pitchFamily="18" charset="-78"/>
              </a:rPr>
              <a:t>General objective: </a:t>
            </a:r>
          </a:p>
          <a:p>
            <a:pPr lvl="1" algn="just"/>
            <a:r>
              <a:rPr lang="en-US" sz="1300" i="1" dirty="0" smtClean="0">
                <a:solidFill>
                  <a:srgbClr val="004A82"/>
                </a:solidFill>
                <a:cs typeface="Andalus" pitchFamily="18" charset="-78"/>
              </a:rPr>
              <a:t>The project’s general objective is to build up strategic cluster partnership in the field of green smart technologies among the three industries: automotive, renewable energy and ICT. It addresses the COSME financial instrument’s challenge to support clusters as a tools to SME internationalization and market access. The GIVE partnership will be based on cross-clusters, cross- border, cross - regional and cross - industry collaboration and it is very challenging because it has 8 partners from 7 different countries, 2 different European regions and 3 vital industries. </a:t>
            </a:r>
          </a:p>
          <a:p>
            <a:endParaRPr lang="en-US" sz="1600" i="1" dirty="0" smtClean="0">
              <a:solidFill>
                <a:srgbClr val="004A82"/>
              </a:solidFill>
              <a:cs typeface="Andalus" pitchFamily="18" charset="-78"/>
            </a:endParaRPr>
          </a:p>
          <a:p>
            <a:r>
              <a:rPr lang="en-US" sz="1600" i="1" u="sng" dirty="0" smtClean="0">
                <a:solidFill>
                  <a:srgbClr val="004A82"/>
                </a:solidFill>
                <a:cs typeface="Andalus" pitchFamily="18" charset="-78"/>
              </a:rPr>
              <a:t>The specific objectives of the GIVE project are:</a:t>
            </a:r>
          </a:p>
          <a:p>
            <a:pPr lvl="1" algn="just"/>
            <a:r>
              <a:rPr lang="en-US" sz="1300" i="1" dirty="0" smtClean="0">
                <a:solidFill>
                  <a:srgbClr val="004A82"/>
                </a:solidFill>
                <a:cs typeface="Andalus" pitchFamily="18" charset="-78"/>
              </a:rPr>
              <a:t>to create new value chain and favorable framework for establishing a sustainable cross-industry strategic cluster partnership(GIVE) in the field of green smart technologies by implementation of partnership building and collaboration activities.  </a:t>
            </a:r>
          </a:p>
          <a:p>
            <a:pPr lvl="1" algn="just"/>
            <a:r>
              <a:rPr lang="en-US" sz="1300" i="1" dirty="0" smtClean="0">
                <a:solidFill>
                  <a:srgbClr val="004A82"/>
                </a:solidFill>
                <a:cs typeface="Andalus" pitchFamily="18" charset="-78"/>
              </a:rPr>
              <a:t>to build up sustainable strategic cluster partnership based on development of GIVE internationalization strategy and implementation roadmap .</a:t>
            </a:r>
          </a:p>
          <a:p>
            <a:pPr lvl="1" algn="just"/>
            <a:r>
              <a:rPr lang="en-US" sz="1300" i="1" dirty="0" smtClean="0">
                <a:solidFill>
                  <a:srgbClr val="004A82"/>
                </a:solidFill>
                <a:cs typeface="Andalus" pitchFamily="18" charset="-78"/>
              </a:rPr>
              <a:t>to promote GIVE strategic cluster partnership and increase online promotion of GIVE partners by implementation of identity shaping, communication, promotion and online social networks and media activities . </a:t>
            </a:r>
          </a:p>
          <a:p>
            <a:endParaRPr lang="en-US" sz="1300" i="1" u="sng" dirty="0" smtClean="0">
              <a:solidFill>
                <a:srgbClr val="376092"/>
              </a:solidFill>
              <a:cs typeface="Andalus"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1"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par>
                          <p:cTn id="12" fill="hold">
                            <p:stCondLst>
                              <p:cond delay="1000"/>
                            </p:stCondLst>
                            <p:childTnLst>
                              <p:par>
                                <p:cTn id="13" presetID="22" presetClass="entr" presetSubtype="8" fill="hold" grpId="1"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childTnLst>
                          </p:cTn>
                        </p:par>
                        <p:par>
                          <p:cTn id="16" fill="hold">
                            <p:stCondLst>
                              <p:cond delay="1500"/>
                            </p:stCondLst>
                            <p:childTnLst>
                              <p:par>
                                <p:cTn id="17" presetID="22" presetClass="entr" presetSubtype="8" fill="hold" grpId="1"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1"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par>
                          <p:cTn id="24" fill="hold">
                            <p:stCondLst>
                              <p:cond delay="2500"/>
                            </p:stCondLst>
                            <p:childTnLst>
                              <p:par>
                                <p:cTn id="25" presetID="22" presetClass="entr" presetSubtype="8" fill="hold" grpId="1"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par>
                          <p:cTn id="28" fill="hold">
                            <p:stCondLst>
                              <p:cond delay="3000"/>
                            </p:stCondLst>
                            <p:childTnLst>
                              <p:par>
                                <p:cTn id="29" presetID="22" presetClass="entr" presetSubtype="8" fill="hold" grpId="1"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Partnership:</a:t>
            </a:r>
            <a:endParaRPr lang="en-US" cap="none" dirty="0"/>
          </a:p>
        </p:txBody>
      </p:sp>
      <p:sp>
        <p:nvSpPr>
          <p:cNvPr id="3" name="Content Placeholder 2"/>
          <p:cNvSpPr>
            <a:spLocks noGrp="1"/>
          </p:cNvSpPr>
          <p:nvPr>
            <p:ph idx="1"/>
          </p:nvPr>
        </p:nvSpPr>
        <p:spPr>
          <a:xfrm>
            <a:off x="457200" y="1609416"/>
            <a:ext cx="7643192" cy="4846320"/>
          </a:xfrm>
        </p:spPr>
        <p:txBody>
          <a:bodyPr numCol="1">
            <a:normAutofit/>
          </a:bodyPr>
          <a:lstStyle/>
          <a:p>
            <a:r>
              <a:rPr lang="en-US" sz="2400" b="1" i="1" u="sng" dirty="0" smtClean="0">
                <a:solidFill>
                  <a:srgbClr val="004A82"/>
                </a:solidFill>
                <a:cs typeface="Andalus" pitchFamily="18" charset="-78"/>
              </a:rPr>
              <a:t>8 partners from 7 European countries: </a:t>
            </a:r>
          </a:p>
          <a:p>
            <a:pPr marL="0" indent="0">
              <a:buNone/>
            </a:pPr>
            <a:endParaRPr lang="en-US" sz="2400" b="1" i="1" u="sng" dirty="0" smtClean="0">
              <a:solidFill>
                <a:srgbClr val="004A82"/>
              </a:solidFill>
              <a:cs typeface="Andalus" pitchFamily="18" charset="-78"/>
            </a:endParaRPr>
          </a:p>
          <a:p>
            <a:pPr lvl="1"/>
            <a:r>
              <a:rPr lang="en-US" sz="2000" i="1" dirty="0" smtClean="0">
                <a:solidFill>
                  <a:srgbClr val="004A82"/>
                </a:solidFill>
                <a:cs typeface="Andalus" pitchFamily="18" charset="-78"/>
              </a:rPr>
              <a:t>ICT Cluster – Coordinator</a:t>
            </a:r>
          </a:p>
          <a:p>
            <a:pPr lvl="1"/>
            <a:r>
              <a:rPr lang="en-US" sz="2000" i="1" dirty="0" smtClean="0">
                <a:solidFill>
                  <a:srgbClr val="004A82"/>
                </a:solidFill>
                <a:cs typeface="Andalus" pitchFamily="18" charset="-78"/>
              </a:rPr>
              <a:t>AITA – Project partner</a:t>
            </a:r>
          </a:p>
          <a:p>
            <a:pPr lvl="1"/>
            <a:r>
              <a:rPr lang="en-US" sz="2000" i="1" dirty="0" smtClean="0">
                <a:solidFill>
                  <a:srgbClr val="004A82"/>
                </a:solidFill>
                <a:cs typeface="Andalus" pitchFamily="18" charset="-78"/>
              </a:rPr>
              <a:t>MASIT – Project partner</a:t>
            </a:r>
          </a:p>
          <a:p>
            <a:pPr lvl="1"/>
            <a:r>
              <a:rPr lang="en-US" sz="2000" i="1" dirty="0" smtClean="0">
                <a:solidFill>
                  <a:srgbClr val="004A82"/>
                </a:solidFill>
                <a:cs typeface="Andalus" pitchFamily="18" charset="-78"/>
              </a:rPr>
              <a:t>HAMAC – Project partner</a:t>
            </a:r>
          </a:p>
          <a:p>
            <a:pPr lvl="1"/>
            <a:r>
              <a:rPr lang="en-US" sz="2000" i="1" dirty="0" smtClean="0">
                <a:solidFill>
                  <a:srgbClr val="004A82"/>
                </a:solidFill>
                <a:cs typeface="Andalus" pitchFamily="18" charset="-78"/>
              </a:rPr>
              <a:t>ICT Cluster Plovdiv – Project partner</a:t>
            </a:r>
          </a:p>
          <a:p>
            <a:pPr lvl="1"/>
            <a:r>
              <a:rPr lang="en-US" sz="2000" i="1" dirty="0" smtClean="0">
                <a:solidFill>
                  <a:srgbClr val="004A82"/>
                </a:solidFill>
                <a:cs typeface="Andalus" pitchFamily="18" charset="-78"/>
              </a:rPr>
              <a:t>CLUJ IT – Project partner</a:t>
            </a:r>
          </a:p>
          <a:p>
            <a:pPr lvl="1"/>
            <a:r>
              <a:rPr lang="en-US" sz="2000" i="1" dirty="0" smtClean="0">
                <a:solidFill>
                  <a:srgbClr val="004A82"/>
                </a:solidFill>
                <a:cs typeface="Andalus" pitchFamily="18" charset="-78"/>
              </a:rPr>
              <a:t>Automotive Cluster Slovenia – Project partner</a:t>
            </a:r>
          </a:p>
          <a:p>
            <a:pPr lvl="1"/>
            <a:r>
              <a:rPr lang="en-US" sz="2000" i="1" dirty="0" smtClean="0">
                <a:solidFill>
                  <a:srgbClr val="004A82"/>
                </a:solidFill>
                <a:cs typeface="Andalus" pitchFamily="18" charset="-78"/>
              </a:rPr>
              <a:t>Green Current Renewable Energetic and Innovation Cluster – Hungary – Project partner</a:t>
            </a:r>
            <a:endParaRPr lang="en-US" sz="2000" dirty="0">
              <a:solidFill>
                <a:srgbClr val="004A8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slide(fromTop)">
                                      <p:cBhvr>
                                        <p:cTn id="11" dur="500"/>
                                        <p:tgtEl>
                                          <p:spTgt spid="3">
                                            <p:txEl>
                                              <p:pRg st="0" end="0"/>
                                            </p:txEl>
                                          </p:spTgt>
                                        </p:tgtEl>
                                      </p:cBhvr>
                                    </p:animEffect>
                                  </p:childTnLst>
                                </p:cTn>
                              </p:par>
                            </p:childTnLst>
                          </p:cTn>
                        </p:par>
                        <p:par>
                          <p:cTn id="12" fill="hold">
                            <p:stCondLst>
                              <p:cond delay="1000"/>
                            </p:stCondLst>
                            <p:childTnLst>
                              <p:par>
                                <p:cTn id="13" presetID="12"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Top)">
                                      <p:cBhvr>
                                        <p:cTn id="15" dur="500"/>
                                        <p:tgtEl>
                                          <p:spTgt spid="3">
                                            <p:txEl>
                                              <p:pRg st="2" end="2"/>
                                            </p:txEl>
                                          </p:spTgt>
                                        </p:tgtEl>
                                      </p:cBhvr>
                                    </p:animEffect>
                                  </p:childTnLst>
                                </p:cTn>
                              </p:par>
                            </p:childTnLst>
                          </p:cTn>
                        </p:par>
                        <p:par>
                          <p:cTn id="16" fill="hold">
                            <p:stCondLst>
                              <p:cond delay="1500"/>
                            </p:stCondLst>
                            <p:childTnLst>
                              <p:par>
                                <p:cTn id="17" presetID="12" presetClass="entr" presetSubtype="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slide(fromTop)">
                                      <p:cBhvr>
                                        <p:cTn id="19" dur="500"/>
                                        <p:tgtEl>
                                          <p:spTgt spid="3">
                                            <p:txEl>
                                              <p:pRg st="3" end="3"/>
                                            </p:txEl>
                                          </p:spTgt>
                                        </p:tgtEl>
                                      </p:cBhvr>
                                    </p:animEffect>
                                  </p:childTnLst>
                                </p:cTn>
                              </p:par>
                            </p:childTnLst>
                          </p:cTn>
                        </p:par>
                        <p:par>
                          <p:cTn id="20" fill="hold">
                            <p:stCondLst>
                              <p:cond delay="2000"/>
                            </p:stCondLst>
                            <p:childTnLst>
                              <p:par>
                                <p:cTn id="21" presetID="12" presetClass="entr" presetSubtype="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lide(fromTop)">
                                      <p:cBhvr>
                                        <p:cTn id="23" dur="500"/>
                                        <p:tgtEl>
                                          <p:spTgt spid="3">
                                            <p:txEl>
                                              <p:pRg st="4" end="4"/>
                                            </p:txEl>
                                          </p:spTgt>
                                        </p:tgtEl>
                                      </p:cBhvr>
                                    </p:animEffect>
                                  </p:childTnLst>
                                </p:cTn>
                              </p:par>
                            </p:childTnLst>
                          </p:cTn>
                        </p:par>
                        <p:par>
                          <p:cTn id="24" fill="hold">
                            <p:stCondLst>
                              <p:cond delay="2500"/>
                            </p:stCondLst>
                            <p:childTnLst>
                              <p:par>
                                <p:cTn id="25" presetID="12" presetClass="entr" presetSubtype="1"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lide(fromTop)">
                                      <p:cBhvr>
                                        <p:cTn id="27" dur="500"/>
                                        <p:tgtEl>
                                          <p:spTgt spid="3">
                                            <p:txEl>
                                              <p:pRg st="5" end="5"/>
                                            </p:txEl>
                                          </p:spTgt>
                                        </p:tgtEl>
                                      </p:cBhvr>
                                    </p:animEffect>
                                  </p:childTnLst>
                                </p:cTn>
                              </p:par>
                            </p:childTnLst>
                          </p:cTn>
                        </p:par>
                        <p:par>
                          <p:cTn id="28" fill="hold">
                            <p:stCondLst>
                              <p:cond delay="3000"/>
                            </p:stCondLst>
                            <p:childTnLst>
                              <p:par>
                                <p:cTn id="29" presetID="12" presetClass="entr" presetSubtype="1"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slide(fromTop)">
                                      <p:cBhvr>
                                        <p:cTn id="31" dur="500"/>
                                        <p:tgtEl>
                                          <p:spTgt spid="3">
                                            <p:txEl>
                                              <p:pRg st="6" end="6"/>
                                            </p:txEl>
                                          </p:spTgt>
                                        </p:tgtEl>
                                      </p:cBhvr>
                                    </p:animEffect>
                                  </p:childTnLst>
                                </p:cTn>
                              </p:par>
                            </p:childTnLst>
                          </p:cTn>
                        </p:par>
                        <p:par>
                          <p:cTn id="32" fill="hold">
                            <p:stCondLst>
                              <p:cond delay="3500"/>
                            </p:stCondLst>
                            <p:childTnLst>
                              <p:par>
                                <p:cTn id="33" presetID="12" presetClass="entr" presetSubtype="1"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slide(fromTop)">
                                      <p:cBhvr>
                                        <p:cTn id="35" dur="500"/>
                                        <p:tgtEl>
                                          <p:spTgt spid="3">
                                            <p:txEl>
                                              <p:pRg st="7" end="7"/>
                                            </p:txEl>
                                          </p:spTgt>
                                        </p:tgtEl>
                                      </p:cBhvr>
                                    </p:animEffect>
                                  </p:childTnLst>
                                </p:cTn>
                              </p:par>
                            </p:childTnLst>
                          </p:cTn>
                        </p:par>
                        <p:par>
                          <p:cTn id="36" fill="hold">
                            <p:stCondLst>
                              <p:cond delay="4000"/>
                            </p:stCondLst>
                            <p:childTnLst>
                              <p:par>
                                <p:cTn id="37" presetID="12" presetClass="entr" presetSubtype="1"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slide(fromTop)">
                                      <p:cBhvr>
                                        <p:cTn id="39" dur="500"/>
                                        <p:tgtEl>
                                          <p:spTgt spid="3">
                                            <p:txEl>
                                              <p:pRg st="8" end="8"/>
                                            </p:txEl>
                                          </p:spTgt>
                                        </p:tgtEl>
                                      </p:cBhvr>
                                    </p:animEffect>
                                  </p:childTnLst>
                                </p:cTn>
                              </p:par>
                            </p:childTnLst>
                          </p:cTn>
                        </p:par>
                        <p:par>
                          <p:cTn id="40" fill="hold">
                            <p:stCondLst>
                              <p:cond delay="4500"/>
                            </p:stCondLst>
                            <p:childTnLst>
                              <p:par>
                                <p:cTn id="41" presetID="12" presetClass="entr" presetSubtype="1" fill="hold" grpId="0"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slide(fromTop)">
                                      <p:cBhvr>
                                        <p:cTn id="4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solidFill>
                  <a:srgbClr val="004A82"/>
                </a:solidFill>
              </a:rPr>
              <a:t>Work Package 1</a:t>
            </a:r>
          </a:p>
          <a:p>
            <a:pPr lvl="1" algn="just"/>
            <a:r>
              <a:rPr lang="en-US" i="1" dirty="0" smtClean="0">
                <a:solidFill>
                  <a:srgbClr val="265282"/>
                </a:solidFill>
              </a:rPr>
              <a:t>The main objective of this WP1 is to create a favorable framework for establishing a strong cross-industry cluster partnership across Europe among  three vital industries:</a:t>
            </a:r>
          </a:p>
          <a:p>
            <a:pPr lvl="3" algn="just"/>
            <a:r>
              <a:rPr lang="en-US" i="1" dirty="0" smtClean="0">
                <a:solidFill>
                  <a:srgbClr val="265282"/>
                </a:solidFill>
              </a:rPr>
              <a:t>renewable energy - with focus on green and alternative energy, and fuel;</a:t>
            </a:r>
          </a:p>
          <a:p>
            <a:pPr lvl="3" algn="just"/>
            <a:r>
              <a:rPr lang="en-US" i="1" dirty="0" smtClean="0">
                <a:solidFill>
                  <a:srgbClr val="265282"/>
                </a:solidFill>
              </a:rPr>
              <a:t>automotive - with focus on green solutions for the transport sector;</a:t>
            </a:r>
          </a:p>
          <a:p>
            <a:pPr lvl="3" algn="just"/>
            <a:r>
              <a:rPr lang="en-US" i="1" dirty="0" smtClean="0">
                <a:solidFill>
                  <a:srgbClr val="265282"/>
                </a:solidFill>
              </a:rPr>
              <a:t>ICT - as a backbone for innovation in the first two sectors; </a:t>
            </a:r>
          </a:p>
          <a:p>
            <a:pPr lvl="3">
              <a:buNone/>
            </a:pPr>
            <a:endParaRPr lang="en-US" dirty="0" smtClean="0">
              <a:solidFill>
                <a:srgbClr val="004A82"/>
              </a:solidFill>
            </a:endParaRPr>
          </a:p>
          <a:p>
            <a:r>
              <a:rPr lang="en-US" b="1" dirty="0" smtClean="0">
                <a:solidFill>
                  <a:srgbClr val="004A82"/>
                </a:solidFill>
              </a:rPr>
              <a:t>Work Package 2</a:t>
            </a:r>
          </a:p>
          <a:p>
            <a:pPr lvl="1" algn="just"/>
            <a:r>
              <a:rPr lang="en-GB" i="1" dirty="0" smtClean="0">
                <a:solidFill>
                  <a:srgbClr val="265282"/>
                </a:solidFill>
              </a:rPr>
              <a:t>The main objective of the WP2 is to build up strategic cluster partnership based on development of GIVE internationalization strategy and roadmap for strategy implementation. Both documents will be supported by draft financial plan. </a:t>
            </a:r>
            <a:endParaRPr lang="en-US" i="1" dirty="0" smtClean="0">
              <a:solidFill>
                <a:srgbClr val="265282"/>
              </a:solidFill>
            </a:endParaRPr>
          </a:p>
          <a:p>
            <a:endParaRPr lang="en-US" b="1" dirty="0" smtClean="0">
              <a:solidFill>
                <a:srgbClr val="004A82"/>
              </a:solidFill>
            </a:endParaRPr>
          </a:p>
          <a:p>
            <a:r>
              <a:rPr lang="en-US" b="1" dirty="0" smtClean="0">
                <a:solidFill>
                  <a:srgbClr val="004A82"/>
                </a:solidFill>
              </a:rPr>
              <a:t>Work Package 3</a:t>
            </a:r>
          </a:p>
          <a:p>
            <a:pPr lvl="1" algn="just"/>
            <a:r>
              <a:rPr lang="en-GB" i="1" dirty="0" smtClean="0">
                <a:solidFill>
                  <a:srgbClr val="265282"/>
                </a:solidFill>
              </a:rPr>
              <a:t>The main objective of the WP3 is to promote GIVE strategic cluster partnership and to create sustainable promotional framework of the future GIVE collaboration and  internationalization activities:</a:t>
            </a:r>
            <a:endParaRPr lang="en-US" i="1" dirty="0" smtClean="0">
              <a:solidFill>
                <a:srgbClr val="265282"/>
              </a:solidFill>
            </a:endParaRPr>
          </a:p>
          <a:p>
            <a:pPr algn="just"/>
            <a:endParaRPr lang="en-US" b="1" dirty="0" smtClean="0">
              <a:solidFill>
                <a:srgbClr val="004A82"/>
              </a:solidFill>
            </a:endParaRPr>
          </a:p>
          <a:p>
            <a:endParaRPr lang="en-US" b="1" dirty="0" smtClean="0">
              <a:solidFill>
                <a:srgbClr val="004A8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up)">
                                      <p:cBhvr>
                                        <p:cTn id="11" dur="500"/>
                                        <p:tgtEl>
                                          <p:spTgt spid="3">
                                            <p:txEl>
                                              <p:pRg st="0" end="0"/>
                                            </p:tx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up)">
                                      <p:cBhvr>
                                        <p:cTn id="15" dur="500"/>
                                        <p:tgtEl>
                                          <p:spTgt spid="3">
                                            <p:txEl>
                                              <p:pRg st="1" end="1"/>
                                            </p:txEl>
                                          </p:spTgt>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up)">
                                      <p:cBhvr>
                                        <p:cTn id="19" dur="500"/>
                                        <p:tgtEl>
                                          <p:spTgt spid="3">
                                            <p:txEl>
                                              <p:pRg st="2" end="2"/>
                                            </p:txEl>
                                          </p:spTgt>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up)">
                                      <p:cBhvr>
                                        <p:cTn id="23" dur="500"/>
                                        <p:tgtEl>
                                          <p:spTgt spid="3">
                                            <p:txEl>
                                              <p:pRg st="3" end="3"/>
                                            </p:txEl>
                                          </p:spTgt>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up)">
                                      <p:cBhvr>
                                        <p:cTn id="31" dur="500"/>
                                        <p:tgtEl>
                                          <p:spTgt spid="3">
                                            <p:txEl>
                                              <p:pRg st="6" end="6"/>
                                            </p:txEl>
                                          </p:spTgt>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up)">
                                      <p:cBhvr>
                                        <p:cTn id="35" dur="500"/>
                                        <p:tgtEl>
                                          <p:spTgt spid="3">
                                            <p:txEl>
                                              <p:pRg st="7" end="7"/>
                                            </p:txEl>
                                          </p:spTgt>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wipe(up)">
                                      <p:cBhvr>
                                        <p:cTn id="39" dur="500"/>
                                        <p:tgtEl>
                                          <p:spTgt spid="3">
                                            <p:txEl>
                                              <p:pRg st="9" end="9"/>
                                            </p:txEl>
                                          </p:spTgt>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wipe(up)">
                                      <p:cBhvr>
                                        <p:cTn id="4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 Package 1</a:t>
            </a:r>
            <a:br>
              <a:rPr lang="en-US" dirty="0" smtClean="0"/>
            </a:br>
            <a:r>
              <a:rPr lang="en-GB" sz="2700" dirty="0" smtClean="0"/>
              <a:t>Forging  European Strategic Cluster Partnership in the field of Green Smart Technologies</a:t>
            </a:r>
            <a:endParaRPr lang="en-US" sz="2700" dirty="0"/>
          </a:p>
        </p:txBody>
      </p:sp>
      <p:sp>
        <p:nvSpPr>
          <p:cNvPr id="3" name="Content Placeholder 2"/>
          <p:cNvSpPr>
            <a:spLocks noGrp="1"/>
          </p:cNvSpPr>
          <p:nvPr>
            <p:ph idx="1"/>
          </p:nvPr>
        </p:nvSpPr>
        <p:spPr/>
        <p:txBody>
          <a:bodyPr>
            <a:normAutofit/>
          </a:bodyPr>
          <a:lstStyle/>
          <a:p>
            <a:r>
              <a:rPr lang="en-GB" sz="1800" i="1" dirty="0" smtClean="0">
                <a:solidFill>
                  <a:srgbClr val="004A82"/>
                </a:solidFill>
              </a:rPr>
              <a:t>On an operational level, this Work Package will bring participating clusters closer to:</a:t>
            </a:r>
          </a:p>
          <a:p>
            <a:pPr marL="0" indent="0">
              <a:buNone/>
            </a:pPr>
            <a:endParaRPr lang="en-US" sz="1800" dirty="0" smtClean="0">
              <a:solidFill>
                <a:srgbClr val="004A82"/>
              </a:solidFill>
            </a:endParaRPr>
          </a:p>
          <a:p>
            <a:pPr lvl="1" algn="just"/>
            <a:r>
              <a:rPr lang="en-GB" sz="1600" i="1" dirty="0" smtClean="0">
                <a:solidFill>
                  <a:srgbClr val="265282"/>
                </a:solidFill>
              </a:rPr>
              <a:t>a better understanding of each sectors needs;</a:t>
            </a:r>
            <a:endParaRPr lang="en-US" sz="1600" dirty="0" smtClean="0">
              <a:solidFill>
                <a:srgbClr val="265282"/>
              </a:solidFill>
            </a:endParaRPr>
          </a:p>
          <a:p>
            <a:pPr lvl="1" algn="just"/>
            <a:r>
              <a:rPr lang="en-GB" sz="1600" i="1" dirty="0" smtClean="0">
                <a:solidFill>
                  <a:srgbClr val="265282"/>
                </a:solidFill>
              </a:rPr>
              <a:t>identifying areas of complementarily, cross-</a:t>
            </a:r>
            <a:r>
              <a:rPr lang="en-GB" sz="1600" i="1" dirty="0" err="1" smtClean="0">
                <a:solidFill>
                  <a:srgbClr val="265282"/>
                </a:solidFill>
              </a:rPr>
              <a:t>sectoral</a:t>
            </a:r>
            <a:r>
              <a:rPr lang="en-GB" sz="1600" i="1" dirty="0" smtClean="0">
                <a:solidFill>
                  <a:srgbClr val="265282"/>
                </a:solidFill>
              </a:rPr>
              <a:t> cooperation, and core areas of competencies;</a:t>
            </a:r>
            <a:endParaRPr lang="en-US" sz="1600" dirty="0" smtClean="0">
              <a:solidFill>
                <a:srgbClr val="265282"/>
              </a:solidFill>
            </a:endParaRPr>
          </a:p>
          <a:p>
            <a:pPr lvl="1" algn="just"/>
            <a:r>
              <a:rPr lang="en-GB" sz="1600" i="1" dirty="0" smtClean="0">
                <a:solidFill>
                  <a:srgbClr val="265282"/>
                </a:solidFill>
              </a:rPr>
              <a:t>setting-up a framework for medium and long term cooperation among SMEs from the three sectors to allow cross-fertilization and collaboration on innovative projects addressing identified needs with the potential to become representative at continental level;</a:t>
            </a:r>
            <a:endParaRPr lang="en-US" sz="1600" dirty="0" smtClean="0">
              <a:solidFill>
                <a:srgbClr val="265282"/>
              </a:solidFill>
            </a:endParaRPr>
          </a:p>
          <a:p>
            <a:pPr lvl="1" algn="just"/>
            <a:r>
              <a:rPr lang="en-GB" sz="1600" i="1" dirty="0" smtClean="0">
                <a:solidFill>
                  <a:srgbClr val="265282"/>
                </a:solidFill>
              </a:rPr>
              <a:t>setting out the ground level work needed for a realistic internationalization strategy in which cluster members from all sectors involved have an opportunity for action and cross-border cooperation;</a:t>
            </a:r>
            <a:endParaRPr lang="en-US" sz="1600" dirty="0" smtClean="0">
              <a:solidFill>
                <a:srgbClr val="265282"/>
              </a:solidFill>
            </a:endParaRPr>
          </a:p>
          <a:p>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Left)">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slide(fromLeft)">
                                      <p:cBhvr>
                                        <p:cTn id="11" dur="500"/>
                                        <p:tgtEl>
                                          <p:spTgt spid="3">
                                            <p:txEl>
                                              <p:pRg st="0" end="0"/>
                                            </p:txEl>
                                          </p:spTgt>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Left)">
                                      <p:cBhvr>
                                        <p:cTn id="15" dur="500"/>
                                        <p:tgtEl>
                                          <p:spTgt spid="3">
                                            <p:txEl>
                                              <p:pRg st="2" end="2"/>
                                            </p:txEl>
                                          </p:spTgt>
                                        </p:tgtEl>
                                      </p:cBhvr>
                                    </p:animEffect>
                                  </p:childTnLst>
                                </p:cTn>
                              </p:par>
                            </p:childTnLst>
                          </p:cTn>
                        </p:par>
                        <p:par>
                          <p:cTn id="16" fill="hold">
                            <p:stCondLst>
                              <p:cond delay="1500"/>
                            </p:stCondLst>
                            <p:childTnLst>
                              <p:par>
                                <p:cTn id="17" presetID="1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slide(fromLeft)">
                                      <p:cBhvr>
                                        <p:cTn id="19" dur="500"/>
                                        <p:tgtEl>
                                          <p:spTgt spid="3">
                                            <p:txEl>
                                              <p:pRg st="3" end="3"/>
                                            </p:txEl>
                                          </p:spTgt>
                                        </p:tgtEl>
                                      </p:cBhvr>
                                    </p:animEffect>
                                  </p:childTnLst>
                                </p:cTn>
                              </p:par>
                            </p:childTnLst>
                          </p:cTn>
                        </p:par>
                        <p:par>
                          <p:cTn id="20" fill="hold">
                            <p:stCondLst>
                              <p:cond delay="2000"/>
                            </p:stCondLst>
                            <p:childTnLst>
                              <p:par>
                                <p:cTn id="21" presetID="1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lide(fromLeft)">
                                      <p:cBhvr>
                                        <p:cTn id="23" dur="500"/>
                                        <p:tgtEl>
                                          <p:spTgt spid="3">
                                            <p:txEl>
                                              <p:pRg st="4" end="4"/>
                                            </p:txEl>
                                          </p:spTgt>
                                        </p:tgtEl>
                                      </p:cBhvr>
                                    </p:animEffect>
                                  </p:childTnLst>
                                </p:cTn>
                              </p:par>
                            </p:childTnLst>
                          </p:cTn>
                        </p:par>
                        <p:par>
                          <p:cTn id="24" fill="hold">
                            <p:stCondLst>
                              <p:cond delay="2500"/>
                            </p:stCondLst>
                            <p:childTnLst>
                              <p:par>
                                <p:cTn id="25" presetID="12" presetClass="entr" presetSubtype="8"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lide(fromLeft)">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400" dirty="0" smtClean="0"/>
              <a:t>Work Package 2</a:t>
            </a:r>
            <a:r>
              <a:rPr lang="en-GB" dirty="0" smtClean="0"/>
              <a:t/>
            </a:r>
            <a:br>
              <a:rPr lang="en-GB" dirty="0" smtClean="0"/>
            </a:br>
            <a:r>
              <a:rPr lang="en-GB" sz="2400" dirty="0" smtClean="0"/>
              <a:t>Build Up GIVE Strategic Cluster Partnership</a:t>
            </a:r>
            <a:endParaRPr lang="en-US" dirty="0"/>
          </a:p>
        </p:txBody>
      </p:sp>
      <p:sp>
        <p:nvSpPr>
          <p:cNvPr id="3" name="Content Placeholder 2"/>
          <p:cNvSpPr>
            <a:spLocks noGrp="1"/>
          </p:cNvSpPr>
          <p:nvPr>
            <p:ph idx="1"/>
          </p:nvPr>
        </p:nvSpPr>
        <p:spPr/>
        <p:txBody>
          <a:bodyPr>
            <a:normAutofit fontScale="70000" lnSpcReduction="20000"/>
          </a:bodyPr>
          <a:lstStyle/>
          <a:p>
            <a:r>
              <a:rPr lang="en-GB" b="1" i="1" dirty="0" smtClean="0">
                <a:solidFill>
                  <a:srgbClr val="004A82"/>
                </a:solidFill>
              </a:rPr>
              <a:t>The Work Package 2 activities will: </a:t>
            </a:r>
          </a:p>
          <a:p>
            <a:pPr marL="0" indent="0">
              <a:buNone/>
            </a:pPr>
            <a:endParaRPr lang="en-US" b="1" dirty="0" smtClean="0">
              <a:solidFill>
                <a:srgbClr val="004A82"/>
              </a:solidFill>
            </a:endParaRPr>
          </a:p>
          <a:p>
            <a:pPr lvl="1" algn="just"/>
            <a:r>
              <a:rPr lang="en-GB" i="1" dirty="0" smtClean="0">
                <a:solidFill>
                  <a:srgbClr val="265282"/>
                </a:solidFill>
              </a:rPr>
              <a:t>Develop internationalization strategy and competencies working internationally;</a:t>
            </a:r>
            <a:endParaRPr lang="en-US" dirty="0" smtClean="0">
              <a:solidFill>
                <a:srgbClr val="265282"/>
              </a:solidFill>
            </a:endParaRPr>
          </a:p>
          <a:p>
            <a:pPr lvl="1" algn="just"/>
            <a:r>
              <a:rPr lang="en-GB" i="1" dirty="0" smtClean="0">
                <a:solidFill>
                  <a:srgbClr val="265282"/>
                </a:solidFill>
              </a:rPr>
              <a:t>Elaborate common goals and actions on key challenges to foster GIVE cooperation aiming to facilitate cross- industry cooperation and SMEs internationalization;</a:t>
            </a:r>
            <a:endParaRPr lang="en-US" dirty="0" smtClean="0">
              <a:solidFill>
                <a:srgbClr val="265282"/>
              </a:solidFill>
            </a:endParaRPr>
          </a:p>
          <a:p>
            <a:pPr lvl="1" algn="just"/>
            <a:r>
              <a:rPr lang="en-GB" i="1" dirty="0" smtClean="0">
                <a:solidFill>
                  <a:srgbClr val="265282"/>
                </a:solidFill>
              </a:rPr>
              <a:t>Build up strong cross-border cluster cooperation based on developing commercially valuable and trustworthy relations among GIVE partners;  </a:t>
            </a:r>
            <a:endParaRPr lang="en-US" dirty="0" smtClean="0">
              <a:solidFill>
                <a:srgbClr val="265282"/>
              </a:solidFill>
            </a:endParaRPr>
          </a:p>
          <a:p>
            <a:pPr lvl="1" algn="just"/>
            <a:r>
              <a:rPr lang="en-GB" i="1" dirty="0" smtClean="0">
                <a:solidFill>
                  <a:srgbClr val="265282"/>
                </a:solidFill>
              </a:rPr>
              <a:t>Foster complementarily between ICT , automotive and renewable energy sector;</a:t>
            </a:r>
            <a:endParaRPr lang="en-US" dirty="0" smtClean="0">
              <a:solidFill>
                <a:srgbClr val="265282"/>
              </a:solidFill>
            </a:endParaRPr>
          </a:p>
          <a:p>
            <a:pPr lvl="1" algn="just"/>
            <a:r>
              <a:rPr lang="en-GB" i="1" dirty="0" smtClean="0">
                <a:solidFill>
                  <a:srgbClr val="265282"/>
                </a:solidFill>
              </a:rPr>
              <a:t>Provide strategic analysis and planning of SMEs internationalization and cooperation in the field of Green Smart Technologies</a:t>
            </a:r>
            <a:endParaRPr lang="en-US" dirty="0" smtClean="0">
              <a:solidFill>
                <a:srgbClr val="265282"/>
              </a:solidFill>
            </a:endParaRPr>
          </a:p>
          <a:p>
            <a:pPr lvl="1" algn="just"/>
            <a:r>
              <a:rPr lang="en-GB" i="1" dirty="0" smtClean="0">
                <a:solidFill>
                  <a:srgbClr val="265282"/>
                </a:solidFill>
              </a:rPr>
              <a:t> Plan to provide certain skills, tools and strategic thinking to  GIVE cluster managers </a:t>
            </a:r>
            <a:endParaRPr lang="en-US" dirty="0" smtClean="0">
              <a:solidFill>
                <a:srgbClr val="265282"/>
              </a:solidFill>
            </a:endParaRPr>
          </a:p>
          <a:p>
            <a:pPr lvl="1" algn="just"/>
            <a:r>
              <a:rPr lang="en-GB" i="1" dirty="0">
                <a:solidFill>
                  <a:srgbClr val="265282"/>
                </a:solidFill>
              </a:rPr>
              <a:t>P</a:t>
            </a:r>
            <a:r>
              <a:rPr lang="en-GB" i="1" dirty="0" smtClean="0">
                <a:solidFill>
                  <a:srgbClr val="265282"/>
                </a:solidFill>
              </a:rPr>
              <a:t>romote ICT technologies and tools for internationalization and creation of platform for communication between GIVE partners</a:t>
            </a:r>
            <a:endParaRPr lang="en-US" dirty="0" smtClean="0">
              <a:solidFill>
                <a:srgbClr val="265282"/>
              </a:solidFill>
            </a:endParaRPr>
          </a:p>
          <a:p>
            <a:pPr lvl="1" algn="just"/>
            <a:r>
              <a:rPr lang="en-GB" i="1" dirty="0">
                <a:solidFill>
                  <a:srgbClr val="265282"/>
                </a:solidFill>
              </a:rPr>
              <a:t>D</a:t>
            </a:r>
            <a:r>
              <a:rPr lang="en-GB" i="1" dirty="0" smtClean="0">
                <a:solidFill>
                  <a:srgbClr val="265282"/>
                </a:solidFill>
              </a:rPr>
              <a:t>evelop financial framework to finance the activities foreseen in the implementation roadmap;</a:t>
            </a:r>
            <a:endParaRPr lang="en-US" dirty="0">
              <a:solidFill>
                <a:srgbClr val="26528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Left)">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slide(fromLeft)">
                                      <p:cBhvr>
                                        <p:cTn id="11" dur="500"/>
                                        <p:tgtEl>
                                          <p:spTgt spid="3">
                                            <p:txEl>
                                              <p:pRg st="0" end="0"/>
                                            </p:txEl>
                                          </p:spTgt>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Left)">
                                      <p:cBhvr>
                                        <p:cTn id="15" dur="500"/>
                                        <p:tgtEl>
                                          <p:spTgt spid="3">
                                            <p:txEl>
                                              <p:pRg st="2" end="2"/>
                                            </p:txEl>
                                          </p:spTgt>
                                        </p:tgtEl>
                                      </p:cBhvr>
                                    </p:animEffect>
                                  </p:childTnLst>
                                </p:cTn>
                              </p:par>
                            </p:childTnLst>
                          </p:cTn>
                        </p:par>
                        <p:par>
                          <p:cTn id="16" fill="hold">
                            <p:stCondLst>
                              <p:cond delay="1500"/>
                            </p:stCondLst>
                            <p:childTnLst>
                              <p:par>
                                <p:cTn id="17" presetID="1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slide(fromLeft)">
                                      <p:cBhvr>
                                        <p:cTn id="19" dur="500"/>
                                        <p:tgtEl>
                                          <p:spTgt spid="3">
                                            <p:txEl>
                                              <p:pRg st="3" end="3"/>
                                            </p:txEl>
                                          </p:spTgt>
                                        </p:tgtEl>
                                      </p:cBhvr>
                                    </p:animEffect>
                                  </p:childTnLst>
                                </p:cTn>
                              </p:par>
                            </p:childTnLst>
                          </p:cTn>
                        </p:par>
                        <p:par>
                          <p:cTn id="20" fill="hold">
                            <p:stCondLst>
                              <p:cond delay="2000"/>
                            </p:stCondLst>
                            <p:childTnLst>
                              <p:par>
                                <p:cTn id="21" presetID="1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lide(fromLeft)">
                                      <p:cBhvr>
                                        <p:cTn id="23" dur="500"/>
                                        <p:tgtEl>
                                          <p:spTgt spid="3">
                                            <p:txEl>
                                              <p:pRg st="4" end="4"/>
                                            </p:txEl>
                                          </p:spTgt>
                                        </p:tgtEl>
                                      </p:cBhvr>
                                    </p:animEffect>
                                  </p:childTnLst>
                                </p:cTn>
                              </p:par>
                            </p:childTnLst>
                          </p:cTn>
                        </p:par>
                        <p:par>
                          <p:cTn id="24" fill="hold">
                            <p:stCondLst>
                              <p:cond delay="2500"/>
                            </p:stCondLst>
                            <p:childTnLst>
                              <p:par>
                                <p:cTn id="25" presetID="12" presetClass="entr" presetSubtype="8"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lide(fromLeft)">
                                      <p:cBhvr>
                                        <p:cTn id="27" dur="500"/>
                                        <p:tgtEl>
                                          <p:spTgt spid="3">
                                            <p:txEl>
                                              <p:pRg st="5" end="5"/>
                                            </p:txEl>
                                          </p:spTgt>
                                        </p:tgtEl>
                                      </p:cBhvr>
                                    </p:animEffect>
                                  </p:childTnLst>
                                </p:cTn>
                              </p:par>
                            </p:childTnLst>
                          </p:cTn>
                        </p:par>
                        <p:par>
                          <p:cTn id="28" fill="hold">
                            <p:stCondLst>
                              <p:cond delay="3000"/>
                            </p:stCondLst>
                            <p:childTnLst>
                              <p:par>
                                <p:cTn id="29" presetID="12" presetClass="entr" presetSubtype="8"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slide(fromLeft)">
                                      <p:cBhvr>
                                        <p:cTn id="31" dur="500"/>
                                        <p:tgtEl>
                                          <p:spTgt spid="3">
                                            <p:txEl>
                                              <p:pRg st="6" end="6"/>
                                            </p:txEl>
                                          </p:spTgt>
                                        </p:tgtEl>
                                      </p:cBhvr>
                                    </p:animEffect>
                                  </p:childTnLst>
                                </p:cTn>
                              </p:par>
                            </p:childTnLst>
                          </p:cTn>
                        </p:par>
                        <p:par>
                          <p:cTn id="32" fill="hold">
                            <p:stCondLst>
                              <p:cond delay="3500"/>
                            </p:stCondLst>
                            <p:childTnLst>
                              <p:par>
                                <p:cTn id="33" presetID="12" presetClass="entr" presetSubtype="8"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slide(fromLeft)">
                                      <p:cBhvr>
                                        <p:cTn id="35" dur="500"/>
                                        <p:tgtEl>
                                          <p:spTgt spid="3">
                                            <p:txEl>
                                              <p:pRg st="7" end="7"/>
                                            </p:txEl>
                                          </p:spTgt>
                                        </p:tgtEl>
                                      </p:cBhvr>
                                    </p:animEffect>
                                  </p:childTnLst>
                                </p:cTn>
                              </p:par>
                            </p:childTnLst>
                          </p:cTn>
                        </p:par>
                        <p:par>
                          <p:cTn id="36" fill="hold">
                            <p:stCondLst>
                              <p:cond delay="4000"/>
                            </p:stCondLst>
                            <p:childTnLst>
                              <p:par>
                                <p:cTn id="37" presetID="12" presetClass="entr" presetSubtype="8"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slide(fromLeft)">
                                      <p:cBhvr>
                                        <p:cTn id="39" dur="500"/>
                                        <p:tgtEl>
                                          <p:spTgt spid="3">
                                            <p:txEl>
                                              <p:pRg st="8" end="8"/>
                                            </p:txEl>
                                          </p:spTgt>
                                        </p:tgtEl>
                                      </p:cBhvr>
                                    </p:animEffect>
                                  </p:childTnLst>
                                </p:cTn>
                              </p:par>
                            </p:childTnLst>
                          </p:cTn>
                        </p:par>
                        <p:par>
                          <p:cTn id="40" fill="hold">
                            <p:stCondLst>
                              <p:cond delay="4500"/>
                            </p:stCondLst>
                            <p:childTnLst>
                              <p:par>
                                <p:cTn id="41" presetID="12" presetClass="entr" presetSubtype="8" fill="hold" grpId="0"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slide(fromLeft)">
                                      <p:cBhvr>
                                        <p:cTn id="4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Work Package 3</a:t>
            </a:r>
            <a:br>
              <a:rPr lang="en-GB" dirty="0" smtClean="0"/>
            </a:br>
            <a:r>
              <a:rPr lang="en-GB" sz="2700" dirty="0" smtClean="0"/>
              <a:t>Promotion of GIVE Strategic Cluster Partnership</a:t>
            </a:r>
            <a:endParaRPr lang="en-US" sz="3000" dirty="0"/>
          </a:p>
        </p:txBody>
      </p:sp>
      <p:sp>
        <p:nvSpPr>
          <p:cNvPr id="3" name="Content Placeholder 2"/>
          <p:cNvSpPr>
            <a:spLocks noGrp="1"/>
          </p:cNvSpPr>
          <p:nvPr>
            <p:ph idx="1"/>
          </p:nvPr>
        </p:nvSpPr>
        <p:spPr/>
        <p:txBody>
          <a:bodyPr>
            <a:normAutofit/>
          </a:bodyPr>
          <a:lstStyle/>
          <a:p>
            <a:r>
              <a:rPr lang="en-GB" sz="1800" b="1" i="1" dirty="0" smtClean="0">
                <a:solidFill>
                  <a:srgbClr val="004A82"/>
                </a:solidFill>
              </a:rPr>
              <a:t>Work Package 3 activities will:</a:t>
            </a:r>
          </a:p>
          <a:p>
            <a:pPr marL="0" indent="0">
              <a:buNone/>
            </a:pPr>
            <a:endParaRPr lang="en-US" sz="1800" b="1" dirty="0" smtClean="0">
              <a:solidFill>
                <a:srgbClr val="004A82"/>
              </a:solidFill>
            </a:endParaRPr>
          </a:p>
          <a:p>
            <a:pPr lvl="1" algn="just"/>
            <a:r>
              <a:rPr lang="en-GB" sz="1600" i="1" dirty="0" smtClean="0">
                <a:solidFill>
                  <a:srgbClr val="265282"/>
                </a:solidFill>
              </a:rPr>
              <a:t>Support the promotion of GIVE strategic cluster partnership in order to receive national public, regional, clusters and industries support;</a:t>
            </a:r>
            <a:endParaRPr lang="en-US" sz="1600" dirty="0" smtClean="0">
              <a:solidFill>
                <a:srgbClr val="265282"/>
              </a:solidFill>
            </a:endParaRPr>
          </a:p>
          <a:p>
            <a:pPr lvl="1" algn="just"/>
            <a:r>
              <a:rPr lang="en-GB" sz="1600" i="1" dirty="0" smtClean="0">
                <a:solidFill>
                  <a:srgbClr val="265282"/>
                </a:solidFill>
              </a:rPr>
              <a:t>Create basic awareness and skills for online marketing to secure sustainable promotion of GIVE strategic cluster partnership, raise discussions and attract new partners;</a:t>
            </a:r>
            <a:endParaRPr lang="en-US" sz="1600" dirty="0" smtClean="0">
              <a:solidFill>
                <a:srgbClr val="265282"/>
              </a:solidFill>
            </a:endParaRPr>
          </a:p>
          <a:p>
            <a:pPr lvl="1" algn="just"/>
            <a:r>
              <a:rPr lang="en-GB" sz="1600" i="1" dirty="0" smtClean="0">
                <a:solidFill>
                  <a:srgbClr val="265282"/>
                </a:solidFill>
              </a:rPr>
              <a:t>Initiate local awareness and dialogue on cross-clusters and cross-industry collaboration and SME internationalization in the field of smart green technologies, automotive, ICT and renewable energy industries; </a:t>
            </a:r>
            <a:endParaRPr lang="en-US" sz="1600" dirty="0" smtClean="0">
              <a:solidFill>
                <a:srgbClr val="265282"/>
              </a:solidFill>
            </a:endParaRPr>
          </a:p>
          <a:p>
            <a:pPr lvl="1" algn="just"/>
            <a:r>
              <a:rPr lang="en-GB" sz="1600" i="1" dirty="0">
                <a:solidFill>
                  <a:srgbClr val="265282"/>
                </a:solidFill>
              </a:rPr>
              <a:t>C</a:t>
            </a:r>
            <a:r>
              <a:rPr lang="en-GB" sz="1600" i="1" dirty="0" smtClean="0">
                <a:solidFill>
                  <a:srgbClr val="265282"/>
                </a:solidFill>
              </a:rPr>
              <a:t>reate local partnership communities on smart green technologies;</a:t>
            </a:r>
            <a:endParaRPr lang="en-US" sz="1600" dirty="0" smtClean="0">
              <a:solidFill>
                <a:srgbClr val="265282"/>
              </a:solidFill>
            </a:endParaRPr>
          </a:p>
          <a:p>
            <a:pPr lvl="1" algn="just"/>
            <a:r>
              <a:rPr lang="en-GB" sz="1600" i="1" dirty="0" smtClean="0">
                <a:solidFill>
                  <a:srgbClr val="265282"/>
                </a:solidFill>
              </a:rPr>
              <a:t>Create promotional identity of GIVE cluster strategic partnership;</a:t>
            </a:r>
            <a:endParaRPr lang="en-US" sz="1600" dirty="0" smtClean="0">
              <a:solidFill>
                <a:srgbClr val="265282"/>
              </a:solidFill>
            </a:endParaRPr>
          </a:p>
          <a:p>
            <a:pPr lvl="1" algn="just"/>
            <a:r>
              <a:rPr lang="en-GB" sz="1600" i="1" dirty="0" smtClean="0">
                <a:solidFill>
                  <a:srgbClr val="265282"/>
                </a:solidFill>
              </a:rPr>
              <a:t>Create links with other European Strategic Cluster Partnerships operating in the field of environmental emerging industries;</a:t>
            </a:r>
            <a:endParaRPr lang="en-US" sz="1600" dirty="0" smtClean="0">
              <a:solidFill>
                <a:srgbClr val="265282"/>
              </a:solidFill>
            </a:endParaRPr>
          </a:p>
          <a:p>
            <a:pPr lvl="1" algn="just"/>
            <a:r>
              <a:rPr lang="en-GB" sz="1600" i="1" dirty="0" smtClean="0">
                <a:solidFill>
                  <a:srgbClr val="265282"/>
                </a:solidFill>
              </a:rPr>
              <a:t>International promotion of GIVE partnership;</a:t>
            </a:r>
            <a:endParaRPr lang="en-US" sz="1600" dirty="0">
              <a:solidFill>
                <a:srgbClr val="26528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Left)">
                                      <p:cBhvr>
                                        <p:cTn id="7" dur="500"/>
                                        <p:tgtEl>
                                          <p:spTgt spid="2"/>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slide(fromLeft)">
                                      <p:cBhvr>
                                        <p:cTn id="11" dur="500"/>
                                        <p:tgtEl>
                                          <p:spTgt spid="3">
                                            <p:txEl>
                                              <p:pRg st="0" end="0"/>
                                            </p:txEl>
                                          </p:spTgt>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Left)">
                                      <p:cBhvr>
                                        <p:cTn id="15" dur="500"/>
                                        <p:tgtEl>
                                          <p:spTgt spid="3">
                                            <p:txEl>
                                              <p:pRg st="2" end="2"/>
                                            </p:txEl>
                                          </p:spTgt>
                                        </p:tgtEl>
                                      </p:cBhvr>
                                    </p:animEffect>
                                  </p:childTnLst>
                                </p:cTn>
                              </p:par>
                            </p:childTnLst>
                          </p:cTn>
                        </p:par>
                        <p:par>
                          <p:cTn id="16" fill="hold">
                            <p:stCondLst>
                              <p:cond delay="1500"/>
                            </p:stCondLst>
                            <p:childTnLst>
                              <p:par>
                                <p:cTn id="17" presetID="1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slide(fromLeft)">
                                      <p:cBhvr>
                                        <p:cTn id="19" dur="500"/>
                                        <p:tgtEl>
                                          <p:spTgt spid="3">
                                            <p:txEl>
                                              <p:pRg st="3" end="3"/>
                                            </p:txEl>
                                          </p:spTgt>
                                        </p:tgtEl>
                                      </p:cBhvr>
                                    </p:animEffect>
                                  </p:childTnLst>
                                </p:cTn>
                              </p:par>
                            </p:childTnLst>
                          </p:cTn>
                        </p:par>
                        <p:par>
                          <p:cTn id="20" fill="hold">
                            <p:stCondLst>
                              <p:cond delay="2000"/>
                            </p:stCondLst>
                            <p:childTnLst>
                              <p:par>
                                <p:cTn id="21" presetID="1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lide(fromLeft)">
                                      <p:cBhvr>
                                        <p:cTn id="23" dur="500"/>
                                        <p:tgtEl>
                                          <p:spTgt spid="3">
                                            <p:txEl>
                                              <p:pRg st="4" end="4"/>
                                            </p:txEl>
                                          </p:spTgt>
                                        </p:tgtEl>
                                      </p:cBhvr>
                                    </p:animEffect>
                                  </p:childTnLst>
                                </p:cTn>
                              </p:par>
                            </p:childTnLst>
                          </p:cTn>
                        </p:par>
                        <p:par>
                          <p:cTn id="24" fill="hold">
                            <p:stCondLst>
                              <p:cond delay="2500"/>
                            </p:stCondLst>
                            <p:childTnLst>
                              <p:par>
                                <p:cTn id="25" presetID="12" presetClass="entr" presetSubtype="8"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lide(fromLeft)">
                                      <p:cBhvr>
                                        <p:cTn id="27" dur="500"/>
                                        <p:tgtEl>
                                          <p:spTgt spid="3">
                                            <p:txEl>
                                              <p:pRg st="5" end="5"/>
                                            </p:txEl>
                                          </p:spTgt>
                                        </p:tgtEl>
                                      </p:cBhvr>
                                    </p:animEffect>
                                  </p:childTnLst>
                                </p:cTn>
                              </p:par>
                            </p:childTnLst>
                          </p:cTn>
                        </p:par>
                        <p:par>
                          <p:cTn id="28" fill="hold">
                            <p:stCondLst>
                              <p:cond delay="3000"/>
                            </p:stCondLst>
                            <p:childTnLst>
                              <p:par>
                                <p:cTn id="29" presetID="12" presetClass="entr" presetSubtype="8"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slide(fromLeft)">
                                      <p:cBhvr>
                                        <p:cTn id="31" dur="500"/>
                                        <p:tgtEl>
                                          <p:spTgt spid="3">
                                            <p:txEl>
                                              <p:pRg st="6" end="6"/>
                                            </p:txEl>
                                          </p:spTgt>
                                        </p:tgtEl>
                                      </p:cBhvr>
                                    </p:animEffect>
                                  </p:childTnLst>
                                </p:cTn>
                              </p:par>
                            </p:childTnLst>
                          </p:cTn>
                        </p:par>
                        <p:par>
                          <p:cTn id="32" fill="hold">
                            <p:stCondLst>
                              <p:cond delay="3500"/>
                            </p:stCondLst>
                            <p:childTnLst>
                              <p:par>
                                <p:cTn id="33" presetID="12" presetClass="entr" presetSubtype="8"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slide(fromLeft)">
                                      <p:cBhvr>
                                        <p:cTn id="35" dur="500"/>
                                        <p:tgtEl>
                                          <p:spTgt spid="3">
                                            <p:txEl>
                                              <p:pRg st="7" end="7"/>
                                            </p:txEl>
                                          </p:spTgt>
                                        </p:tgtEl>
                                      </p:cBhvr>
                                    </p:animEffect>
                                  </p:childTnLst>
                                </p:cTn>
                              </p:par>
                            </p:childTnLst>
                          </p:cTn>
                        </p:par>
                        <p:par>
                          <p:cTn id="36" fill="hold">
                            <p:stCondLst>
                              <p:cond delay="4000"/>
                            </p:stCondLst>
                            <p:childTnLst>
                              <p:par>
                                <p:cTn id="37" presetID="12" presetClass="entr" presetSubtype="8"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slide(fromLeft)">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08920"/>
            <a:ext cx="7239000" cy="1143000"/>
          </a:xfrm>
        </p:spPr>
        <p:txBody>
          <a:bodyPr>
            <a:noAutofit/>
          </a:bodyPr>
          <a:lstStyle/>
          <a:p>
            <a:pPr algn="ctr"/>
            <a:r>
              <a:rPr lang="en-US" sz="4400" dirty="0" smtClean="0"/>
              <a:t>Thank you for your attention </a:t>
            </a:r>
            <a:endParaRPr lang="en-US" sz="4400" dirty="0"/>
          </a:p>
        </p:txBody>
      </p:sp>
      <p:sp>
        <p:nvSpPr>
          <p:cNvPr id="4" name="TextBox 3"/>
          <p:cNvSpPr txBox="1"/>
          <p:nvPr/>
        </p:nvSpPr>
        <p:spPr>
          <a:xfrm>
            <a:off x="179512" y="5661248"/>
            <a:ext cx="3600400" cy="954107"/>
          </a:xfrm>
          <a:prstGeom prst="rect">
            <a:avLst/>
          </a:prstGeom>
          <a:noFill/>
        </p:spPr>
        <p:txBody>
          <a:bodyPr wrap="square" rtlCol="0">
            <a:spAutoFit/>
          </a:bodyPr>
          <a:lstStyle/>
          <a:p>
            <a:r>
              <a:rPr lang="en-US" sz="2000" b="1" dirty="0" smtClean="0">
                <a:solidFill>
                  <a:srgbClr val="265282"/>
                </a:solidFill>
              </a:rPr>
              <a:t>Anna </a:t>
            </a:r>
            <a:r>
              <a:rPr lang="en-US" sz="2000" b="1" dirty="0" err="1" smtClean="0">
                <a:solidFill>
                  <a:srgbClr val="265282"/>
                </a:solidFill>
              </a:rPr>
              <a:t>Naydenova</a:t>
            </a:r>
            <a:endParaRPr lang="en-US" sz="2000" b="1" dirty="0" smtClean="0">
              <a:solidFill>
                <a:srgbClr val="265282"/>
              </a:solidFill>
            </a:endParaRPr>
          </a:p>
          <a:p>
            <a:r>
              <a:rPr lang="en-US" i="1" dirty="0" smtClean="0">
                <a:solidFill>
                  <a:srgbClr val="265282"/>
                </a:solidFill>
              </a:rPr>
              <a:t>Executive Director of ICT Cluster</a:t>
            </a:r>
          </a:p>
          <a:p>
            <a:r>
              <a:rPr lang="en-US" i="1" u="sng" dirty="0">
                <a:solidFill>
                  <a:srgbClr val="265282"/>
                </a:solidFill>
              </a:rPr>
              <a:t>a</a:t>
            </a:r>
            <a:r>
              <a:rPr lang="en-US" i="1" u="sng" dirty="0" smtClean="0">
                <a:solidFill>
                  <a:srgbClr val="265282"/>
                </a:solidFill>
              </a:rPr>
              <a:t>nna_naydenova@ictalent.org</a:t>
            </a:r>
            <a:endParaRPr lang="en-US" i="1" u="sng" dirty="0">
              <a:solidFill>
                <a:srgbClr val="265282"/>
              </a:solidFill>
            </a:endParaRPr>
          </a:p>
        </p:txBody>
      </p:sp>
      <p:pic>
        <p:nvPicPr>
          <p:cNvPr id="3074" name="Picture 2" descr="D:\Logos\ICT Cluster\ICTLogo.png"/>
          <p:cNvPicPr>
            <a:picLocks noChangeAspect="1" noChangeArrowheads="1"/>
          </p:cNvPicPr>
          <p:nvPr/>
        </p:nvPicPr>
        <p:blipFill>
          <a:blip r:embed="rId2" cstate="print"/>
          <a:srcRect/>
          <a:stretch>
            <a:fillRect/>
          </a:stretch>
        </p:blipFill>
        <p:spPr bwMode="auto">
          <a:xfrm>
            <a:off x="4860032" y="5589240"/>
            <a:ext cx="3149459" cy="86409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slide(fromBottom)">
                                      <p:cBhvr>
                                        <p:cTn id="11" dur="500"/>
                                        <p:tgtEl>
                                          <p:spTgt spid="4"/>
                                        </p:tgtEl>
                                      </p:cBhvr>
                                    </p:animEffect>
                                  </p:childTnLst>
                                </p:cTn>
                              </p:par>
                              <p:par>
                                <p:cTn id="12" presetID="12" presetClass="entr" presetSubtype="4" fill="hold" nodeType="withEffect">
                                  <p:stCondLst>
                                    <p:cond delay="0"/>
                                  </p:stCondLst>
                                  <p:childTnLst>
                                    <p:set>
                                      <p:cBhvr>
                                        <p:cTn id="13" dur="1" fill="hold">
                                          <p:stCondLst>
                                            <p:cond delay="0"/>
                                          </p:stCondLst>
                                        </p:cTn>
                                        <p:tgtEl>
                                          <p:spTgt spid="3074"/>
                                        </p:tgtEl>
                                        <p:attrNameLst>
                                          <p:attrName>style.visibility</p:attrName>
                                        </p:attrNameLst>
                                      </p:cBhvr>
                                      <p:to>
                                        <p:strVal val="visible"/>
                                      </p:to>
                                    </p:set>
                                    <p:animEffect transition="in" filter="slide(fromBottom)">
                                      <p:cBhvr>
                                        <p:cTn id="14"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97</TotalTime>
  <Words>761</Words>
  <Application>Microsoft Office PowerPoint</Application>
  <PresentationFormat>On-screen Show (4:3)</PresentationFormat>
  <Paragraphs>65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Opulent</vt:lpstr>
      <vt:lpstr>GIVE </vt:lpstr>
      <vt:lpstr>Objectives:</vt:lpstr>
      <vt:lpstr>Partnership:</vt:lpstr>
      <vt:lpstr>Activities:</vt:lpstr>
      <vt:lpstr>Work Package 1 Forging  European Strategic Cluster Partnership in the field of Green Smart Technologies</vt:lpstr>
      <vt:lpstr>Work Package 2 Build Up GIVE Strategic Cluster Partnership</vt:lpstr>
      <vt:lpstr>Work Package 3 Promotion of GIVE Strategic Cluster Partnership</vt:lpstr>
      <vt:lpstr>Thank you for your attention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dc:creator>
  <cp:lastModifiedBy>User</cp:lastModifiedBy>
  <cp:revision>18</cp:revision>
  <dcterms:created xsi:type="dcterms:W3CDTF">2016-09-12T15:03:16Z</dcterms:created>
  <dcterms:modified xsi:type="dcterms:W3CDTF">2016-10-23T16:15:19Z</dcterms:modified>
</cp:coreProperties>
</file>