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4"/>
    <p:sldMasterId id="2147483801" r:id="rId5"/>
  </p:sldMasterIdLst>
  <p:notesMasterIdLst>
    <p:notesMasterId r:id="rId10"/>
  </p:notesMasterIdLst>
  <p:handoutMasterIdLst>
    <p:handoutMasterId r:id="rId11"/>
  </p:handoutMasterIdLst>
  <p:sldIdLst>
    <p:sldId id="571" r:id="rId6"/>
    <p:sldId id="613" r:id="rId7"/>
    <p:sldId id="617" r:id="rId8"/>
    <p:sldId id="618" r:id="rId9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CHTERA S DESCOINS" initials="TSD" lastIdx="1" clrIdx="0"/>
  <p:cmAuthor id="2" name="Lucie LAGARRIGUE" initials="LL" lastIdx="12" clrIdx="1"/>
  <p:cmAuthor id="3" name="TECHTERA J RAFTON-JOLIVET" initials="TR" lastIdx="7" clrIdx="2"/>
  <p:cmAuthor id="4" name="TECHTERA L LAGARRIGUE" initials="TL" lastIdx="105" clrIdx="3"/>
  <p:cmAuthor id="5" name="Sonia DESCOINS" initials="SD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F"/>
    <a:srgbClr val="EBC331"/>
    <a:srgbClr val="0C4875"/>
    <a:srgbClr val="D0B450"/>
    <a:srgbClr val="00497F"/>
    <a:srgbClr val="639B22"/>
    <a:srgbClr val="6EAB27"/>
    <a:srgbClr val="95BD75"/>
    <a:srgbClr val="C10344"/>
    <a:srgbClr val="57A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1" autoAdjust="0"/>
    <p:restoredTop sz="86385" autoAdjust="0"/>
  </p:normalViewPr>
  <p:slideViewPr>
    <p:cSldViewPr snapToGrid="0">
      <p:cViewPr varScale="1">
        <p:scale>
          <a:sx n="74" d="100"/>
          <a:sy n="74" d="100"/>
        </p:scale>
        <p:origin x="113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4A11E9F-8E2A-7D4D-AA70-9B4A2E11249E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1ECF3DF-BED6-3340-A2AF-394DCADEE6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428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82BB213-CF03-9E40-A5E1-674CA411DCBC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01737AC-F6F2-EE43-A465-4A3DDA0106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73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737AC-F6F2-EE43-A465-4A3DDA01061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857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737AC-F6F2-EE43-A465-4A3DDA01061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25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737AC-F6F2-EE43-A465-4A3DDA01061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531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737AC-F6F2-EE43-A465-4A3DDA01061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236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BB585D-E644-440D-B2E8-233F40C28FE4}"/>
              </a:ext>
            </a:extLst>
          </p:cNvPr>
          <p:cNvSpPr/>
          <p:nvPr userDrawn="1"/>
        </p:nvSpPr>
        <p:spPr>
          <a:xfrm>
            <a:off x="0" y="1"/>
            <a:ext cx="9144000" cy="5805576"/>
          </a:xfrm>
          <a:prstGeom prst="rect">
            <a:avLst/>
          </a:prstGeom>
          <a:blipFill dpi="0" rotWithShape="1">
            <a:blip r:embed="rId2" cstate="screen">
              <a:alphaModFix amt="7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5833" t="-506" r="-31875"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ADC15D4-A5AE-4E4B-8C6C-E0CDA1C1183E}"/>
              </a:ext>
            </a:extLst>
          </p:cNvPr>
          <p:cNvSpPr txBox="1">
            <a:spLocks/>
          </p:cNvSpPr>
          <p:nvPr userDrawn="1"/>
        </p:nvSpPr>
        <p:spPr>
          <a:xfrm>
            <a:off x="0" y="2454662"/>
            <a:ext cx="9144000" cy="1948676"/>
          </a:xfrm>
          <a:prstGeom prst="rect">
            <a:avLst/>
          </a:prstGeom>
          <a:solidFill>
            <a:srgbClr val="00497F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3663" algn="ctr" defTabSz="415925">
              <a:tabLst>
                <a:tab pos="8334375" algn="l"/>
              </a:tabLst>
            </a:pPr>
            <a:endParaRPr lang="fr-FR" sz="3200">
              <a:solidFill>
                <a:schemeClr val="bg1"/>
              </a:solidFill>
              <a:latin typeface="Exo" panose="02000303000000000000" pitchFamily="2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FEED875-42D5-4B66-891C-36472D696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chemeClr val="bg1"/>
                </a:solidFill>
                <a:latin typeface="Exo" panose="02000303000000000000" pitchFamily="2" charset="0"/>
                <a:ea typeface="+mj-ea"/>
                <a:cs typeface="+mj-cs"/>
              </a:defRPr>
            </a:lvl1pPr>
          </a:lstStyle>
          <a:p>
            <a:r>
              <a:rPr lang="fr-FR"/>
              <a:t>Ajoutez un titre</a:t>
            </a:r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0874B0DE-AF0D-4B79-8844-0150FDF32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1886" y="6394243"/>
            <a:ext cx="464954" cy="372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20F6E0-3C9A-4A60-9714-D8A408721A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60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E2750075-17AC-4B3F-A9E1-7436E88BA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920" y="742312"/>
            <a:ext cx="8861138" cy="594897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0049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Cliquez pour ajouter un titre à la slide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F805635-47AD-41EE-995A-4C1E736A3E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521776"/>
            <a:ext cx="9144000" cy="440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30AAA58A-C7D2-471A-B7D9-E8DA0542CF67}"/>
              </a:ext>
            </a:extLst>
          </p:cNvPr>
          <p:cNvSpPr txBox="1">
            <a:spLocks/>
          </p:cNvSpPr>
          <p:nvPr userDrawn="1"/>
        </p:nvSpPr>
        <p:spPr>
          <a:xfrm>
            <a:off x="4314824" y="224876"/>
            <a:ext cx="4627351" cy="393342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497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4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83CA40-6BDD-4281-ABC4-051B5A69AB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41886" y="6356350"/>
            <a:ext cx="4701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4875"/>
                </a:solidFill>
              </a:defRPr>
            </a:lvl1pPr>
          </a:lstStyle>
          <a:p>
            <a:fld id="{0403119B-948C-CB47-A7B5-0A8DA47BFEC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0" y="1521776"/>
            <a:ext cx="9144000" cy="440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150920" y="742312"/>
            <a:ext cx="8861138" cy="594897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0049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Cliquez pour ajouter un titre à la slide</a:t>
            </a:r>
          </a:p>
        </p:txBody>
      </p:sp>
    </p:spTree>
    <p:extLst>
      <p:ext uri="{BB962C8B-B14F-4D97-AF65-F5344CB8AC3E}">
        <p14:creationId xmlns:p14="http://schemas.microsoft.com/office/powerpoint/2010/main" val="3934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05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5E60076-56AF-46DF-AAAF-380F309CCC5B}"/>
              </a:ext>
            </a:extLst>
          </p:cNvPr>
          <p:cNvSpPr/>
          <p:nvPr userDrawn="1"/>
        </p:nvSpPr>
        <p:spPr>
          <a:xfrm>
            <a:off x="4030" y="1502542"/>
            <a:ext cx="9144000" cy="4793072"/>
          </a:xfrm>
          <a:prstGeom prst="rect">
            <a:avLst/>
          </a:prstGeom>
          <a:blipFill>
            <a:blip r:embed="rId4" cstate="email">
              <a:alphaModFix amt="1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rgbClr val="EBC331"/>
            </a:solidFill>
          </a:ln>
          <a:effectLst>
            <a:outerShdw blurRad="40000" dist="23000" dir="5400000" rotWithShape="0">
              <a:srgbClr val="000000">
                <a:alpha val="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541886" y="6295614"/>
            <a:ext cx="602113" cy="562385"/>
          </a:xfrm>
          <a:prstGeom prst="rect">
            <a:avLst/>
          </a:prstGeom>
          <a:solidFill>
            <a:srgbClr val="EBC3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C4875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295614"/>
            <a:ext cx="8541886" cy="562385"/>
          </a:xfrm>
          <a:prstGeom prst="rect">
            <a:avLst/>
          </a:prstGeom>
          <a:solidFill>
            <a:srgbClr val="003B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41886" y="6356350"/>
            <a:ext cx="470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0C4875"/>
                </a:solidFill>
              </a:defRPr>
            </a:lvl1pPr>
          </a:lstStyle>
          <a:p>
            <a:fld id="{0403119B-948C-CB47-A7B5-0A8DA47BFE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88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823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Exo" panose="02000303000000000000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B7FC3F00-CDB9-473A-9E0B-C581EF219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46282"/>
            <a:ext cx="8329820" cy="1895060"/>
          </a:xfrm>
        </p:spPr>
        <p:txBody>
          <a:bodyPr/>
          <a:lstStyle/>
          <a:p>
            <a:r>
              <a:rPr lang="en-US" sz="2800" dirty="0"/>
              <a:t>EU-ALLIANCE</a:t>
            </a:r>
            <a:br>
              <a:rPr lang="en-US" sz="2800" dirty="0"/>
            </a:br>
            <a:r>
              <a:rPr lang="en-US" sz="2400" dirty="0"/>
              <a:t>European alliance for international business  development on advanced materials and connectivity for </a:t>
            </a:r>
            <a:r>
              <a:rPr lang="en-US" sz="2400" dirty="0" err="1"/>
              <a:t>defence</a:t>
            </a:r>
            <a:r>
              <a:rPr lang="en-US" sz="2400" dirty="0"/>
              <a:t> and security markets</a:t>
            </a:r>
            <a:endParaRPr lang="fr-FR" sz="28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8FF9D66-A800-40C8-B94B-B98C9AAE693F}"/>
              </a:ext>
            </a:extLst>
          </p:cNvPr>
          <p:cNvSpPr txBox="1"/>
          <p:nvPr/>
        </p:nvSpPr>
        <p:spPr>
          <a:xfrm>
            <a:off x="1065621" y="2549544"/>
            <a:ext cx="7516167" cy="156966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it-IT" sz="4800" kern="1200" dirty="0">
                <a:solidFill>
                  <a:schemeClr val="bg1"/>
                </a:solidFill>
                <a:latin typeface="meatloaf sketched" pitchFamily="2" charset="0"/>
                <a:ea typeface="+mn-ea"/>
                <a:cs typeface="+mn-cs"/>
              </a:rPr>
              <a:t>Call for SMEs Selection</a:t>
            </a:r>
          </a:p>
          <a:p>
            <a:pPr algn="ctr"/>
            <a:r>
              <a:rPr lang="it-IT" sz="4800" dirty="0">
                <a:solidFill>
                  <a:schemeClr val="bg1"/>
                </a:solidFill>
                <a:latin typeface="meatloaf sketched" pitchFamily="2" charset="0"/>
              </a:rPr>
              <a:t>Japan</a:t>
            </a:r>
            <a:r>
              <a:rPr lang="it-IT" sz="4800" kern="1200" dirty="0">
                <a:solidFill>
                  <a:schemeClr val="bg1"/>
                </a:solidFill>
                <a:latin typeface="meatloaf sketched" pitchFamily="2" charset="0"/>
                <a:ea typeface="+mn-ea"/>
                <a:cs typeface="+mn-cs"/>
              </a:rPr>
              <a:t> Mission</a:t>
            </a:r>
          </a:p>
        </p:txBody>
      </p:sp>
      <p:pic>
        <p:nvPicPr>
          <p:cNvPr id="6" name="Imagen 24" descr="Immagine che contiene testo&#10;&#10;Descrizione generata automaticamente">
            <a:extLst>
              <a:ext uri="{FF2B5EF4-FFF2-40B4-BE49-F238E27FC236}">
                <a16:creationId xmlns:a16="http://schemas.microsoft.com/office/drawing/2014/main" id="{5A4F6257-4095-4238-ABB5-68A875029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640" y="6044962"/>
            <a:ext cx="2755063" cy="566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BDD8098-F7A8-4445-208B-F09882F28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2" y="5836393"/>
            <a:ext cx="2352808" cy="97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8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222E16B-81A3-4A23-8E0B-A0D73F42FD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03119B-948C-CB47-A7B5-0A8DA47BFEC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Rectangle : coins arrondis 11">
            <a:extLst>
              <a:ext uri="{FF2B5EF4-FFF2-40B4-BE49-F238E27FC236}">
                <a16:creationId xmlns:a16="http://schemas.microsoft.com/office/drawing/2014/main" id="{835E9D79-16B5-413F-8B22-6DDB00398AE7}"/>
              </a:ext>
            </a:extLst>
          </p:cNvPr>
          <p:cNvSpPr/>
          <p:nvPr/>
        </p:nvSpPr>
        <p:spPr>
          <a:xfrm>
            <a:off x="4464002" y="14720"/>
            <a:ext cx="4627351" cy="726643"/>
          </a:xfrm>
          <a:prstGeom prst="roundRect">
            <a:avLst/>
          </a:prstGeom>
          <a:solidFill>
            <a:schemeClr val="tx1"/>
          </a:solidFill>
          <a:ln>
            <a:solidFill>
              <a:srgbClr val="0049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spc="300" dirty="0">
                <a:solidFill>
                  <a:prstClr val="white"/>
                </a:solidFill>
              </a:rPr>
              <a:t>Call for SMEs selection </a:t>
            </a:r>
          </a:p>
          <a:p>
            <a:pPr algn="ctr"/>
            <a:r>
              <a:rPr lang="fr-FR" sz="2400" b="1" spc="300" dirty="0">
                <a:solidFill>
                  <a:prstClr val="white"/>
                </a:solidFill>
              </a:rPr>
              <a:t>JAPAN</a:t>
            </a:r>
          </a:p>
        </p:txBody>
      </p:sp>
      <p:sp>
        <p:nvSpPr>
          <p:cNvPr id="2" name="Rettangolo 1"/>
          <p:cNvSpPr/>
          <p:nvPr/>
        </p:nvSpPr>
        <p:spPr>
          <a:xfrm>
            <a:off x="1247708" y="6356349"/>
            <a:ext cx="7168055" cy="365126"/>
          </a:xfrm>
          <a:prstGeom prst="rect">
            <a:avLst/>
          </a:prstGeom>
          <a:solidFill>
            <a:srgbClr val="003B6F"/>
          </a:solidFill>
          <a:ln>
            <a:solidFill>
              <a:srgbClr val="003B6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847488" y="6342622"/>
            <a:ext cx="323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EU-ALLIANCE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38929" y="4362225"/>
            <a:ext cx="5879905" cy="193899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n/>
                <a:solidFill>
                  <a:schemeClr val="accent4"/>
                </a:solidFill>
              </a:rPr>
              <a:t>Contact name: </a:t>
            </a:r>
          </a:p>
          <a:p>
            <a:r>
              <a:rPr lang="en-US" sz="2400" b="1" dirty="0">
                <a:ln/>
                <a:solidFill>
                  <a:schemeClr val="accent4"/>
                </a:solidFill>
              </a:rPr>
              <a:t>Mail contact:</a:t>
            </a:r>
          </a:p>
          <a:p>
            <a:r>
              <a:rPr lang="en-US" sz="2400" b="1" dirty="0">
                <a:ln/>
                <a:solidFill>
                  <a:schemeClr val="accent4"/>
                </a:solidFill>
              </a:rPr>
              <a:t>Telephone:</a:t>
            </a:r>
          </a:p>
          <a:p>
            <a:r>
              <a:rPr lang="en-US" sz="2400" b="1" dirty="0">
                <a:ln/>
                <a:solidFill>
                  <a:schemeClr val="accent4"/>
                </a:solidFill>
              </a:rPr>
              <a:t>Company website:</a:t>
            </a:r>
          </a:p>
          <a:p>
            <a:r>
              <a:rPr lang="en-US" sz="2400" b="1" dirty="0">
                <a:ln/>
                <a:solidFill>
                  <a:schemeClr val="accent4"/>
                </a:solidFill>
              </a:rPr>
              <a:t>Country: </a:t>
            </a:r>
          </a:p>
        </p:txBody>
      </p:sp>
      <p:sp>
        <p:nvSpPr>
          <p:cNvPr id="11" name="Titolo 10"/>
          <p:cNvSpPr txBox="1">
            <a:spLocks noGrp="1"/>
          </p:cNvSpPr>
          <p:nvPr>
            <p:ph type="title"/>
          </p:nvPr>
        </p:nvSpPr>
        <p:spPr>
          <a:xfrm>
            <a:off x="150633" y="854929"/>
            <a:ext cx="886142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600" b="1" dirty="0">
                <a:ln/>
                <a:solidFill>
                  <a:schemeClr val="accent4"/>
                </a:solidFill>
              </a:rPr>
              <a:t>Name &amp; Logo of the </a:t>
            </a:r>
            <a:r>
              <a:rPr lang="it-IT" sz="3600" dirty="0">
                <a:ln/>
                <a:solidFill>
                  <a:schemeClr val="accent4"/>
                </a:solidFill>
              </a:rPr>
              <a:t>c</a:t>
            </a:r>
            <a:r>
              <a:rPr lang="it-IT" sz="3600" b="1" dirty="0">
                <a:ln/>
                <a:solidFill>
                  <a:schemeClr val="accent4"/>
                </a:solidFill>
              </a:rPr>
              <a:t>ompany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A6CC779-5A73-40D7-ADF7-E1C84C38E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3" y="1468189"/>
            <a:ext cx="8861138" cy="3132464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Who we are (main business, NACE code)</a:t>
            </a:r>
          </a:p>
          <a:p>
            <a:pPr algn="ctr"/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Max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 500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words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 +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pics</a:t>
            </a:r>
            <a:endParaRPr lang="it-IT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Clr>
                <a:srgbClr val="EBC331"/>
              </a:buClr>
              <a:buFont typeface="Wingdings" panose="05000000000000000000" pitchFamily="2" charset="2"/>
              <a:buChar char="v"/>
            </a:pPr>
            <a:endParaRPr lang="fr-FR" b="1" dirty="0"/>
          </a:p>
          <a:p>
            <a:r>
              <a:rPr lang="fr-FR" sz="2000" dirty="0"/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FCF2EEC-FF61-EF21-05BD-72F44990E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33" y="79430"/>
            <a:ext cx="2352808" cy="97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4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222E16B-81A3-4A23-8E0B-A0D73F42FD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03119B-948C-CB47-A7B5-0A8DA47BFEC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A6CC779-5A73-40D7-ADF7-E1C84C38E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3" y="1468189"/>
            <a:ext cx="8861138" cy="3132464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Share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your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offer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 to the target country (products, services, </a:t>
            </a:r>
          </a:p>
          <a:p>
            <a:pPr algn="ctr"/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technology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 to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offer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algn="ctr"/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Max 500 words</a:t>
            </a:r>
          </a:p>
          <a:p>
            <a:pPr marL="342900" indent="-342900">
              <a:buClr>
                <a:srgbClr val="EBC331"/>
              </a:buClr>
              <a:buFont typeface="Wingdings" panose="05000000000000000000" pitchFamily="2" charset="2"/>
              <a:buChar char="v"/>
            </a:pPr>
            <a:r>
              <a:rPr lang="en-US" i="1" dirty="0"/>
              <a:t>Add photo of your products</a:t>
            </a:r>
          </a:p>
          <a:p>
            <a:pPr>
              <a:buClr>
                <a:srgbClr val="EBC331"/>
              </a:buClr>
            </a:pPr>
            <a:endParaRPr lang="fr-FR" b="1" dirty="0"/>
          </a:p>
          <a:p>
            <a:r>
              <a:rPr lang="fr-FR" sz="2000" dirty="0"/>
              <a:t> </a:t>
            </a:r>
          </a:p>
        </p:txBody>
      </p:sp>
      <p:sp>
        <p:nvSpPr>
          <p:cNvPr id="11" name="Titolo 10"/>
          <p:cNvSpPr txBox="1">
            <a:spLocks noGrp="1"/>
          </p:cNvSpPr>
          <p:nvPr>
            <p:ph type="title"/>
          </p:nvPr>
        </p:nvSpPr>
        <p:spPr>
          <a:xfrm>
            <a:off x="99889" y="850952"/>
            <a:ext cx="886142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600" b="1" dirty="0" err="1">
                <a:ln/>
                <a:solidFill>
                  <a:schemeClr val="accent4"/>
                </a:solidFill>
              </a:rPr>
              <a:t>What</a:t>
            </a:r>
            <a:r>
              <a:rPr lang="it-IT" sz="3600" b="1" dirty="0">
                <a:ln/>
                <a:solidFill>
                  <a:schemeClr val="accent4"/>
                </a:solidFill>
              </a:rPr>
              <a:t> </a:t>
            </a:r>
            <a:r>
              <a:rPr lang="it-IT" sz="3600" b="1" dirty="0" err="1">
                <a:ln/>
                <a:solidFill>
                  <a:schemeClr val="accent4"/>
                </a:solidFill>
              </a:rPr>
              <a:t>we</a:t>
            </a:r>
            <a:r>
              <a:rPr lang="it-IT" sz="3600" b="1" dirty="0">
                <a:ln/>
                <a:solidFill>
                  <a:schemeClr val="accent4"/>
                </a:solidFill>
              </a:rPr>
              <a:t> </a:t>
            </a:r>
            <a:r>
              <a:rPr lang="it-IT" sz="3600" b="1" dirty="0" err="1">
                <a:ln/>
                <a:solidFill>
                  <a:schemeClr val="accent4"/>
                </a:solidFill>
              </a:rPr>
              <a:t>offer</a:t>
            </a:r>
            <a:endParaRPr lang="it-IT" sz="3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8" name="Rectangle : coins arrondis 11">
            <a:extLst>
              <a:ext uri="{FF2B5EF4-FFF2-40B4-BE49-F238E27FC236}">
                <a16:creationId xmlns:a16="http://schemas.microsoft.com/office/drawing/2014/main" id="{950C11FC-72E5-47CE-8D32-F1B8A31EDD10}"/>
              </a:ext>
            </a:extLst>
          </p:cNvPr>
          <p:cNvSpPr/>
          <p:nvPr/>
        </p:nvSpPr>
        <p:spPr>
          <a:xfrm>
            <a:off x="4471332" y="14720"/>
            <a:ext cx="4627351" cy="726643"/>
          </a:xfrm>
          <a:prstGeom prst="roundRect">
            <a:avLst/>
          </a:prstGeom>
          <a:solidFill>
            <a:schemeClr val="tx1"/>
          </a:solidFill>
          <a:ln>
            <a:solidFill>
              <a:srgbClr val="0049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spc="300" dirty="0">
                <a:solidFill>
                  <a:prstClr val="white"/>
                </a:solidFill>
              </a:rPr>
              <a:t>Call for </a:t>
            </a:r>
            <a:r>
              <a:rPr lang="fr-FR" sz="1400" b="1" spc="300" dirty="0" err="1">
                <a:solidFill>
                  <a:prstClr val="white"/>
                </a:solidFill>
              </a:rPr>
              <a:t>SMEs</a:t>
            </a:r>
            <a:r>
              <a:rPr lang="fr-FR" sz="1400" b="1" spc="300" dirty="0">
                <a:solidFill>
                  <a:prstClr val="white"/>
                </a:solidFill>
              </a:rPr>
              <a:t> </a:t>
            </a:r>
            <a:r>
              <a:rPr lang="fr-FR" sz="1400" b="1" spc="300" dirty="0" err="1">
                <a:solidFill>
                  <a:prstClr val="white"/>
                </a:solidFill>
              </a:rPr>
              <a:t>selection</a:t>
            </a:r>
            <a:r>
              <a:rPr lang="fr-FR" sz="1400" b="1" spc="300" dirty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fr-FR" sz="2400" b="1" spc="300" dirty="0">
                <a:solidFill>
                  <a:prstClr val="white"/>
                </a:solidFill>
              </a:rPr>
              <a:t>JAPAN</a:t>
            </a:r>
          </a:p>
        </p:txBody>
      </p:sp>
      <p:sp>
        <p:nvSpPr>
          <p:cNvPr id="9" name="CasellaDiTesto 9">
            <a:extLst>
              <a:ext uri="{FF2B5EF4-FFF2-40B4-BE49-F238E27FC236}">
                <a16:creationId xmlns:a16="http://schemas.microsoft.com/office/drawing/2014/main" id="{94D2B7E9-97A3-2E44-FC1C-EDB8D48B33D2}"/>
              </a:ext>
            </a:extLst>
          </p:cNvPr>
          <p:cNvSpPr txBox="1"/>
          <p:nvPr/>
        </p:nvSpPr>
        <p:spPr>
          <a:xfrm>
            <a:off x="3847488" y="6342622"/>
            <a:ext cx="323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EU-ALLIANCE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F35859B-5F53-2223-A5ED-9D96ED187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33" y="79430"/>
            <a:ext cx="2352808" cy="97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5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222E16B-81A3-4A23-8E0B-A0D73F42FD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03119B-948C-CB47-A7B5-0A8DA47BFEC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A6CC779-5A73-40D7-ADF7-E1C84C38E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290" y="4240326"/>
            <a:ext cx="8861138" cy="2617674"/>
          </a:xfrm>
        </p:spPr>
        <p:txBody>
          <a:bodyPr/>
          <a:lstStyle/>
          <a:p>
            <a:pPr algn="ctr"/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Expected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impact on the target country (export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volumes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number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of new clients/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suppliers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collaborations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with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local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actors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, new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skills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or new business, etc.)</a:t>
            </a:r>
          </a:p>
          <a:p>
            <a:pPr algn="ctr"/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Max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500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words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+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graphs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or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other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visuals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if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any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342900" indent="-342900">
              <a:buClr>
                <a:srgbClr val="EBC331"/>
              </a:buClr>
              <a:buFont typeface="Wingdings" panose="05000000000000000000" pitchFamily="2" charset="2"/>
              <a:buChar char="v"/>
            </a:pPr>
            <a:endParaRPr lang="fr-FR" b="1" dirty="0"/>
          </a:p>
          <a:p>
            <a:r>
              <a:rPr lang="fr-FR" sz="2000" dirty="0"/>
              <a:t> </a:t>
            </a:r>
          </a:p>
        </p:txBody>
      </p:sp>
      <p:sp>
        <p:nvSpPr>
          <p:cNvPr id="4" name="Rettangolo 3"/>
          <p:cNvSpPr/>
          <p:nvPr/>
        </p:nvSpPr>
        <p:spPr>
          <a:xfrm>
            <a:off x="40576" y="1690545"/>
            <a:ext cx="91105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Share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your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previous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experience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 in the target country; i.e.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projects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contacts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collaboration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obstacles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incurred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if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any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algn="ctr"/>
            <a:r>
              <a:rPr lang="it-IT" sz="1600" dirty="0" err="1">
                <a:solidFill>
                  <a:schemeClr val="bg2">
                    <a:lumMod val="25000"/>
                  </a:schemeClr>
                </a:solidFill>
              </a:rPr>
              <a:t>Max</a:t>
            </a:r>
            <a:r>
              <a:rPr lang="it-IT" sz="1600" dirty="0">
                <a:solidFill>
                  <a:schemeClr val="bg2">
                    <a:lumMod val="25000"/>
                  </a:schemeClr>
                </a:solidFill>
              </a:rPr>
              <a:t> 500 </a:t>
            </a:r>
            <a:r>
              <a:rPr lang="it-IT" sz="1600" dirty="0" err="1">
                <a:solidFill>
                  <a:schemeClr val="bg2">
                    <a:lumMod val="25000"/>
                  </a:schemeClr>
                </a:solidFill>
              </a:rPr>
              <a:t>words</a:t>
            </a:r>
            <a:r>
              <a:rPr lang="it-IT" sz="1600" dirty="0">
                <a:solidFill>
                  <a:schemeClr val="bg2">
                    <a:lumMod val="25000"/>
                  </a:schemeClr>
                </a:solidFill>
              </a:rPr>
              <a:t> + </a:t>
            </a:r>
            <a:r>
              <a:rPr lang="it-IT" sz="1600" dirty="0" err="1">
                <a:solidFill>
                  <a:schemeClr val="bg2">
                    <a:lumMod val="25000"/>
                  </a:schemeClr>
                </a:solidFill>
              </a:rPr>
              <a:t>pics</a:t>
            </a:r>
            <a:endParaRPr lang="it-IT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ectangle : coins arrondis 11">
            <a:extLst>
              <a:ext uri="{FF2B5EF4-FFF2-40B4-BE49-F238E27FC236}">
                <a16:creationId xmlns:a16="http://schemas.microsoft.com/office/drawing/2014/main" id="{F730B104-4BCE-4251-B383-24235DF1A324}"/>
              </a:ext>
            </a:extLst>
          </p:cNvPr>
          <p:cNvSpPr/>
          <p:nvPr/>
        </p:nvSpPr>
        <p:spPr>
          <a:xfrm>
            <a:off x="4462682" y="32710"/>
            <a:ext cx="4636001" cy="726643"/>
          </a:xfrm>
          <a:prstGeom prst="roundRect">
            <a:avLst/>
          </a:prstGeom>
          <a:solidFill>
            <a:schemeClr val="tx1"/>
          </a:solidFill>
          <a:ln>
            <a:solidFill>
              <a:srgbClr val="0049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spc="300" dirty="0">
                <a:solidFill>
                  <a:prstClr val="white"/>
                </a:solidFill>
              </a:rPr>
              <a:t>Call for </a:t>
            </a:r>
            <a:r>
              <a:rPr lang="fr-FR" sz="1400" b="1" spc="300" dirty="0" err="1">
                <a:solidFill>
                  <a:prstClr val="white"/>
                </a:solidFill>
              </a:rPr>
              <a:t>SMEs</a:t>
            </a:r>
            <a:r>
              <a:rPr lang="fr-FR" sz="1400" b="1" spc="300" dirty="0">
                <a:solidFill>
                  <a:prstClr val="white"/>
                </a:solidFill>
              </a:rPr>
              <a:t> </a:t>
            </a:r>
            <a:r>
              <a:rPr lang="fr-FR" sz="1400" b="1" spc="300" dirty="0" err="1">
                <a:solidFill>
                  <a:prstClr val="white"/>
                </a:solidFill>
              </a:rPr>
              <a:t>selection</a:t>
            </a:r>
            <a:r>
              <a:rPr lang="fr-FR" sz="1400" b="1" spc="300" dirty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fr-FR" sz="2400" b="1" spc="300" dirty="0">
                <a:solidFill>
                  <a:prstClr val="white"/>
                </a:solidFill>
              </a:rPr>
              <a:t>JAPAN</a:t>
            </a:r>
          </a:p>
        </p:txBody>
      </p:sp>
      <p:sp>
        <p:nvSpPr>
          <p:cNvPr id="11" name="Titolo 10"/>
          <p:cNvSpPr txBox="1">
            <a:spLocks noGrp="1"/>
          </p:cNvSpPr>
          <p:nvPr>
            <p:ph type="title"/>
          </p:nvPr>
        </p:nvSpPr>
        <p:spPr>
          <a:xfrm>
            <a:off x="150633" y="858309"/>
            <a:ext cx="886142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600" dirty="0" err="1">
                <a:ln/>
                <a:solidFill>
                  <a:schemeClr val="accent4"/>
                </a:solidFill>
              </a:rPr>
              <a:t>Previous</a:t>
            </a:r>
            <a:r>
              <a:rPr lang="it-IT" sz="3600" dirty="0">
                <a:ln/>
                <a:solidFill>
                  <a:schemeClr val="accent4"/>
                </a:solidFill>
              </a:rPr>
              <a:t> </a:t>
            </a:r>
            <a:r>
              <a:rPr lang="it-IT" sz="3600" dirty="0" err="1">
                <a:ln/>
                <a:solidFill>
                  <a:schemeClr val="accent4"/>
                </a:solidFill>
              </a:rPr>
              <a:t>experience</a:t>
            </a:r>
            <a:endParaRPr lang="it-IT" sz="3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2" name="Titolo 10"/>
          <p:cNvSpPr txBox="1">
            <a:spLocks/>
          </p:cNvSpPr>
          <p:nvPr/>
        </p:nvSpPr>
        <p:spPr>
          <a:xfrm>
            <a:off x="91889" y="3427777"/>
            <a:ext cx="886142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497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it-IT" sz="3600" dirty="0">
                <a:ln/>
                <a:solidFill>
                  <a:schemeClr val="accent4"/>
                </a:solidFill>
              </a:rPr>
              <a:t>Targets and </a:t>
            </a:r>
            <a:r>
              <a:rPr lang="it-IT" sz="3600" dirty="0" err="1">
                <a:ln/>
                <a:solidFill>
                  <a:schemeClr val="accent4"/>
                </a:solidFill>
              </a:rPr>
              <a:t>ambitions</a:t>
            </a:r>
            <a:endParaRPr lang="it-IT" sz="3600" dirty="0">
              <a:ln/>
              <a:solidFill>
                <a:schemeClr val="accent4"/>
              </a:solidFill>
            </a:endParaRPr>
          </a:p>
        </p:txBody>
      </p:sp>
      <p:sp>
        <p:nvSpPr>
          <p:cNvPr id="13" name="CasellaDiTesto 9">
            <a:extLst>
              <a:ext uri="{FF2B5EF4-FFF2-40B4-BE49-F238E27FC236}">
                <a16:creationId xmlns:a16="http://schemas.microsoft.com/office/drawing/2014/main" id="{E71941D8-7BD4-8177-5775-DAB856CCCDA4}"/>
              </a:ext>
            </a:extLst>
          </p:cNvPr>
          <p:cNvSpPr txBox="1"/>
          <p:nvPr/>
        </p:nvSpPr>
        <p:spPr>
          <a:xfrm>
            <a:off x="3847488" y="6342622"/>
            <a:ext cx="323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EU-ALLIANCE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42EF4AE-F3B6-0E45-A7ED-B2160AD08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33" y="79430"/>
            <a:ext cx="2352808" cy="97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04858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/>
      <a:lstStyle>
        <a:defPPr>
          <a:defRPr sz="5400" kern="1200" dirty="0" smtClean="0">
            <a:solidFill>
              <a:srgbClr val="95BD75"/>
            </a:solidFill>
            <a:latin typeface="meatloaf sketched" pitchFamily="2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Thème par défaut">
  <a:themeElements>
    <a:clrScheme name="Personnalisé 2">
      <a:dk1>
        <a:srgbClr val="00497F"/>
      </a:dk1>
      <a:lt1>
        <a:sysClr val="window" lastClr="FFFFFF"/>
      </a:lt1>
      <a:dk2>
        <a:srgbClr val="00497F"/>
      </a:dk2>
      <a:lt2>
        <a:srgbClr val="EEECE1"/>
      </a:lt2>
      <a:accent1>
        <a:srgbClr val="6EAB27"/>
      </a:accent1>
      <a:accent2>
        <a:srgbClr val="A7C769"/>
      </a:accent2>
      <a:accent3>
        <a:srgbClr val="00497F"/>
      </a:accent3>
      <a:accent4>
        <a:srgbClr val="EBC331"/>
      </a:accent4>
      <a:accent5>
        <a:srgbClr val="59B6D1"/>
      </a:accent5>
      <a:accent6>
        <a:srgbClr val="C7D300"/>
      </a:accent6>
      <a:hlink>
        <a:srgbClr val="6EAB27"/>
      </a:hlink>
      <a:folHlink>
        <a:srgbClr val="A7C769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2BB40ABD9E9A4590B9711EAC33F453" ma:contentTypeVersion="8" ma:contentTypeDescription="Crée un document." ma:contentTypeScope="" ma:versionID="e845a51bdadb802162dd82d0ca381609">
  <xsd:schema xmlns:xsd="http://www.w3.org/2001/XMLSchema" xmlns:xs="http://www.w3.org/2001/XMLSchema" xmlns:p="http://schemas.microsoft.com/office/2006/metadata/properties" xmlns:ns3="e7a3890b-9030-44b2-813f-e904fc6b39fe" xmlns:ns4="645d6eb3-34de-4921-b9c7-2f8acaf97457" targetNamespace="http://schemas.microsoft.com/office/2006/metadata/properties" ma:root="true" ma:fieldsID="d0b79adb0e00df7b30491eca102cbc39" ns3:_="" ns4:_="">
    <xsd:import namespace="e7a3890b-9030-44b2-813f-e904fc6b39fe"/>
    <xsd:import namespace="645d6eb3-34de-4921-b9c7-2f8acaf9745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a3890b-9030-44b2-813f-e904fc6b39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5d6eb3-34de-4921-b9c7-2f8acaf97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5F3C6C-3954-4C6B-8D64-DD2EBFA2ED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a3890b-9030-44b2-813f-e904fc6b39fe"/>
    <ds:schemaRef ds:uri="645d6eb3-34de-4921-b9c7-2f8acaf974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2E432B-4EDB-4EB6-96AE-A8C936A9F2FE}">
  <ds:schemaRefs>
    <ds:schemaRef ds:uri="http://schemas.microsoft.com/office/2006/metadata/properties"/>
    <ds:schemaRef ds:uri="http://purl.org/dc/dcmitype/"/>
    <ds:schemaRef ds:uri="645d6eb3-34de-4921-b9c7-2f8acaf97457"/>
    <ds:schemaRef ds:uri="e7a3890b-9030-44b2-813f-e904fc6b39f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107D956-288D-4B81-AB2A-5714F0E034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par défaut.thmx</Template>
  <TotalTime>44</TotalTime>
  <Words>190</Words>
  <Application>Microsoft Office PowerPoint</Application>
  <PresentationFormat>Affichage à l'écran (4:3)</PresentationFormat>
  <Paragraphs>44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Exo</vt:lpstr>
      <vt:lpstr>meatloaf sketched</vt:lpstr>
      <vt:lpstr>Wingdings</vt:lpstr>
      <vt:lpstr>Conception personnalisée</vt:lpstr>
      <vt:lpstr>4_Thème par défaut</vt:lpstr>
      <vt:lpstr>EU-ALLIANCE European alliance for international business  development on advanced materials and connectivity for defence and security markets</vt:lpstr>
      <vt:lpstr>Name &amp; Logo of the company</vt:lpstr>
      <vt:lpstr>What we offer</vt:lpstr>
      <vt:lpstr>Previous experience</vt:lpstr>
    </vt:vector>
  </TitlesOfParts>
  <Company>a3 dimensions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laurine</dc:creator>
  <cp:lastModifiedBy>TECHTERA J RAFTON-JOLIVET</cp:lastModifiedBy>
  <cp:revision>81</cp:revision>
  <cp:lastPrinted>2020-07-01T10:37:40Z</cp:lastPrinted>
  <dcterms:created xsi:type="dcterms:W3CDTF">2016-09-27T13:35:32Z</dcterms:created>
  <dcterms:modified xsi:type="dcterms:W3CDTF">2022-12-15T22:31:16Z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0x010100A92BB40ABD9E9A4590B9711EAC33F453</vt:lpwstr>
  </property>
</Properties>
</file>