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6" r:id="rId2"/>
    <p:sldId id="295" r:id="rId3"/>
    <p:sldId id="285" r:id="rId4"/>
    <p:sldId id="299" r:id="rId5"/>
    <p:sldId id="294" r:id="rId6"/>
    <p:sldId id="291" r:id="rId7"/>
    <p:sldId id="290" r:id="rId8"/>
    <p:sldId id="289" r:id="rId9"/>
    <p:sldId id="288" r:id="rId10"/>
    <p:sldId id="287" r:id="rId11"/>
    <p:sldId id="292" r:id="rId12"/>
    <p:sldId id="298" r:id="rId13"/>
    <p:sldId id="300" r:id="rId14"/>
    <p:sldId id="296" r:id="rId15"/>
    <p:sldId id="297" r:id="rId16"/>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BF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3"/>
    <p:restoredTop sz="89538" autoAdjust="0"/>
  </p:normalViewPr>
  <p:slideViewPr>
    <p:cSldViewPr snapToGrid="0" snapToObjects="1" showGuides="1">
      <p:cViewPr varScale="1">
        <p:scale>
          <a:sx n="117" d="100"/>
          <a:sy n="117" d="100"/>
        </p:scale>
        <p:origin x="143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B225E68E-4697-4C05-974F-AD52CB6A7663}" type="datetimeFigureOut">
              <a:rPr lang="sl-SI" smtClean="0"/>
              <a:t>20. 12. 2018</a:t>
            </a:fld>
            <a:endParaRPr lang="sl-SI"/>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C6B0BF6F-D1BA-40C6-982B-DAE318CB2EC0}" type="slidenum">
              <a:rPr lang="sl-SI" smtClean="0"/>
              <a:t>‹#›</a:t>
            </a:fld>
            <a:endParaRPr lang="sl-SI"/>
          </a:p>
        </p:txBody>
      </p:sp>
    </p:spTree>
    <p:extLst>
      <p:ext uri="{BB962C8B-B14F-4D97-AF65-F5344CB8AC3E}">
        <p14:creationId xmlns:p14="http://schemas.microsoft.com/office/powerpoint/2010/main" val="3709352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fld id="{C6B0BF6F-D1BA-40C6-982B-DAE318CB2EC0}" type="slidenum">
              <a:rPr lang="sl-SI" smtClean="0"/>
              <a:t>1</a:t>
            </a:fld>
            <a:endParaRPr lang="sl-SI"/>
          </a:p>
        </p:txBody>
      </p:sp>
    </p:spTree>
    <p:extLst>
      <p:ext uri="{BB962C8B-B14F-4D97-AF65-F5344CB8AC3E}">
        <p14:creationId xmlns:p14="http://schemas.microsoft.com/office/powerpoint/2010/main" val="2581574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sz="1200" b="1" kern="1200" dirty="0">
                <a:solidFill>
                  <a:schemeClr val="tx1"/>
                </a:solidFill>
                <a:effectLst/>
                <a:latin typeface="+mn-lt"/>
                <a:ea typeface="+mn-ea"/>
                <a:cs typeface="+mn-cs"/>
              </a:rPr>
              <a:t>Izziv naročnika</a:t>
            </a:r>
          </a:p>
          <a:p>
            <a:r>
              <a:rPr lang="sl-SI" b="0" dirty="0">
                <a:effectLst/>
              </a:rPr>
              <a:t>Optimizirati načrtovanje poti odvozov smeti z ekoloških otokov. </a:t>
            </a:r>
            <a:endParaRPr lang="sl-SI" dirty="0">
              <a:effectLst/>
            </a:endParaRPr>
          </a:p>
          <a:p>
            <a:r>
              <a:rPr lang="sl-SI" b="0" dirty="0">
                <a:effectLst/>
              </a:rPr>
              <a:t>Pridobiti pregled nad polnostjo zabojnikov. </a:t>
            </a:r>
            <a:endParaRPr lang="sl-SI" dirty="0">
              <a:effectLst/>
            </a:endParaRPr>
          </a:p>
          <a:p>
            <a:r>
              <a:rPr lang="sl-SI" b="0" dirty="0">
                <a:effectLst/>
              </a:rPr>
              <a:t>Vodenje evidenc poti in količin zbranih odpadkov so spremljali v enostavnih preglednicah.</a:t>
            </a:r>
            <a:endParaRPr lang="sl-SI" dirty="0">
              <a:effectLst/>
            </a:endParaRPr>
          </a:p>
          <a:p>
            <a:r>
              <a:rPr lang="sl-SI" b="0" dirty="0">
                <a:effectLst/>
              </a:rPr>
              <a:t>Vodje služb za spremljanje odpadkov niso imele realnih podatkov o količini odpadkov in učinkovitosti praznjenja. </a:t>
            </a:r>
            <a:endParaRPr lang="sl-SI" dirty="0">
              <a:effectLst/>
            </a:endParaRPr>
          </a:p>
          <a:p>
            <a:r>
              <a:rPr lang="sl-SI" b="0" dirty="0">
                <a:effectLst/>
              </a:rPr>
              <a:t>Vodstvo ni imelo ažurnih podatkov oziroma jih ni imelo s čim primerjati, da bi lahko ocenili, če delajo učinkovito. </a:t>
            </a:r>
            <a:endParaRPr lang="sl-SI" dirty="0">
              <a:effectLst/>
            </a:endParaRPr>
          </a:p>
          <a:p>
            <a:r>
              <a:rPr lang="sl-SI" sz="1200" b="1" kern="1200" dirty="0">
                <a:solidFill>
                  <a:schemeClr val="tx1"/>
                </a:solidFill>
                <a:effectLst/>
                <a:latin typeface="+mn-lt"/>
                <a:ea typeface="+mn-ea"/>
                <a:cs typeface="+mn-cs"/>
              </a:rPr>
              <a:t>Rešitev</a:t>
            </a:r>
          </a:p>
          <a:p>
            <a:r>
              <a:rPr lang="sl-SI" b="0" dirty="0">
                <a:effectLst/>
              </a:rPr>
              <a:t>Po meri razvita rešitev Smart </a:t>
            </a:r>
            <a:r>
              <a:rPr lang="sl-SI" b="0" dirty="0" err="1">
                <a:effectLst/>
              </a:rPr>
              <a:t>Waste</a:t>
            </a:r>
            <a:r>
              <a:rPr lang="sl-SI" b="0" dirty="0">
                <a:effectLst/>
              </a:rPr>
              <a:t> </a:t>
            </a:r>
            <a:r>
              <a:rPr lang="sl-SI" b="0" dirty="0" err="1">
                <a:effectLst/>
              </a:rPr>
              <a:t>and</a:t>
            </a:r>
            <a:r>
              <a:rPr lang="sl-SI" b="0" dirty="0">
                <a:effectLst/>
              </a:rPr>
              <a:t> </a:t>
            </a:r>
            <a:r>
              <a:rPr lang="sl-SI" b="0" dirty="0" err="1">
                <a:effectLst/>
              </a:rPr>
              <a:t>Water</a:t>
            </a:r>
            <a:r>
              <a:rPr lang="sl-SI" b="0" dirty="0">
                <a:effectLst/>
              </a:rPr>
              <a:t> Management – omrežje smetarskih zabojnikov.</a:t>
            </a:r>
            <a:endParaRPr lang="sl-SI" dirty="0">
              <a:effectLst/>
            </a:endParaRPr>
          </a:p>
          <a:p>
            <a:r>
              <a:rPr lang="sl-SI" b="0" dirty="0">
                <a:effectLst/>
              </a:rPr>
              <a:t>Vzpostavitev informacijskega sistema za upravljanje omrežja zabojnikov na izbranih ekoloških otokih.</a:t>
            </a:r>
            <a:endParaRPr lang="sl-SI" dirty="0">
              <a:effectLst/>
            </a:endParaRPr>
          </a:p>
          <a:p>
            <a:r>
              <a:rPr lang="sl-SI" b="0" dirty="0">
                <a:effectLst/>
              </a:rPr>
              <a:t>Razvoj algoritma, ki generira optimalne poti praznjenja zabojnikov.</a:t>
            </a:r>
          </a:p>
          <a:p>
            <a:endParaRPr lang="sl-SI" b="0" dirty="0">
              <a:effectLst/>
            </a:endParaRPr>
          </a:p>
          <a:p>
            <a:r>
              <a:rPr lang="sl-SI" b="0" dirty="0">
                <a:effectLst/>
              </a:rPr>
              <a:t>Pridobivanje informacij o polnosti zabojnikov in preverjanje obstoječega sistema praznjenja. </a:t>
            </a:r>
            <a:endParaRPr lang="sl-SI" dirty="0">
              <a:effectLst/>
            </a:endParaRPr>
          </a:p>
          <a:p>
            <a:r>
              <a:rPr lang="sl-SI" b="0" dirty="0">
                <a:effectLst/>
              </a:rPr>
              <a:t>Načrtovanje in optimiziranje poti smetarskih zabojnikov.</a:t>
            </a:r>
            <a:endParaRPr lang="sl-SI" dirty="0">
              <a:effectLst/>
            </a:endParaRPr>
          </a:p>
          <a:p>
            <a:r>
              <a:rPr lang="sl-SI" b="0" dirty="0">
                <a:effectLst/>
              </a:rPr>
              <a:t>Prihranek pri stroških praznjenja zabojnikov. </a:t>
            </a:r>
            <a:endParaRPr lang="sl-SI" dirty="0">
              <a:effectLst/>
            </a:endParaRPr>
          </a:p>
          <a:p>
            <a:r>
              <a:rPr lang="sl-SI" b="0" dirty="0">
                <a:effectLst/>
              </a:rPr>
              <a:t>Ažuren vpogled do informacij o višini stroškov poti in sprotno spremljanje učinkovitosti delovanja podjetja.</a:t>
            </a:r>
            <a:endParaRPr lang="sl-SI" dirty="0">
              <a:effectLst/>
            </a:endParaRPr>
          </a:p>
          <a:p>
            <a:endParaRPr lang="sl-SI" dirty="0">
              <a:effectLst/>
            </a:endParaRPr>
          </a:p>
          <a:p>
            <a:endParaRPr lang="sl-SI" dirty="0"/>
          </a:p>
        </p:txBody>
      </p:sp>
      <p:sp>
        <p:nvSpPr>
          <p:cNvPr id="4" name="Označba mesta številke diapozitiva 3"/>
          <p:cNvSpPr>
            <a:spLocks noGrp="1"/>
          </p:cNvSpPr>
          <p:nvPr>
            <p:ph type="sldNum" sz="quarter" idx="10"/>
          </p:nvPr>
        </p:nvSpPr>
        <p:spPr/>
        <p:txBody>
          <a:bodyPr/>
          <a:lstStyle/>
          <a:p>
            <a:fld id="{C6B0BF6F-D1BA-40C6-982B-DAE318CB2EC0}" type="slidenum">
              <a:rPr lang="sl-SI" smtClean="0"/>
              <a:t>10</a:t>
            </a:fld>
            <a:endParaRPr lang="sl-SI"/>
          </a:p>
        </p:txBody>
      </p:sp>
    </p:spTree>
    <p:extLst>
      <p:ext uri="{BB962C8B-B14F-4D97-AF65-F5344CB8AC3E}">
        <p14:creationId xmlns:p14="http://schemas.microsoft.com/office/powerpoint/2010/main" val="672748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C6B0BF6F-D1BA-40C6-982B-DAE318CB2EC0}" type="slidenum">
              <a:rPr lang="sl-SI" smtClean="0"/>
              <a:t>11</a:t>
            </a:fld>
            <a:endParaRPr lang="sl-SI"/>
          </a:p>
        </p:txBody>
      </p:sp>
    </p:spTree>
    <p:extLst>
      <p:ext uri="{BB962C8B-B14F-4D97-AF65-F5344CB8AC3E}">
        <p14:creationId xmlns:p14="http://schemas.microsoft.com/office/powerpoint/2010/main" val="2854739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C6B0BF6F-D1BA-40C6-982B-DAE318CB2EC0}" type="slidenum">
              <a:rPr lang="sl-SI" smtClean="0"/>
              <a:t>12</a:t>
            </a:fld>
            <a:endParaRPr lang="sl-SI"/>
          </a:p>
        </p:txBody>
      </p:sp>
    </p:spTree>
    <p:extLst>
      <p:ext uri="{BB962C8B-B14F-4D97-AF65-F5344CB8AC3E}">
        <p14:creationId xmlns:p14="http://schemas.microsoft.com/office/powerpoint/2010/main" val="1444492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C6B0BF6F-D1BA-40C6-982B-DAE318CB2EC0}" type="slidenum">
              <a:rPr lang="sl-SI" smtClean="0"/>
              <a:t>13</a:t>
            </a:fld>
            <a:endParaRPr lang="sl-SI"/>
          </a:p>
        </p:txBody>
      </p:sp>
    </p:spTree>
    <p:extLst>
      <p:ext uri="{BB962C8B-B14F-4D97-AF65-F5344CB8AC3E}">
        <p14:creationId xmlns:p14="http://schemas.microsoft.com/office/powerpoint/2010/main" val="2840515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C6B0BF6F-D1BA-40C6-982B-DAE318CB2EC0}" type="slidenum">
              <a:rPr lang="sl-SI" smtClean="0"/>
              <a:t>14</a:t>
            </a:fld>
            <a:endParaRPr lang="sl-SI"/>
          </a:p>
        </p:txBody>
      </p:sp>
    </p:spTree>
    <p:extLst>
      <p:ext uri="{BB962C8B-B14F-4D97-AF65-F5344CB8AC3E}">
        <p14:creationId xmlns:p14="http://schemas.microsoft.com/office/powerpoint/2010/main" val="739882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C6B0BF6F-D1BA-40C6-982B-DAE318CB2EC0}" type="slidenum">
              <a:rPr lang="sl-SI" smtClean="0"/>
              <a:t>15</a:t>
            </a:fld>
            <a:endParaRPr lang="sl-SI"/>
          </a:p>
        </p:txBody>
      </p:sp>
    </p:spTree>
    <p:extLst>
      <p:ext uri="{BB962C8B-B14F-4D97-AF65-F5344CB8AC3E}">
        <p14:creationId xmlns:p14="http://schemas.microsoft.com/office/powerpoint/2010/main" val="3994700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sz="1200" dirty="0"/>
              <a:t>Smart </a:t>
            </a:r>
            <a:r>
              <a:rPr lang="sl-SI" sz="1200" dirty="0" err="1"/>
              <a:t>specialization</a:t>
            </a:r>
            <a:r>
              <a:rPr lang="sl-SI" sz="1200" dirty="0"/>
              <a:t> </a:t>
            </a:r>
            <a:r>
              <a:rPr lang="en-US" sz="1200" dirty="0"/>
              <a:t>is a platform for concentrating development investments in areas where Slovenia has the critical mass of knowledge, capacities and competences and where there is innovation potential for placing Slovenia within global markets</a:t>
            </a:r>
            <a:r>
              <a:rPr lang="sl-SI" sz="1200" dirty="0"/>
              <a:t>.</a:t>
            </a:r>
            <a:r>
              <a:rPr lang="en-US" sz="1200" dirty="0"/>
              <a:t> </a:t>
            </a:r>
            <a:endParaRPr lang="sl-SI" sz="1200" dirty="0"/>
          </a:p>
          <a:p>
            <a:r>
              <a:rPr lang="en-US" sz="1200" dirty="0"/>
              <a:t>The purpose of the partnership is to coordinate development resources of the stakeholders (companies and research organizations) in order to develop new products which will be successful on the global market. </a:t>
            </a:r>
            <a:endParaRPr lang="en-IE" sz="1200" dirty="0"/>
          </a:p>
          <a:p>
            <a:endParaRPr lang="en-IE" sz="1200" dirty="0"/>
          </a:p>
        </p:txBody>
      </p:sp>
      <p:sp>
        <p:nvSpPr>
          <p:cNvPr id="4" name="Označba mesta številke diapozitiva 3"/>
          <p:cNvSpPr>
            <a:spLocks noGrp="1"/>
          </p:cNvSpPr>
          <p:nvPr>
            <p:ph type="sldNum" sz="quarter" idx="10"/>
          </p:nvPr>
        </p:nvSpPr>
        <p:spPr/>
        <p:txBody>
          <a:bodyPr/>
          <a:lstStyle/>
          <a:p>
            <a:fld id="{C6B0BF6F-D1BA-40C6-982B-DAE318CB2EC0}" type="slidenum">
              <a:rPr lang="sl-SI" smtClean="0"/>
              <a:t>2</a:t>
            </a:fld>
            <a:endParaRPr lang="sl-SI"/>
          </a:p>
        </p:txBody>
      </p:sp>
    </p:spTree>
    <p:extLst>
      <p:ext uri="{BB962C8B-B14F-4D97-AF65-F5344CB8AC3E}">
        <p14:creationId xmlns:p14="http://schemas.microsoft.com/office/powerpoint/2010/main" val="1292047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C6B0BF6F-D1BA-40C6-982B-DAE318CB2EC0}" type="slidenum">
              <a:rPr lang="sl-SI" smtClean="0"/>
              <a:t>3</a:t>
            </a:fld>
            <a:endParaRPr lang="sl-SI"/>
          </a:p>
        </p:txBody>
      </p:sp>
    </p:spTree>
    <p:extLst>
      <p:ext uri="{BB962C8B-B14F-4D97-AF65-F5344CB8AC3E}">
        <p14:creationId xmlns:p14="http://schemas.microsoft.com/office/powerpoint/2010/main" val="641497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en-IE" sz="1200" dirty="0"/>
              <a:t>Transformation from local provider of cow cost transfers with own vans &amp; drivers to</a:t>
            </a:r>
          </a:p>
          <a:p>
            <a:r>
              <a:rPr lang="en-IE" sz="1200" dirty="0"/>
              <a:t>Regional provider of digital platform connecting passengers, providers, </a:t>
            </a:r>
            <a:r>
              <a:rPr lang="sl-SI" sz="1200" dirty="0" err="1"/>
              <a:t>drivers</a:t>
            </a:r>
            <a:r>
              <a:rPr lang="sl-SI" sz="1200" dirty="0"/>
              <a:t>, </a:t>
            </a:r>
            <a:r>
              <a:rPr lang="sl-SI" sz="1200" dirty="0" err="1"/>
              <a:t>viechele</a:t>
            </a:r>
            <a:r>
              <a:rPr lang="sl-SI" sz="1200" dirty="0"/>
              <a:t> </a:t>
            </a:r>
            <a:r>
              <a:rPr lang="sl-SI" sz="1200" dirty="0" err="1"/>
              <a:t>owners</a:t>
            </a:r>
            <a:r>
              <a:rPr lang="sl-SI" sz="1200" dirty="0"/>
              <a:t> &amp; </a:t>
            </a:r>
            <a:r>
              <a:rPr lang="en-IE" sz="1200" dirty="0"/>
              <a:t>businesses </a:t>
            </a:r>
          </a:p>
        </p:txBody>
      </p:sp>
      <p:sp>
        <p:nvSpPr>
          <p:cNvPr id="4" name="Označba mesta številke diapozitiva 3"/>
          <p:cNvSpPr>
            <a:spLocks noGrp="1"/>
          </p:cNvSpPr>
          <p:nvPr>
            <p:ph type="sldNum" sz="quarter" idx="10"/>
          </p:nvPr>
        </p:nvSpPr>
        <p:spPr/>
        <p:txBody>
          <a:bodyPr/>
          <a:lstStyle/>
          <a:p>
            <a:fld id="{C6B0BF6F-D1BA-40C6-982B-DAE318CB2EC0}" type="slidenum">
              <a:rPr lang="sl-SI" smtClean="0"/>
              <a:t>4</a:t>
            </a:fld>
            <a:endParaRPr lang="sl-SI"/>
          </a:p>
        </p:txBody>
      </p:sp>
    </p:spTree>
    <p:extLst>
      <p:ext uri="{BB962C8B-B14F-4D97-AF65-F5344CB8AC3E}">
        <p14:creationId xmlns:p14="http://schemas.microsoft.com/office/powerpoint/2010/main" val="4092419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en-IE" sz="1200" dirty="0"/>
              <a:t>Transformation from local provider of cow cost transfers with own vans &amp; drivers to</a:t>
            </a:r>
          </a:p>
          <a:p>
            <a:r>
              <a:rPr lang="en-IE" sz="1200" dirty="0"/>
              <a:t>Regional provider of digital platform connecting passengers, providers, </a:t>
            </a:r>
            <a:r>
              <a:rPr lang="sl-SI" sz="1200" dirty="0" err="1"/>
              <a:t>drivers</a:t>
            </a:r>
            <a:r>
              <a:rPr lang="sl-SI" sz="1200" dirty="0"/>
              <a:t>, </a:t>
            </a:r>
            <a:r>
              <a:rPr lang="sl-SI" sz="1200" dirty="0" err="1"/>
              <a:t>viechele</a:t>
            </a:r>
            <a:r>
              <a:rPr lang="sl-SI" sz="1200" dirty="0"/>
              <a:t> </a:t>
            </a:r>
            <a:r>
              <a:rPr lang="sl-SI" sz="1200" dirty="0" err="1"/>
              <a:t>owners</a:t>
            </a:r>
            <a:r>
              <a:rPr lang="sl-SI" sz="1200" dirty="0"/>
              <a:t> &amp; </a:t>
            </a:r>
            <a:r>
              <a:rPr lang="en-IE" sz="1200" dirty="0"/>
              <a:t>businesses </a:t>
            </a:r>
          </a:p>
        </p:txBody>
      </p:sp>
      <p:sp>
        <p:nvSpPr>
          <p:cNvPr id="4" name="Označba mesta številke diapozitiva 3"/>
          <p:cNvSpPr>
            <a:spLocks noGrp="1"/>
          </p:cNvSpPr>
          <p:nvPr>
            <p:ph type="sldNum" sz="quarter" idx="10"/>
          </p:nvPr>
        </p:nvSpPr>
        <p:spPr/>
        <p:txBody>
          <a:bodyPr/>
          <a:lstStyle/>
          <a:p>
            <a:fld id="{C6B0BF6F-D1BA-40C6-982B-DAE318CB2EC0}" type="slidenum">
              <a:rPr lang="sl-SI" smtClean="0"/>
              <a:t>5</a:t>
            </a:fld>
            <a:endParaRPr lang="sl-SI"/>
          </a:p>
        </p:txBody>
      </p:sp>
    </p:spTree>
    <p:extLst>
      <p:ext uri="{BB962C8B-B14F-4D97-AF65-F5344CB8AC3E}">
        <p14:creationId xmlns:p14="http://schemas.microsoft.com/office/powerpoint/2010/main" val="2006237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err="1">
                <a:effectLst/>
              </a:rPr>
              <a:t>Database</a:t>
            </a:r>
            <a:r>
              <a:rPr lang="sl-SI" dirty="0">
                <a:effectLst/>
              </a:rPr>
              <a:t> </a:t>
            </a:r>
            <a:r>
              <a:rPr lang="sl-SI" dirty="0" err="1">
                <a:effectLst/>
              </a:rPr>
              <a:t>and</a:t>
            </a:r>
            <a:r>
              <a:rPr lang="sl-SI" dirty="0">
                <a:effectLst/>
              </a:rPr>
              <a:t> </a:t>
            </a:r>
            <a:r>
              <a:rPr lang="sl-SI" dirty="0" err="1">
                <a:effectLst/>
              </a:rPr>
              <a:t>archive</a:t>
            </a:r>
            <a:r>
              <a:rPr lang="sl-SI" dirty="0">
                <a:effectLst/>
              </a:rPr>
              <a:t> </a:t>
            </a:r>
            <a:r>
              <a:rPr lang="sl-SI" dirty="0" err="1">
                <a:effectLst/>
              </a:rPr>
              <a:t>of</a:t>
            </a:r>
            <a:r>
              <a:rPr lang="sl-SI" dirty="0">
                <a:effectLst/>
              </a:rPr>
              <a:t> </a:t>
            </a:r>
            <a:r>
              <a:rPr lang="sl-SI" dirty="0" err="1">
                <a:effectLst/>
              </a:rPr>
              <a:t>spatial</a:t>
            </a:r>
            <a:r>
              <a:rPr lang="sl-SI" dirty="0">
                <a:effectLst/>
              </a:rPr>
              <a:t> data (</a:t>
            </a:r>
            <a:r>
              <a:rPr lang="sl-SI" dirty="0" err="1">
                <a:effectLst/>
              </a:rPr>
              <a:t>PostGIS</a:t>
            </a:r>
            <a:r>
              <a:rPr lang="sl-SI" dirty="0">
                <a:effectLst/>
              </a:rPr>
              <a:t>/</a:t>
            </a:r>
            <a:r>
              <a:rPr lang="sl-SI" dirty="0" err="1">
                <a:effectLst/>
              </a:rPr>
              <a:t>Postgres</a:t>
            </a:r>
            <a:r>
              <a:rPr lang="sl-SI" dirty="0">
                <a:effectLst/>
              </a:rPr>
              <a:t>)</a:t>
            </a:r>
          </a:p>
          <a:p>
            <a:r>
              <a:rPr lang="sl-SI" dirty="0" err="1">
                <a:effectLst/>
              </a:rPr>
              <a:t>Periodical</a:t>
            </a:r>
            <a:r>
              <a:rPr lang="sl-SI" dirty="0">
                <a:effectLst/>
              </a:rPr>
              <a:t> </a:t>
            </a:r>
            <a:r>
              <a:rPr lang="sl-SI" dirty="0" err="1">
                <a:effectLst/>
              </a:rPr>
              <a:t>spatial</a:t>
            </a:r>
            <a:r>
              <a:rPr lang="sl-SI" dirty="0">
                <a:effectLst/>
              </a:rPr>
              <a:t> data </a:t>
            </a:r>
            <a:r>
              <a:rPr lang="sl-SI" dirty="0" err="1">
                <a:effectLst/>
              </a:rPr>
              <a:t>replication</a:t>
            </a:r>
            <a:r>
              <a:rPr lang="sl-SI" dirty="0">
                <a:effectLst/>
              </a:rPr>
              <a:t> </a:t>
            </a:r>
            <a:r>
              <a:rPr lang="sl-SI" dirty="0" err="1">
                <a:effectLst/>
              </a:rPr>
              <a:t>system</a:t>
            </a:r>
            <a:r>
              <a:rPr lang="sl-SI" dirty="0">
                <a:effectLst/>
              </a:rPr>
              <a:t> (</a:t>
            </a:r>
            <a:r>
              <a:rPr lang="sl-SI" dirty="0" err="1">
                <a:effectLst/>
              </a:rPr>
              <a:t>Replicator</a:t>
            </a:r>
            <a:r>
              <a:rPr lang="sl-SI" dirty="0">
                <a:effectLst/>
              </a:rPr>
              <a:t>)</a:t>
            </a:r>
          </a:p>
          <a:p>
            <a:r>
              <a:rPr lang="sl-SI" dirty="0" err="1">
                <a:effectLst/>
              </a:rPr>
              <a:t>Metadata</a:t>
            </a:r>
            <a:r>
              <a:rPr lang="sl-SI" dirty="0">
                <a:effectLst/>
              </a:rPr>
              <a:t> </a:t>
            </a:r>
            <a:r>
              <a:rPr lang="sl-SI" dirty="0" err="1">
                <a:effectLst/>
              </a:rPr>
              <a:t>system</a:t>
            </a:r>
            <a:r>
              <a:rPr lang="sl-SI" dirty="0">
                <a:effectLst/>
              </a:rPr>
              <a:t> (</a:t>
            </a:r>
            <a:r>
              <a:rPr lang="sl-SI" dirty="0" err="1">
                <a:effectLst/>
              </a:rPr>
              <a:t>GeoNetwork</a:t>
            </a:r>
            <a:r>
              <a:rPr lang="sl-SI" dirty="0">
                <a:effectLst/>
              </a:rPr>
              <a:t>)</a:t>
            </a:r>
          </a:p>
          <a:p>
            <a:r>
              <a:rPr lang="sl-SI" dirty="0">
                <a:effectLst/>
              </a:rPr>
              <a:t>OGC </a:t>
            </a:r>
            <a:r>
              <a:rPr lang="sl-SI" dirty="0" err="1">
                <a:effectLst/>
              </a:rPr>
              <a:t>and</a:t>
            </a:r>
            <a:r>
              <a:rPr lang="sl-SI" dirty="0">
                <a:effectLst/>
              </a:rPr>
              <a:t> INSPIRE </a:t>
            </a:r>
            <a:r>
              <a:rPr lang="sl-SI" dirty="0" err="1">
                <a:effectLst/>
              </a:rPr>
              <a:t>compliant</a:t>
            </a:r>
            <a:r>
              <a:rPr lang="sl-SI" dirty="0">
                <a:effectLst/>
              </a:rPr>
              <a:t> </a:t>
            </a:r>
            <a:r>
              <a:rPr lang="sl-SI" dirty="0" err="1">
                <a:effectLst/>
              </a:rPr>
              <a:t>network</a:t>
            </a:r>
            <a:r>
              <a:rPr lang="sl-SI" dirty="0">
                <a:effectLst/>
              </a:rPr>
              <a:t> </a:t>
            </a:r>
            <a:r>
              <a:rPr lang="sl-SI" dirty="0" err="1">
                <a:effectLst/>
              </a:rPr>
              <a:t>services</a:t>
            </a:r>
            <a:r>
              <a:rPr lang="sl-SI" dirty="0">
                <a:effectLst/>
              </a:rPr>
              <a:t> WMS/WFS/WPS (</a:t>
            </a:r>
            <a:r>
              <a:rPr lang="sl-SI" dirty="0" err="1">
                <a:effectLst/>
              </a:rPr>
              <a:t>GeoServer</a:t>
            </a:r>
            <a:r>
              <a:rPr lang="sl-SI" dirty="0">
                <a:effectLst/>
              </a:rPr>
              <a:t>)</a:t>
            </a:r>
          </a:p>
          <a:p>
            <a:r>
              <a:rPr lang="sl-SI" dirty="0" err="1">
                <a:effectLst/>
              </a:rPr>
              <a:t>Web</a:t>
            </a:r>
            <a:r>
              <a:rPr lang="sl-SI" dirty="0">
                <a:effectLst/>
              </a:rPr>
              <a:t> "</a:t>
            </a:r>
            <a:r>
              <a:rPr lang="sl-SI" dirty="0" err="1">
                <a:effectLst/>
              </a:rPr>
              <a:t>mashup</a:t>
            </a:r>
            <a:r>
              <a:rPr lang="sl-SI" dirty="0">
                <a:effectLst/>
              </a:rPr>
              <a:t>" </a:t>
            </a:r>
            <a:r>
              <a:rPr lang="sl-SI" dirty="0" err="1">
                <a:effectLst/>
              </a:rPr>
              <a:t>application</a:t>
            </a:r>
            <a:r>
              <a:rPr lang="sl-SI" dirty="0">
                <a:effectLst/>
              </a:rPr>
              <a:t> - </a:t>
            </a:r>
            <a:r>
              <a:rPr lang="sl-SI" dirty="0" err="1">
                <a:effectLst/>
              </a:rPr>
              <a:t>mobile</a:t>
            </a:r>
            <a:r>
              <a:rPr lang="sl-SI" dirty="0">
                <a:effectLst/>
              </a:rPr>
              <a:t> </a:t>
            </a:r>
            <a:r>
              <a:rPr lang="sl-SI" dirty="0" err="1">
                <a:effectLst/>
              </a:rPr>
              <a:t>friendly</a:t>
            </a:r>
            <a:r>
              <a:rPr lang="sl-SI" dirty="0">
                <a:effectLst/>
              </a:rPr>
              <a:t> GIS data </a:t>
            </a:r>
            <a:r>
              <a:rPr lang="sl-SI" dirty="0" err="1">
                <a:effectLst/>
              </a:rPr>
              <a:t>viewer</a:t>
            </a:r>
            <a:r>
              <a:rPr lang="sl-SI" dirty="0">
                <a:effectLst/>
              </a:rPr>
              <a:t> (</a:t>
            </a:r>
            <a:r>
              <a:rPr lang="sl-SI" dirty="0" err="1">
                <a:effectLst/>
              </a:rPr>
              <a:t>OpenLayers</a:t>
            </a:r>
            <a:r>
              <a:rPr lang="sl-SI" dirty="0">
                <a:effectLst/>
              </a:rPr>
              <a:t>)</a:t>
            </a:r>
          </a:p>
          <a:p>
            <a:endParaRPr lang="sl-SI" dirty="0"/>
          </a:p>
        </p:txBody>
      </p:sp>
      <p:sp>
        <p:nvSpPr>
          <p:cNvPr id="4" name="Označba mesta številke diapozitiva 3"/>
          <p:cNvSpPr>
            <a:spLocks noGrp="1"/>
          </p:cNvSpPr>
          <p:nvPr>
            <p:ph type="sldNum" sz="quarter" idx="10"/>
          </p:nvPr>
        </p:nvSpPr>
        <p:spPr/>
        <p:txBody>
          <a:bodyPr/>
          <a:lstStyle/>
          <a:p>
            <a:fld id="{C6B0BF6F-D1BA-40C6-982B-DAE318CB2EC0}" type="slidenum">
              <a:rPr lang="sl-SI" smtClean="0"/>
              <a:t>6</a:t>
            </a:fld>
            <a:endParaRPr lang="sl-SI"/>
          </a:p>
        </p:txBody>
      </p:sp>
    </p:spTree>
    <p:extLst>
      <p:ext uri="{BB962C8B-B14F-4D97-AF65-F5344CB8AC3E}">
        <p14:creationId xmlns:p14="http://schemas.microsoft.com/office/powerpoint/2010/main" val="161854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C6B0BF6F-D1BA-40C6-982B-DAE318CB2EC0}" type="slidenum">
              <a:rPr lang="sl-SI" smtClean="0"/>
              <a:t>7</a:t>
            </a:fld>
            <a:endParaRPr lang="sl-SI"/>
          </a:p>
        </p:txBody>
      </p:sp>
    </p:spTree>
    <p:extLst>
      <p:ext uri="{BB962C8B-B14F-4D97-AF65-F5344CB8AC3E}">
        <p14:creationId xmlns:p14="http://schemas.microsoft.com/office/powerpoint/2010/main" val="109044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err="1"/>
              <a:t>Sharing</a:t>
            </a:r>
            <a:r>
              <a:rPr lang="sl-SI" dirty="0"/>
              <a:t> </a:t>
            </a:r>
            <a:r>
              <a:rPr lang="sl-SI" dirty="0" err="1"/>
              <a:t>mobility</a:t>
            </a:r>
            <a:endParaRPr lang="sl-SI" dirty="0"/>
          </a:p>
          <a:p>
            <a:r>
              <a:rPr lang="sl-SI" dirty="0" err="1"/>
              <a:t>Multimodal</a:t>
            </a:r>
            <a:r>
              <a:rPr lang="sl-SI" dirty="0"/>
              <a:t> </a:t>
            </a:r>
            <a:r>
              <a:rPr lang="sl-SI" dirty="0" err="1"/>
              <a:t>mobility</a:t>
            </a:r>
            <a:endParaRPr lang="sl-SI" dirty="0"/>
          </a:p>
          <a:p>
            <a:r>
              <a:rPr lang="sl-SI" dirty="0" err="1"/>
              <a:t>Sustainable</a:t>
            </a:r>
            <a:r>
              <a:rPr lang="sl-SI" dirty="0"/>
              <a:t> </a:t>
            </a:r>
            <a:r>
              <a:rPr lang="sl-SI" dirty="0" err="1"/>
              <a:t>mobility</a:t>
            </a:r>
            <a:endParaRPr lang="sl-SI" dirty="0"/>
          </a:p>
        </p:txBody>
      </p:sp>
      <p:sp>
        <p:nvSpPr>
          <p:cNvPr id="4" name="Označba mesta številke diapozitiva 3"/>
          <p:cNvSpPr>
            <a:spLocks noGrp="1"/>
          </p:cNvSpPr>
          <p:nvPr>
            <p:ph type="sldNum" sz="quarter" idx="10"/>
          </p:nvPr>
        </p:nvSpPr>
        <p:spPr/>
        <p:txBody>
          <a:bodyPr/>
          <a:lstStyle/>
          <a:p>
            <a:fld id="{C6B0BF6F-D1BA-40C6-982B-DAE318CB2EC0}" type="slidenum">
              <a:rPr lang="sl-SI" smtClean="0"/>
              <a:t>8</a:t>
            </a:fld>
            <a:endParaRPr lang="sl-SI"/>
          </a:p>
        </p:txBody>
      </p:sp>
    </p:spTree>
    <p:extLst>
      <p:ext uri="{BB962C8B-B14F-4D97-AF65-F5344CB8AC3E}">
        <p14:creationId xmlns:p14="http://schemas.microsoft.com/office/powerpoint/2010/main" val="224927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C6B0BF6F-D1BA-40C6-982B-DAE318CB2EC0}" type="slidenum">
              <a:rPr lang="sl-SI" smtClean="0"/>
              <a:t>9</a:t>
            </a:fld>
            <a:endParaRPr lang="sl-SI"/>
          </a:p>
        </p:txBody>
      </p:sp>
    </p:spTree>
    <p:extLst>
      <p:ext uri="{BB962C8B-B14F-4D97-AF65-F5344CB8AC3E}">
        <p14:creationId xmlns:p14="http://schemas.microsoft.com/office/powerpoint/2010/main" val="29461074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12470"/>
            <a:ext cx="7772400" cy="2130199"/>
          </a:xfrm>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4359729"/>
            <a:ext cx="6858000" cy="898070"/>
          </a:xfrm>
        </p:spPr>
        <p:txBody>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D9A50C-AA07-7B4E-9BE4-52FFB51FAEAF}" type="datetimeFigureOut">
              <a:rPr lang="sl-SI" smtClean="0"/>
              <a:t>20. 12. 2018</a:t>
            </a:fld>
            <a:endParaRPr lang="sl-SI" dirty="0"/>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B2FFEF4-9829-A84D-807D-DE62229794D2}" type="slidenum">
              <a:rPr lang="sl-SI" smtClean="0"/>
              <a:t>‹#›</a:t>
            </a:fld>
            <a:endParaRPr lang="sl-SI"/>
          </a:p>
        </p:txBody>
      </p:sp>
      <p:pic>
        <p:nvPicPr>
          <p:cNvPr id="7" name="Picture 6"/>
          <p:cNvPicPr>
            <a:picLocks noChangeAspect="1"/>
          </p:cNvPicPr>
          <p:nvPr userDrawn="1"/>
        </p:nvPicPr>
        <p:blipFill>
          <a:blip r:embed="rId3"/>
          <a:stretch>
            <a:fillRect/>
          </a:stretch>
        </p:blipFill>
        <p:spPr>
          <a:xfrm>
            <a:off x="427369" y="296827"/>
            <a:ext cx="2726536" cy="1346011"/>
          </a:xfrm>
          <a:prstGeom prst="rect">
            <a:avLst/>
          </a:prstGeom>
        </p:spPr>
      </p:pic>
    </p:spTree>
    <p:extLst>
      <p:ext uri="{BB962C8B-B14F-4D97-AF65-F5344CB8AC3E}">
        <p14:creationId xmlns:p14="http://schemas.microsoft.com/office/powerpoint/2010/main" val="1330477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D9A50C-AA07-7B4E-9BE4-52FFB51FAEAF}" type="datetimeFigureOut">
              <a:rPr lang="sl-SI" smtClean="0"/>
              <a:t>20. 12. 2018</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B2FFEF4-9829-A84D-807D-DE62229794D2}" type="slidenum">
              <a:rPr lang="sl-SI" smtClean="0"/>
              <a:t>‹#›</a:t>
            </a:fld>
            <a:endParaRPr lang="sl-SI"/>
          </a:p>
        </p:txBody>
      </p:sp>
    </p:spTree>
    <p:extLst>
      <p:ext uri="{BB962C8B-B14F-4D97-AF65-F5344CB8AC3E}">
        <p14:creationId xmlns:p14="http://schemas.microsoft.com/office/powerpoint/2010/main" val="1716248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D9A50C-AA07-7B4E-9BE4-52FFB51FAEAF}" type="datetimeFigureOut">
              <a:rPr lang="sl-SI" smtClean="0"/>
              <a:t>20. 12. 2018</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B2FFEF4-9829-A84D-807D-DE62229794D2}" type="slidenum">
              <a:rPr lang="sl-SI" smtClean="0"/>
              <a:t>‹#›</a:t>
            </a:fld>
            <a:endParaRPr lang="sl-SI"/>
          </a:p>
        </p:txBody>
      </p:sp>
    </p:spTree>
    <p:extLst>
      <p:ext uri="{BB962C8B-B14F-4D97-AF65-F5344CB8AC3E}">
        <p14:creationId xmlns:p14="http://schemas.microsoft.com/office/powerpoint/2010/main" val="2142836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Prazen">
    <p:spTree>
      <p:nvGrpSpPr>
        <p:cNvPr id="1" name=""/>
        <p:cNvGrpSpPr/>
        <p:nvPr/>
      </p:nvGrpSpPr>
      <p:grpSpPr>
        <a:xfrm>
          <a:off x="0" y="0"/>
          <a:ext cx="0" cy="0"/>
          <a:chOff x="0" y="0"/>
          <a:chExt cx="0" cy="0"/>
        </a:xfrm>
      </p:grpSpPr>
      <p:sp>
        <p:nvSpPr>
          <p:cNvPr id="5" name="Pravokotnik 4">
            <a:extLst>
              <a:ext uri="{FF2B5EF4-FFF2-40B4-BE49-F238E27FC236}">
                <a16:creationId xmlns:a16="http://schemas.microsoft.com/office/drawing/2014/main" id="{90E5476E-5BCC-4251-83A0-F00C20FB395B}"/>
              </a:ext>
            </a:extLst>
          </p:cNvPr>
          <p:cNvSpPr/>
          <p:nvPr userDrawn="1"/>
        </p:nvSpPr>
        <p:spPr>
          <a:xfrm>
            <a:off x="64656" y="6616898"/>
            <a:ext cx="9079344" cy="246221"/>
          </a:xfrm>
          <a:prstGeom prst="rect">
            <a:avLst/>
          </a:prstGeom>
        </p:spPr>
        <p:txBody>
          <a:bodyPr wrap="square">
            <a:spAutoFit/>
          </a:bodyPr>
          <a:lstStyle/>
          <a:p>
            <a:pPr algn="ctr"/>
            <a:r>
              <a:rPr lang="es-ES" sz="1000" i="1">
                <a:solidFill>
                  <a:srgbClr val="404040"/>
                </a:solidFill>
                <a:effectLst/>
                <a:latin typeface="Calibri" panose="020F0502020204030204" pitchFamily="34" charset="0"/>
                <a:ea typeface="Calibri" panose="020F0502020204030204" pitchFamily="34" charset="0"/>
              </a:rPr>
              <a:t>“Naložbo sofinancirata Republika Slovenija in Evropska unija iz Evropskega sklada za regionalni razvoj"</a:t>
            </a:r>
            <a:r>
              <a:rPr lang="es-ES" sz="1000" i="1">
                <a:solidFill>
                  <a:srgbClr val="7F7F7F"/>
                </a:solidFill>
                <a:effectLst/>
                <a:latin typeface="Calibri" panose="020F0502020204030204" pitchFamily="34" charset="0"/>
                <a:ea typeface="Calibri" panose="020F0502020204030204" pitchFamily="34" charset="0"/>
              </a:rPr>
              <a:t>.</a:t>
            </a:r>
            <a:endParaRPr lang="sl-SI" sz="1000"/>
          </a:p>
        </p:txBody>
      </p:sp>
      <p:pic>
        <p:nvPicPr>
          <p:cNvPr id="6" name="Slika 330">
            <a:extLst>
              <a:ext uri="{FF2B5EF4-FFF2-40B4-BE49-F238E27FC236}">
                <a16:creationId xmlns:a16="http://schemas.microsoft.com/office/drawing/2014/main" id="{1BD8E219-2E77-4D4D-A2C6-53F6DF6D2822}"/>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85800" y="6141669"/>
            <a:ext cx="886113" cy="457556"/>
          </a:xfrm>
          <a:prstGeom prst="rect">
            <a:avLst/>
          </a:prstGeom>
          <a:noFill/>
          <a:extLst>
            <a:ext uri="{909E8E84-426E-40DD-AFC4-6F175D3DCCD1}">
              <a14:hiddenFill xmlns:a14="http://schemas.microsoft.com/office/drawing/2010/main">
                <a:solidFill>
                  <a:srgbClr val="FFFFFF"/>
                </a:solidFill>
              </a14:hiddenFill>
            </a:ext>
          </a:extLst>
        </p:spPr>
      </p:pic>
      <p:pic>
        <p:nvPicPr>
          <p:cNvPr id="7" name="Slika 331">
            <a:extLst>
              <a:ext uri="{FF2B5EF4-FFF2-40B4-BE49-F238E27FC236}">
                <a16:creationId xmlns:a16="http://schemas.microsoft.com/office/drawing/2014/main" id="{EA40E793-4757-4E3C-BB36-0975EC05E831}"/>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439730" y="6119737"/>
            <a:ext cx="2272145" cy="4794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a:extLst>
              <a:ext uri="{FF2B5EF4-FFF2-40B4-BE49-F238E27FC236}">
                <a16:creationId xmlns:a16="http://schemas.microsoft.com/office/drawing/2014/main" id="{ECC11B46-5EAD-4061-83B9-626E58C9CC9A}"/>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7077446" y="6104526"/>
            <a:ext cx="1518588" cy="521851"/>
          </a:xfrm>
          <a:prstGeom prst="rect">
            <a:avLst/>
          </a:prstGeom>
          <a:noFill/>
          <a:extLst>
            <a:ext uri="{909E8E84-426E-40DD-AFC4-6F175D3DCCD1}">
              <a14:hiddenFill xmlns:a14="http://schemas.microsoft.com/office/drawing/2010/main">
                <a:solidFill>
                  <a:srgbClr val="FFFFFF"/>
                </a:solidFill>
              </a14:hiddenFill>
            </a:ext>
          </a:extLst>
        </p:spPr>
      </p:pic>
      <p:pic>
        <p:nvPicPr>
          <p:cNvPr id="9" name="Slika 8">
            <a:extLst>
              <a:ext uri="{FF2B5EF4-FFF2-40B4-BE49-F238E27FC236}">
                <a16:creationId xmlns:a16="http://schemas.microsoft.com/office/drawing/2014/main" id="{F4AAC909-47E9-49F3-AC2E-EE1F9BF9C21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9144000" cy="1152436"/>
          </a:xfrm>
          <a:prstGeom prst="rect">
            <a:avLst/>
          </a:prstGeom>
        </p:spPr>
      </p:pic>
      <p:sp>
        <p:nvSpPr>
          <p:cNvPr id="10" name="Title 1">
            <a:extLst>
              <a:ext uri="{FF2B5EF4-FFF2-40B4-BE49-F238E27FC236}">
                <a16:creationId xmlns:a16="http://schemas.microsoft.com/office/drawing/2014/main" id="{2B428FF4-2A09-4A5E-9E40-8DBDD3599B04}"/>
              </a:ext>
            </a:extLst>
          </p:cNvPr>
          <p:cNvSpPr>
            <a:spLocks noGrp="1"/>
          </p:cNvSpPr>
          <p:nvPr>
            <p:ph type="title"/>
          </p:nvPr>
        </p:nvSpPr>
        <p:spPr>
          <a:xfrm>
            <a:off x="628650" y="1152436"/>
            <a:ext cx="7886700" cy="1037471"/>
          </a:xfrm>
        </p:spPr>
        <p:txBody>
          <a:bodyPr/>
          <a:lstStyle>
            <a:lvl1pPr>
              <a:defRPr b="1">
                <a:solidFill>
                  <a:schemeClr val="accent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373634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D9A50C-AA07-7B4E-9BE4-52FFB51FAEAF}" type="datetimeFigureOut">
              <a:rPr lang="sl-SI" smtClean="0"/>
              <a:t>20. 12. 2018</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B2FFEF4-9829-A84D-807D-DE62229794D2}" type="slidenum">
              <a:rPr lang="sl-SI" smtClean="0"/>
              <a:t>‹#›</a:t>
            </a:fld>
            <a:endParaRPr lang="sl-SI"/>
          </a:p>
        </p:txBody>
      </p:sp>
    </p:spTree>
    <p:extLst>
      <p:ext uri="{BB962C8B-B14F-4D97-AF65-F5344CB8AC3E}">
        <p14:creationId xmlns:p14="http://schemas.microsoft.com/office/powerpoint/2010/main" val="173650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D9A50C-AA07-7B4E-9BE4-52FFB51FAEAF}" type="datetimeFigureOut">
              <a:rPr lang="sl-SI" smtClean="0"/>
              <a:t>20. 12. 2018</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FB2FFEF4-9829-A84D-807D-DE62229794D2}" type="slidenum">
              <a:rPr lang="sl-SI" smtClean="0"/>
              <a:t>‹#›</a:t>
            </a:fld>
            <a:endParaRPr lang="sl-SI"/>
          </a:p>
        </p:txBody>
      </p:sp>
    </p:spTree>
    <p:extLst>
      <p:ext uri="{BB962C8B-B14F-4D97-AF65-F5344CB8AC3E}">
        <p14:creationId xmlns:p14="http://schemas.microsoft.com/office/powerpoint/2010/main" val="1064619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9A50C-AA07-7B4E-9BE4-52FFB51FAEAF}" type="datetimeFigureOut">
              <a:rPr lang="sl-SI" smtClean="0"/>
              <a:t>20. 12. 2018</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B2FFEF4-9829-A84D-807D-DE62229794D2}" type="slidenum">
              <a:rPr lang="sl-SI" smtClean="0"/>
              <a:t>‹#›</a:t>
            </a:fld>
            <a:endParaRPr lang="sl-SI"/>
          </a:p>
        </p:txBody>
      </p:sp>
    </p:spTree>
    <p:extLst>
      <p:ext uri="{BB962C8B-B14F-4D97-AF65-F5344CB8AC3E}">
        <p14:creationId xmlns:p14="http://schemas.microsoft.com/office/powerpoint/2010/main" val="231551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D9A50C-AA07-7B4E-9BE4-52FFB51FAEAF}" type="datetimeFigureOut">
              <a:rPr lang="sl-SI" smtClean="0"/>
              <a:t>20. 12. 2018</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FB2FFEF4-9829-A84D-807D-DE62229794D2}" type="slidenum">
              <a:rPr lang="sl-SI" smtClean="0"/>
              <a:t>‹#›</a:t>
            </a:fld>
            <a:endParaRPr lang="sl-SI"/>
          </a:p>
        </p:txBody>
      </p:sp>
    </p:spTree>
    <p:extLst>
      <p:ext uri="{BB962C8B-B14F-4D97-AF65-F5344CB8AC3E}">
        <p14:creationId xmlns:p14="http://schemas.microsoft.com/office/powerpoint/2010/main" val="439456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9D9A50C-AA07-7B4E-9BE4-52FFB51FAEAF}" type="datetimeFigureOut">
              <a:rPr lang="sl-SI" smtClean="0"/>
              <a:t>20. 12. 2018</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FB2FFEF4-9829-A84D-807D-DE62229794D2}" type="slidenum">
              <a:rPr lang="sl-SI" smtClean="0"/>
              <a:t>‹#›</a:t>
            </a:fld>
            <a:endParaRPr lang="sl-SI"/>
          </a:p>
        </p:txBody>
      </p:sp>
    </p:spTree>
    <p:extLst>
      <p:ext uri="{BB962C8B-B14F-4D97-AF65-F5344CB8AC3E}">
        <p14:creationId xmlns:p14="http://schemas.microsoft.com/office/powerpoint/2010/main" val="753150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D9A50C-AA07-7B4E-9BE4-52FFB51FAEAF}" type="datetimeFigureOut">
              <a:rPr lang="sl-SI" smtClean="0"/>
              <a:t>20. 12. 2018</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FB2FFEF4-9829-A84D-807D-DE62229794D2}" type="slidenum">
              <a:rPr lang="sl-SI" smtClean="0"/>
              <a:t>‹#›</a:t>
            </a:fld>
            <a:endParaRPr lang="sl-SI"/>
          </a:p>
        </p:txBody>
      </p:sp>
    </p:spTree>
    <p:extLst>
      <p:ext uri="{BB962C8B-B14F-4D97-AF65-F5344CB8AC3E}">
        <p14:creationId xmlns:p14="http://schemas.microsoft.com/office/powerpoint/2010/main" val="929148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D9A50C-AA07-7B4E-9BE4-52FFB51FAEAF}" type="datetimeFigureOut">
              <a:rPr lang="sl-SI" smtClean="0"/>
              <a:t>20. 12. 2018</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B2FFEF4-9829-A84D-807D-DE62229794D2}" type="slidenum">
              <a:rPr lang="sl-SI" smtClean="0"/>
              <a:t>‹#›</a:t>
            </a:fld>
            <a:endParaRPr lang="sl-SI"/>
          </a:p>
        </p:txBody>
      </p:sp>
    </p:spTree>
    <p:extLst>
      <p:ext uri="{BB962C8B-B14F-4D97-AF65-F5344CB8AC3E}">
        <p14:creationId xmlns:p14="http://schemas.microsoft.com/office/powerpoint/2010/main" val="1853006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D9A50C-AA07-7B4E-9BE4-52FFB51FAEAF}" type="datetimeFigureOut">
              <a:rPr lang="sl-SI" smtClean="0"/>
              <a:t>20. 12. 2018</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FB2FFEF4-9829-A84D-807D-DE62229794D2}" type="slidenum">
              <a:rPr lang="sl-SI" smtClean="0"/>
              <a:t>‹#›</a:t>
            </a:fld>
            <a:endParaRPr lang="sl-SI"/>
          </a:p>
        </p:txBody>
      </p:sp>
    </p:spTree>
    <p:extLst>
      <p:ext uri="{BB962C8B-B14F-4D97-AF65-F5344CB8AC3E}">
        <p14:creationId xmlns:p14="http://schemas.microsoft.com/office/powerpoint/2010/main" val="680749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03747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689315"/>
            <a:ext cx="7886700" cy="437284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106066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D9A50C-AA07-7B4E-9BE4-52FFB51FAEAF}" type="datetimeFigureOut">
              <a:rPr lang="sl-SI" smtClean="0"/>
              <a:t>20. 12. 2018</a:t>
            </a:fld>
            <a:endParaRPr lang="sl-SI"/>
          </a:p>
        </p:txBody>
      </p:sp>
      <p:sp>
        <p:nvSpPr>
          <p:cNvPr id="5" name="Footer Placeholder 4"/>
          <p:cNvSpPr>
            <a:spLocks noGrp="1"/>
          </p:cNvSpPr>
          <p:nvPr>
            <p:ph type="ftr" sz="quarter" idx="3"/>
          </p:nvPr>
        </p:nvSpPr>
        <p:spPr>
          <a:xfrm>
            <a:off x="2098083"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dirty="0"/>
          </a:p>
        </p:txBody>
      </p:sp>
      <p:sp>
        <p:nvSpPr>
          <p:cNvPr id="6" name="Slide Number Placeholder 5"/>
          <p:cNvSpPr>
            <a:spLocks noGrp="1"/>
          </p:cNvSpPr>
          <p:nvPr>
            <p:ph type="sldNum" sz="quarter" idx="4"/>
          </p:nvPr>
        </p:nvSpPr>
        <p:spPr>
          <a:xfrm>
            <a:off x="5357570" y="6356350"/>
            <a:ext cx="11904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FFEF4-9829-A84D-807D-DE62229794D2}" type="slidenum">
              <a:rPr lang="sl-SI" smtClean="0"/>
              <a:t>‹#›</a:t>
            </a:fld>
            <a:endParaRPr lang="sl-SI"/>
          </a:p>
        </p:txBody>
      </p:sp>
      <p:pic>
        <p:nvPicPr>
          <p:cNvPr id="8" name="Picture 7"/>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7322949" y="6062158"/>
            <a:ext cx="1650570" cy="659318"/>
          </a:xfrm>
          <a:prstGeom prst="rect">
            <a:avLst/>
          </a:prstGeom>
        </p:spPr>
      </p:pic>
    </p:spTree>
    <p:extLst>
      <p:ext uri="{BB962C8B-B14F-4D97-AF65-F5344CB8AC3E}">
        <p14:creationId xmlns:p14="http://schemas.microsoft.com/office/powerpoint/2010/main" val="764034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000" b="1" kern="1200">
          <a:solidFill>
            <a:srgbClr val="53BFF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mailto:Andreja.lampe@gzs.si"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http://www.ikt-horizontalnamreza.si/"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12471"/>
            <a:ext cx="7772400" cy="1861172"/>
          </a:xfrm>
        </p:spPr>
        <p:txBody>
          <a:bodyPr>
            <a:normAutofit/>
          </a:bodyPr>
          <a:lstStyle/>
          <a:p>
            <a:r>
              <a:rPr lang="sl-SI" sz="4800" dirty="0"/>
              <a:t>ICT Innovation Network  </a:t>
            </a:r>
            <a:br>
              <a:rPr lang="sl-SI" sz="4800" dirty="0"/>
            </a:br>
            <a:r>
              <a:rPr lang="sl-SI" sz="2400" dirty="0"/>
              <a:t>SRIP Smart Cities and Comunities</a:t>
            </a:r>
            <a:endParaRPr lang="sl-SI" sz="4800" dirty="0"/>
          </a:p>
        </p:txBody>
      </p:sp>
      <p:sp>
        <p:nvSpPr>
          <p:cNvPr id="3" name="Subtitle 2"/>
          <p:cNvSpPr>
            <a:spLocks noGrp="1"/>
          </p:cNvSpPr>
          <p:nvPr>
            <p:ph type="subTitle" idx="1"/>
          </p:nvPr>
        </p:nvSpPr>
        <p:spPr>
          <a:xfrm>
            <a:off x="1143000" y="4090307"/>
            <a:ext cx="6858000" cy="1167492"/>
          </a:xfrm>
        </p:spPr>
        <p:txBody>
          <a:bodyPr>
            <a:normAutofit fontScale="47500" lnSpcReduction="20000"/>
          </a:bodyPr>
          <a:lstStyle/>
          <a:p>
            <a:endParaRPr lang="sl-SI" sz="3600" dirty="0"/>
          </a:p>
          <a:p>
            <a:r>
              <a:rPr lang="sl-SI" sz="3600" dirty="0"/>
              <a:t>Andreja Lampe</a:t>
            </a:r>
          </a:p>
          <a:p>
            <a:r>
              <a:rPr lang="sl-SI" sz="3600" dirty="0"/>
              <a:t>Chamber of Commerce and Industry of Slovenia  </a:t>
            </a:r>
          </a:p>
          <a:p>
            <a:r>
              <a:rPr lang="sl-SI" dirty="0"/>
              <a:t>  </a:t>
            </a:r>
          </a:p>
        </p:txBody>
      </p:sp>
    </p:spTree>
    <p:extLst>
      <p:ext uri="{BB962C8B-B14F-4D97-AF65-F5344CB8AC3E}">
        <p14:creationId xmlns:p14="http://schemas.microsoft.com/office/powerpoint/2010/main" val="3997918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2C609D3-A3DC-4761-8749-176B15B6EA06}"/>
              </a:ext>
            </a:extLst>
          </p:cNvPr>
          <p:cNvSpPr>
            <a:spLocks noGrp="1"/>
          </p:cNvSpPr>
          <p:nvPr>
            <p:ph type="title"/>
          </p:nvPr>
        </p:nvSpPr>
        <p:spPr>
          <a:xfrm>
            <a:off x="628650" y="1152437"/>
            <a:ext cx="7886700" cy="697146"/>
          </a:xfrm>
        </p:spPr>
        <p:txBody>
          <a:bodyPr/>
          <a:lstStyle/>
          <a:p>
            <a:pPr algn="ctr"/>
            <a:r>
              <a:rPr lang="en-IE" dirty="0"/>
              <a:t>Internet of Things</a:t>
            </a:r>
          </a:p>
        </p:txBody>
      </p:sp>
      <p:sp>
        <p:nvSpPr>
          <p:cNvPr id="3" name="Pravokotnik 2">
            <a:extLst>
              <a:ext uri="{FF2B5EF4-FFF2-40B4-BE49-F238E27FC236}">
                <a16:creationId xmlns:a16="http://schemas.microsoft.com/office/drawing/2014/main" id="{C56A2958-FB52-4EC2-8416-194228295AF3}"/>
              </a:ext>
            </a:extLst>
          </p:cNvPr>
          <p:cNvSpPr/>
          <p:nvPr/>
        </p:nvSpPr>
        <p:spPr>
          <a:xfrm>
            <a:off x="628650" y="1900841"/>
            <a:ext cx="5602368" cy="954107"/>
          </a:xfrm>
          <a:prstGeom prst="rect">
            <a:avLst/>
          </a:prstGeom>
        </p:spPr>
        <p:txBody>
          <a:bodyPr wrap="none">
            <a:spAutoFit/>
          </a:bodyPr>
          <a:lstStyle/>
          <a:p>
            <a:r>
              <a:rPr lang="en-IE" sz="2800" b="1" dirty="0"/>
              <a:t>Smart Waste Management</a:t>
            </a:r>
          </a:p>
          <a:p>
            <a:r>
              <a:rPr lang="en-IE" sz="2800" b="1" dirty="0"/>
              <a:t>By </a:t>
            </a:r>
            <a:r>
              <a:rPr lang="en-IE" sz="2800" b="1" dirty="0" err="1"/>
              <a:t>Agitavit</a:t>
            </a:r>
            <a:r>
              <a:rPr lang="en-IE" sz="2800" b="1" dirty="0"/>
              <a:t> &amp; </a:t>
            </a:r>
            <a:r>
              <a:rPr lang="en-IE" sz="2800" b="1" dirty="0" err="1"/>
              <a:t>Muncipality</a:t>
            </a:r>
            <a:r>
              <a:rPr lang="en-IE" sz="2800" b="1" dirty="0"/>
              <a:t> of </a:t>
            </a:r>
            <a:r>
              <a:rPr lang="en-IE" sz="2800" b="1" dirty="0" err="1"/>
              <a:t>Brežice</a:t>
            </a:r>
            <a:r>
              <a:rPr lang="en-IE" sz="2800" b="1" dirty="0"/>
              <a:t> </a:t>
            </a:r>
          </a:p>
        </p:txBody>
      </p:sp>
      <p:pic>
        <p:nvPicPr>
          <p:cNvPr id="5" name="Slika 4">
            <a:extLst>
              <a:ext uri="{FF2B5EF4-FFF2-40B4-BE49-F238E27FC236}">
                <a16:creationId xmlns:a16="http://schemas.microsoft.com/office/drawing/2014/main" id="{70606220-C020-492A-8C0C-DFAD01FD7D18}"/>
              </a:ext>
            </a:extLst>
          </p:cNvPr>
          <p:cNvPicPr>
            <a:picLocks noChangeAspect="1"/>
          </p:cNvPicPr>
          <p:nvPr/>
        </p:nvPicPr>
        <p:blipFill>
          <a:blip r:embed="rId3"/>
          <a:stretch>
            <a:fillRect/>
          </a:stretch>
        </p:blipFill>
        <p:spPr>
          <a:xfrm>
            <a:off x="705199" y="2792187"/>
            <a:ext cx="6365640" cy="3322864"/>
          </a:xfrm>
          <a:prstGeom prst="rect">
            <a:avLst/>
          </a:prstGeom>
        </p:spPr>
      </p:pic>
    </p:spTree>
    <p:extLst>
      <p:ext uri="{BB962C8B-B14F-4D97-AF65-F5344CB8AC3E}">
        <p14:creationId xmlns:p14="http://schemas.microsoft.com/office/powerpoint/2010/main" val="90693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2C609D3-A3DC-4761-8749-176B15B6EA06}"/>
              </a:ext>
            </a:extLst>
          </p:cNvPr>
          <p:cNvSpPr>
            <a:spLocks noGrp="1"/>
          </p:cNvSpPr>
          <p:nvPr>
            <p:ph type="title"/>
          </p:nvPr>
        </p:nvSpPr>
        <p:spPr>
          <a:xfrm>
            <a:off x="628650" y="1152437"/>
            <a:ext cx="7886700" cy="697146"/>
          </a:xfrm>
        </p:spPr>
        <p:txBody>
          <a:bodyPr/>
          <a:lstStyle/>
          <a:p>
            <a:pPr algn="ctr"/>
            <a:r>
              <a:rPr lang="sl-SI" dirty="0"/>
              <a:t>Internet </a:t>
            </a:r>
            <a:r>
              <a:rPr lang="sl-SI" dirty="0" err="1"/>
              <a:t>of</a:t>
            </a:r>
            <a:r>
              <a:rPr lang="sl-SI" dirty="0"/>
              <a:t> </a:t>
            </a:r>
            <a:r>
              <a:rPr lang="sl-SI" dirty="0" err="1"/>
              <a:t>Things</a:t>
            </a:r>
            <a:endParaRPr lang="sl-SI" dirty="0"/>
          </a:p>
        </p:txBody>
      </p:sp>
      <p:sp>
        <p:nvSpPr>
          <p:cNvPr id="3" name="Pravokotnik 2">
            <a:extLst>
              <a:ext uri="{FF2B5EF4-FFF2-40B4-BE49-F238E27FC236}">
                <a16:creationId xmlns:a16="http://schemas.microsoft.com/office/drawing/2014/main" id="{C56A2958-FB52-4EC2-8416-194228295AF3}"/>
              </a:ext>
            </a:extLst>
          </p:cNvPr>
          <p:cNvSpPr/>
          <p:nvPr/>
        </p:nvSpPr>
        <p:spPr>
          <a:xfrm>
            <a:off x="421160" y="1858310"/>
            <a:ext cx="5806077" cy="954107"/>
          </a:xfrm>
          <a:prstGeom prst="rect">
            <a:avLst/>
          </a:prstGeom>
        </p:spPr>
        <p:txBody>
          <a:bodyPr wrap="none">
            <a:spAutoFit/>
          </a:bodyPr>
          <a:lstStyle/>
          <a:p>
            <a:r>
              <a:rPr lang="en-US" sz="2800" b="1" dirty="0"/>
              <a:t>SAVVY - Mobile ECG device and App - </a:t>
            </a:r>
          </a:p>
          <a:p>
            <a:r>
              <a:rPr lang="en-US" sz="2800" b="1" dirty="0"/>
              <a:t>by Josef Stefan Institute </a:t>
            </a:r>
          </a:p>
        </p:txBody>
      </p:sp>
      <p:pic>
        <p:nvPicPr>
          <p:cNvPr id="6" name="Slika 5">
            <a:extLst>
              <a:ext uri="{FF2B5EF4-FFF2-40B4-BE49-F238E27FC236}">
                <a16:creationId xmlns:a16="http://schemas.microsoft.com/office/drawing/2014/main" id="{50D6E03F-85D5-4546-A9DE-E10351C67162}"/>
              </a:ext>
            </a:extLst>
          </p:cNvPr>
          <p:cNvPicPr>
            <a:picLocks noChangeAspect="1"/>
          </p:cNvPicPr>
          <p:nvPr/>
        </p:nvPicPr>
        <p:blipFill rotWithShape="1">
          <a:blip r:embed="rId3"/>
          <a:srcRect t="13508"/>
          <a:stretch/>
        </p:blipFill>
        <p:spPr>
          <a:xfrm>
            <a:off x="225722" y="2821144"/>
            <a:ext cx="7727454" cy="3291185"/>
          </a:xfrm>
          <a:prstGeom prst="rect">
            <a:avLst/>
          </a:prstGeom>
        </p:spPr>
      </p:pic>
      <p:pic>
        <p:nvPicPr>
          <p:cNvPr id="5" name="Slika 4">
            <a:extLst>
              <a:ext uri="{FF2B5EF4-FFF2-40B4-BE49-F238E27FC236}">
                <a16:creationId xmlns:a16="http://schemas.microsoft.com/office/drawing/2014/main" id="{214811FC-C4B0-4EF7-B797-988C9C403D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79787" y="2060228"/>
            <a:ext cx="2978463" cy="1258938"/>
          </a:xfrm>
          <a:prstGeom prst="rect">
            <a:avLst/>
          </a:prstGeom>
        </p:spPr>
      </p:pic>
    </p:spTree>
    <p:extLst>
      <p:ext uri="{BB962C8B-B14F-4D97-AF65-F5344CB8AC3E}">
        <p14:creationId xmlns:p14="http://schemas.microsoft.com/office/powerpoint/2010/main" val="3418005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2C609D3-A3DC-4761-8749-176B15B6EA06}"/>
              </a:ext>
            </a:extLst>
          </p:cNvPr>
          <p:cNvSpPr>
            <a:spLocks noGrp="1"/>
          </p:cNvSpPr>
          <p:nvPr>
            <p:ph type="title"/>
          </p:nvPr>
        </p:nvSpPr>
        <p:spPr>
          <a:xfrm>
            <a:off x="628650" y="1152437"/>
            <a:ext cx="7886700" cy="697146"/>
          </a:xfrm>
        </p:spPr>
        <p:txBody>
          <a:bodyPr/>
          <a:lstStyle/>
          <a:p>
            <a:pPr algn="ctr"/>
            <a:r>
              <a:rPr lang="sl-SI" dirty="0"/>
              <a:t>Internet </a:t>
            </a:r>
            <a:r>
              <a:rPr lang="sl-SI" dirty="0" err="1"/>
              <a:t>of</a:t>
            </a:r>
            <a:r>
              <a:rPr lang="sl-SI" dirty="0"/>
              <a:t> </a:t>
            </a:r>
            <a:r>
              <a:rPr lang="sl-SI" dirty="0" err="1"/>
              <a:t>Things</a:t>
            </a:r>
            <a:endParaRPr lang="sl-SI" dirty="0"/>
          </a:p>
        </p:txBody>
      </p:sp>
      <p:sp>
        <p:nvSpPr>
          <p:cNvPr id="3" name="Pravokotnik 2">
            <a:extLst>
              <a:ext uri="{FF2B5EF4-FFF2-40B4-BE49-F238E27FC236}">
                <a16:creationId xmlns:a16="http://schemas.microsoft.com/office/drawing/2014/main" id="{C56A2958-FB52-4EC2-8416-194228295AF3}"/>
              </a:ext>
            </a:extLst>
          </p:cNvPr>
          <p:cNvSpPr/>
          <p:nvPr/>
        </p:nvSpPr>
        <p:spPr>
          <a:xfrm>
            <a:off x="421160" y="1858310"/>
            <a:ext cx="4791120" cy="954107"/>
          </a:xfrm>
          <a:prstGeom prst="rect">
            <a:avLst/>
          </a:prstGeom>
        </p:spPr>
        <p:txBody>
          <a:bodyPr wrap="none">
            <a:spAutoFit/>
          </a:bodyPr>
          <a:lstStyle/>
          <a:p>
            <a:r>
              <a:rPr lang="en-US" sz="2800" dirty="0"/>
              <a:t>Autonomous Vehicle Living Lab </a:t>
            </a:r>
          </a:p>
          <a:p>
            <a:r>
              <a:rPr lang="en-US" sz="2800" dirty="0"/>
              <a:t>by BTC City Ljubljana</a:t>
            </a:r>
          </a:p>
        </p:txBody>
      </p:sp>
      <p:pic>
        <p:nvPicPr>
          <p:cNvPr id="7" name="Picture 7">
            <a:extLst>
              <a:ext uri="{FF2B5EF4-FFF2-40B4-BE49-F238E27FC236}">
                <a16:creationId xmlns:a16="http://schemas.microsoft.com/office/drawing/2014/main" id="{B301C35A-C840-4090-8D32-5CEF6BD542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6841" y="2762096"/>
            <a:ext cx="6996154" cy="3312133"/>
          </a:xfrm>
          <a:prstGeom prst="rect">
            <a:avLst/>
          </a:prstGeom>
        </p:spPr>
      </p:pic>
    </p:spTree>
    <p:extLst>
      <p:ext uri="{BB962C8B-B14F-4D97-AF65-F5344CB8AC3E}">
        <p14:creationId xmlns:p14="http://schemas.microsoft.com/office/powerpoint/2010/main" val="2658598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2C609D3-A3DC-4761-8749-176B15B6EA06}"/>
              </a:ext>
            </a:extLst>
          </p:cNvPr>
          <p:cNvSpPr>
            <a:spLocks noGrp="1"/>
          </p:cNvSpPr>
          <p:nvPr>
            <p:ph type="title"/>
          </p:nvPr>
        </p:nvSpPr>
        <p:spPr>
          <a:xfrm>
            <a:off x="534139" y="1157903"/>
            <a:ext cx="8075721" cy="697146"/>
          </a:xfrm>
        </p:spPr>
        <p:txBody>
          <a:bodyPr>
            <a:normAutofit fontScale="90000"/>
          </a:bodyPr>
          <a:lstStyle/>
          <a:p>
            <a:pPr algn="ctr"/>
            <a:r>
              <a:rPr lang="en-IE" dirty="0"/>
              <a:t>Proton Therapy Centre</a:t>
            </a:r>
            <a:r>
              <a:rPr lang="sl-SI" dirty="0"/>
              <a:t> </a:t>
            </a:r>
            <a:r>
              <a:rPr lang="sl-SI" dirty="0" err="1"/>
              <a:t>by</a:t>
            </a:r>
            <a:r>
              <a:rPr lang="sl-SI" dirty="0"/>
              <a:t> </a:t>
            </a:r>
            <a:r>
              <a:rPr lang="sl-SI" dirty="0" err="1"/>
              <a:t>Cosylab</a:t>
            </a:r>
            <a:endParaRPr lang="en-IE" dirty="0"/>
          </a:p>
        </p:txBody>
      </p:sp>
      <p:pic>
        <p:nvPicPr>
          <p:cNvPr id="3" name="Slika 2">
            <a:extLst>
              <a:ext uri="{FF2B5EF4-FFF2-40B4-BE49-F238E27FC236}">
                <a16:creationId xmlns:a16="http://schemas.microsoft.com/office/drawing/2014/main" id="{AF214D13-155F-4C69-8558-F2F7A0B01F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1178" y="1763486"/>
            <a:ext cx="6235597" cy="4293079"/>
          </a:xfrm>
          <a:prstGeom prst="rect">
            <a:avLst/>
          </a:prstGeom>
        </p:spPr>
      </p:pic>
    </p:spTree>
    <p:extLst>
      <p:ext uri="{BB962C8B-B14F-4D97-AF65-F5344CB8AC3E}">
        <p14:creationId xmlns:p14="http://schemas.microsoft.com/office/powerpoint/2010/main" val="399267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2C609D3-A3DC-4761-8749-176B15B6EA06}"/>
              </a:ext>
            </a:extLst>
          </p:cNvPr>
          <p:cNvSpPr>
            <a:spLocks noGrp="1"/>
          </p:cNvSpPr>
          <p:nvPr>
            <p:ph type="title"/>
          </p:nvPr>
        </p:nvSpPr>
        <p:spPr>
          <a:xfrm>
            <a:off x="521272" y="1329471"/>
            <a:ext cx="8075721" cy="697146"/>
          </a:xfrm>
        </p:spPr>
        <p:txBody>
          <a:bodyPr>
            <a:normAutofit fontScale="90000"/>
          </a:bodyPr>
          <a:lstStyle/>
          <a:p>
            <a:r>
              <a:rPr lang="en-IE" dirty="0"/>
              <a:t>Initiative: Digital Innovation Hub Slovenia (DIHS) </a:t>
            </a:r>
          </a:p>
        </p:txBody>
      </p:sp>
      <p:sp>
        <p:nvSpPr>
          <p:cNvPr id="8" name="Content Placeholder 2">
            <a:extLst>
              <a:ext uri="{FF2B5EF4-FFF2-40B4-BE49-F238E27FC236}">
                <a16:creationId xmlns:a16="http://schemas.microsoft.com/office/drawing/2014/main" id="{FEB5553B-6573-4904-B9A4-37AEBE428EA5}"/>
              </a:ext>
            </a:extLst>
          </p:cNvPr>
          <p:cNvSpPr txBox="1">
            <a:spLocks/>
          </p:cNvSpPr>
          <p:nvPr/>
        </p:nvSpPr>
        <p:spPr>
          <a:xfrm>
            <a:off x="4714098" y="2196662"/>
            <a:ext cx="4424138" cy="3778509"/>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pPr>
            <a:r>
              <a:rPr lang="en-IE" sz="2400" b="1" dirty="0">
                <a:latin typeface="+mn-lt"/>
              </a:rPr>
              <a:t>Confirmed by European Commission</a:t>
            </a:r>
          </a:p>
          <a:p>
            <a:pPr>
              <a:buClr>
                <a:schemeClr val="tx1"/>
              </a:buClr>
            </a:pPr>
            <a:r>
              <a:rPr lang="en-IE" sz="2400" dirty="0">
                <a:latin typeface="+mn-lt"/>
              </a:rPr>
              <a:t>Digital competence development</a:t>
            </a:r>
          </a:p>
          <a:p>
            <a:pPr>
              <a:buClr>
                <a:schemeClr val="tx1"/>
              </a:buClr>
            </a:pPr>
            <a:r>
              <a:rPr lang="en-IE" sz="2400" dirty="0">
                <a:latin typeface="+mn-lt"/>
              </a:rPr>
              <a:t>Joint development of services to support digital transformation in companies</a:t>
            </a:r>
          </a:p>
          <a:p>
            <a:pPr>
              <a:buClr>
                <a:schemeClr val="tx1"/>
              </a:buClr>
            </a:pPr>
            <a:r>
              <a:rPr lang="en-IE" sz="2400" dirty="0">
                <a:latin typeface="+mn-lt"/>
              </a:rPr>
              <a:t>Promoting open innovation, designing new business models </a:t>
            </a:r>
          </a:p>
          <a:p>
            <a:pPr>
              <a:buClr>
                <a:schemeClr val="tx1"/>
              </a:buClr>
            </a:pPr>
            <a:r>
              <a:rPr lang="en-IE" sz="2400" dirty="0">
                <a:latin typeface="+mn-lt"/>
              </a:rPr>
              <a:t>Experimental and pilot environments</a:t>
            </a:r>
          </a:p>
          <a:p>
            <a:pPr>
              <a:buClr>
                <a:schemeClr val="tx1"/>
              </a:buClr>
            </a:pPr>
            <a:r>
              <a:rPr lang="en-IE" sz="2400" dirty="0">
                <a:latin typeface="+mn-lt"/>
              </a:rPr>
              <a:t>Transfer of good practices and collaboration with other DIH in the EU</a:t>
            </a:r>
          </a:p>
        </p:txBody>
      </p:sp>
      <p:pic>
        <p:nvPicPr>
          <p:cNvPr id="9" name="Picture 3">
            <a:extLst>
              <a:ext uri="{FF2B5EF4-FFF2-40B4-BE49-F238E27FC236}">
                <a16:creationId xmlns:a16="http://schemas.microsoft.com/office/drawing/2014/main" id="{09BBF943-0B33-428B-AEE4-66BCCDF872F9}"/>
              </a:ext>
            </a:extLst>
          </p:cNvPr>
          <p:cNvPicPr>
            <a:picLocks noChangeAspect="1"/>
          </p:cNvPicPr>
          <p:nvPr/>
        </p:nvPicPr>
        <p:blipFill>
          <a:blip r:embed="rId3"/>
          <a:stretch>
            <a:fillRect/>
          </a:stretch>
        </p:blipFill>
        <p:spPr>
          <a:xfrm>
            <a:off x="95451" y="2105150"/>
            <a:ext cx="4618647" cy="3870021"/>
          </a:xfrm>
          <a:prstGeom prst="rect">
            <a:avLst/>
          </a:prstGeom>
        </p:spPr>
      </p:pic>
    </p:spTree>
    <p:extLst>
      <p:ext uri="{BB962C8B-B14F-4D97-AF65-F5344CB8AC3E}">
        <p14:creationId xmlns:p14="http://schemas.microsoft.com/office/powerpoint/2010/main" val="292528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2C609D3-A3DC-4761-8749-176B15B6EA06}"/>
              </a:ext>
            </a:extLst>
          </p:cNvPr>
          <p:cNvSpPr>
            <a:spLocks noGrp="1"/>
          </p:cNvSpPr>
          <p:nvPr>
            <p:ph type="title"/>
          </p:nvPr>
        </p:nvSpPr>
        <p:spPr>
          <a:xfrm>
            <a:off x="628650" y="1152437"/>
            <a:ext cx="7886700" cy="697146"/>
          </a:xfrm>
        </p:spPr>
        <p:txBody>
          <a:bodyPr>
            <a:normAutofit/>
          </a:bodyPr>
          <a:lstStyle/>
          <a:p>
            <a:pPr algn="ctr"/>
            <a:r>
              <a:rPr lang="en-IE" dirty="0"/>
              <a:t>Thank you</a:t>
            </a:r>
          </a:p>
        </p:txBody>
      </p:sp>
      <p:sp>
        <p:nvSpPr>
          <p:cNvPr id="4" name="Pravokotnik 3">
            <a:extLst>
              <a:ext uri="{FF2B5EF4-FFF2-40B4-BE49-F238E27FC236}">
                <a16:creationId xmlns:a16="http://schemas.microsoft.com/office/drawing/2014/main" id="{3D0D79C5-0EFB-4B88-8AB8-A51249164A76}"/>
              </a:ext>
            </a:extLst>
          </p:cNvPr>
          <p:cNvSpPr/>
          <p:nvPr/>
        </p:nvSpPr>
        <p:spPr>
          <a:xfrm>
            <a:off x="498022" y="5382397"/>
            <a:ext cx="4572000" cy="646331"/>
          </a:xfrm>
          <a:prstGeom prst="rect">
            <a:avLst/>
          </a:prstGeom>
        </p:spPr>
        <p:txBody>
          <a:bodyPr>
            <a:spAutoFit/>
          </a:bodyPr>
          <a:lstStyle/>
          <a:p>
            <a:r>
              <a:rPr lang="sl-SI" dirty="0">
                <a:solidFill>
                  <a:srgbClr val="002060"/>
                </a:solidFill>
                <a:hlinkClick r:id="rId3"/>
              </a:rPr>
              <a:t>Andreja.lampe@gzs.si</a:t>
            </a:r>
            <a:endParaRPr lang="sl-SI" dirty="0">
              <a:solidFill>
                <a:srgbClr val="002060"/>
              </a:solidFill>
            </a:endParaRPr>
          </a:p>
          <a:p>
            <a:r>
              <a:rPr lang="sl-SI" dirty="0">
                <a:solidFill>
                  <a:srgbClr val="002060"/>
                </a:solidFill>
                <a:hlinkClick r:id="rId4"/>
              </a:rPr>
              <a:t>www.ikt-horizontalnamreza.si</a:t>
            </a:r>
            <a:endParaRPr lang="sl-SI" dirty="0">
              <a:solidFill>
                <a:srgbClr val="002060"/>
              </a:solidFill>
            </a:endParaRPr>
          </a:p>
        </p:txBody>
      </p:sp>
    </p:spTree>
    <p:extLst>
      <p:ext uri="{BB962C8B-B14F-4D97-AF65-F5344CB8AC3E}">
        <p14:creationId xmlns:p14="http://schemas.microsoft.com/office/powerpoint/2010/main" val="2803800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avokotnik 9">
            <a:extLst>
              <a:ext uri="{FF2B5EF4-FFF2-40B4-BE49-F238E27FC236}">
                <a16:creationId xmlns:a16="http://schemas.microsoft.com/office/drawing/2014/main" id="{6B9D887A-3E5B-42EA-B869-504613C08AB6}"/>
              </a:ext>
            </a:extLst>
          </p:cNvPr>
          <p:cNvSpPr/>
          <p:nvPr/>
        </p:nvSpPr>
        <p:spPr>
          <a:xfrm>
            <a:off x="187779" y="1840663"/>
            <a:ext cx="8776607" cy="4154984"/>
          </a:xfrm>
          <a:prstGeom prst="rect">
            <a:avLst/>
          </a:prstGeom>
        </p:spPr>
        <p:txBody>
          <a:bodyPr wrap="square">
            <a:spAutoFit/>
          </a:bodyPr>
          <a:lstStyle/>
          <a:p>
            <a:pPr marL="342900" indent="-342900">
              <a:buFont typeface="Arial" panose="020B0604020202020204" pitchFamily="34" charset="0"/>
              <a:buChar char="•"/>
            </a:pPr>
            <a:r>
              <a:rPr lang="en-IE" sz="2400" dirty="0"/>
              <a:t>Smart specialization is a </a:t>
            </a:r>
            <a:r>
              <a:rPr lang="sl-SI" sz="2400" dirty="0" err="1"/>
              <a:t>national</a:t>
            </a:r>
            <a:r>
              <a:rPr lang="en-IE" sz="2400" dirty="0"/>
              <a:t> platform for concentrating development investments in areas where Slovenia has the critical mass of knowledge, capacities and competences and where there is innovation potential for placing Slovenia within global markets. </a:t>
            </a:r>
          </a:p>
          <a:p>
            <a:pPr marL="342900" indent="-342900">
              <a:buFont typeface="Arial" panose="020B0604020202020204" pitchFamily="34" charset="0"/>
              <a:buChar char="•"/>
            </a:pPr>
            <a:endParaRPr lang="en-IE" sz="2400" dirty="0"/>
          </a:p>
          <a:p>
            <a:pPr marL="342900" indent="-342900">
              <a:buFont typeface="Arial" panose="020B0604020202020204" pitchFamily="34" charset="0"/>
              <a:buChar char="•"/>
            </a:pPr>
            <a:r>
              <a:rPr lang="en-IE" sz="2400" dirty="0"/>
              <a:t>9 Strategic Research &amp; Innovation Partnerships</a:t>
            </a:r>
          </a:p>
          <a:p>
            <a:pPr marL="800100" lvl="1" indent="-342900">
              <a:buFont typeface="Arial" panose="020B0604020202020204" pitchFamily="34" charset="0"/>
              <a:buChar char="•"/>
            </a:pPr>
            <a:r>
              <a:rPr lang="en-IE" sz="2400" dirty="0"/>
              <a:t>The purpose of the partnerships is to coordinate development resources of the stakeholders</a:t>
            </a:r>
          </a:p>
          <a:p>
            <a:pPr marL="342900" indent="-342900">
              <a:buFont typeface="Arial" panose="020B0604020202020204" pitchFamily="34" charset="0"/>
              <a:buChar char="•"/>
            </a:pPr>
            <a:endParaRPr lang="en-IE" sz="2400" dirty="0"/>
          </a:p>
          <a:p>
            <a:pPr marL="342900" indent="-342900">
              <a:buFont typeface="Arial" panose="020B0604020202020204" pitchFamily="34" charset="0"/>
              <a:buChar char="•"/>
            </a:pPr>
            <a:r>
              <a:rPr lang="en-IE" sz="2400" dirty="0"/>
              <a:t>Smart Cities and Communities &amp; ICT Innovation Network</a:t>
            </a:r>
            <a:endParaRPr lang="sl-SI" sz="2400" dirty="0"/>
          </a:p>
          <a:p>
            <a:pPr marL="800100" lvl="1" indent="-342900">
              <a:buFont typeface="Arial" panose="020B0604020202020204" pitchFamily="34" charset="0"/>
              <a:buChar char="•"/>
            </a:pPr>
            <a:r>
              <a:rPr lang="sl-SI" sz="2400" dirty="0"/>
              <a:t>140 </a:t>
            </a:r>
            <a:r>
              <a:rPr lang="sl-SI" sz="2400" dirty="0" err="1"/>
              <a:t>members</a:t>
            </a:r>
            <a:endParaRPr lang="en-IE" sz="2400" dirty="0"/>
          </a:p>
        </p:txBody>
      </p:sp>
      <p:sp>
        <p:nvSpPr>
          <p:cNvPr id="9" name="Naslov 1">
            <a:extLst>
              <a:ext uri="{FF2B5EF4-FFF2-40B4-BE49-F238E27FC236}">
                <a16:creationId xmlns:a16="http://schemas.microsoft.com/office/drawing/2014/main" id="{D4E86CBE-5776-48B4-8D1E-C9B50562A67E}"/>
              </a:ext>
            </a:extLst>
          </p:cNvPr>
          <p:cNvSpPr>
            <a:spLocks noGrp="1"/>
          </p:cNvSpPr>
          <p:nvPr>
            <p:ph type="title"/>
          </p:nvPr>
        </p:nvSpPr>
        <p:spPr>
          <a:xfrm>
            <a:off x="628650" y="1152437"/>
            <a:ext cx="7886700" cy="697146"/>
          </a:xfrm>
        </p:spPr>
        <p:txBody>
          <a:bodyPr/>
          <a:lstStyle/>
          <a:p>
            <a:pPr algn="ctr"/>
            <a:r>
              <a:rPr lang="sl-SI" dirty="0" err="1"/>
              <a:t>What</a:t>
            </a:r>
            <a:r>
              <a:rPr lang="sl-SI" dirty="0"/>
              <a:t> it is?</a:t>
            </a:r>
          </a:p>
        </p:txBody>
      </p:sp>
    </p:spTree>
    <p:extLst>
      <p:ext uri="{BB962C8B-B14F-4D97-AF65-F5344CB8AC3E}">
        <p14:creationId xmlns:p14="http://schemas.microsoft.com/office/powerpoint/2010/main" val="2861254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2C609D3-A3DC-4761-8749-176B15B6EA06}"/>
              </a:ext>
            </a:extLst>
          </p:cNvPr>
          <p:cNvSpPr>
            <a:spLocks noGrp="1"/>
          </p:cNvSpPr>
          <p:nvPr>
            <p:ph type="title"/>
          </p:nvPr>
        </p:nvSpPr>
        <p:spPr>
          <a:xfrm>
            <a:off x="628650" y="1152437"/>
            <a:ext cx="7886700" cy="697146"/>
          </a:xfrm>
        </p:spPr>
        <p:txBody>
          <a:bodyPr/>
          <a:lstStyle/>
          <a:p>
            <a:pPr algn="ctr"/>
            <a:r>
              <a:rPr lang="sl-SI" dirty="0" err="1"/>
              <a:t>Areas</a:t>
            </a:r>
            <a:r>
              <a:rPr lang="sl-SI" dirty="0"/>
              <a:t> </a:t>
            </a:r>
            <a:r>
              <a:rPr lang="sl-SI" dirty="0" err="1"/>
              <a:t>of</a:t>
            </a:r>
            <a:r>
              <a:rPr lang="sl-SI" dirty="0"/>
              <a:t> </a:t>
            </a:r>
            <a:r>
              <a:rPr lang="sl-SI" dirty="0" err="1"/>
              <a:t>focus</a:t>
            </a:r>
            <a:r>
              <a:rPr lang="sl-SI" dirty="0"/>
              <a:t> </a:t>
            </a:r>
            <a:endParaRPr lang="sl-SI" b="1" dirty="0"/>
          </a:p>
        </p:txBody>
      </p:sp>
      <p:pic>
        <p:nvPicPr>
          <p:cNvPr id="3" name="Slika 1" descr="image001">
            <a:extLst>
              <a:ext uri="{FF2B5EF4-FFF2-40B4-BE49-F238E27FC236}">
                <a16:creationId xmlns:a16="http://schemas.microsoft.com/office/drawing/2014/main" id="{202F6272-1BEF-4F20-8BD0-8687E6BD82D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771675"/>
            <a:ext cx="9144000" cy="401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jeZBesedilom 3">
            <a:extLst>
              <a:ext uri="{FF2B5EF4-FFF2-40B4-BE49-F238E27FC236}">
                <a16:creationId xmlns:a16="http://schemas.microsoft.com/office/drawing/2014/main" id="{2DDFA6EE-1F99-4497-BD38-130ED539D63A}"/>
              </a:ext>
            </a:extLst>
          </p:cNvPr>
          <p:cNvSpPr txBox="1"/>
          <p:nvPr/>
        </p:nvSpPr>
        <p:spPr>
          <a:xfrm>
            <a:off x="24714" y="3349367"/>
            <a:ext cx="2817341" cy="369332"/>
          </a:xfrm>
          <a:prstGeom prst="rect">
            <a:avLst/>
          </a:prstGeom>
          <a:solidFill>
            <a:schemeClr val="tx2">
              <a:lumMod val="75000"/>
            </a:schemeClr>
          </a:solidFill>
        </p:spPr>
        <p:txBody>
          <a:bodyPr wrap="square" rtlCol="0">
            <a:spAutoFit/>
          </a:bodyPr>
          <a:lstStyle/>
          <a:p>
            <a:pPr algn="ctr"/>
            <a:r>
              <a:rPr lang="sl-SI" dirty="0" err="1">
                <a:solidFill>
                  <a:schemeClr val="bg1"/>
                </a:solidFill>
              </a:rPr>
              <a:t>Digital</a:t>
            </a:r>
            <a:r>
              <a:rPr lang="sl-SI" dirty="0">
                <a:solidFill>
                  <a:schemeClr val="bg1"/>
                </a:solidFill>
              </a:rPr>
              <a:t> </a:t>
            </a:r>
            <a:r>
              <a:rPr lang="sl-SI" dirty="0" err="1">
                <a:solidFill>
                  <a:schemeClr val="bg1"/>
                </a:solidFill>
              </a:rPr>
              <a:t>Transformation</a:t>
            </a:r>
            <a:endParaRPr lang="sl-SI" dirty="0">
              <a:solidFill>
                <a:schemeClr val="bg1"/>
              </a:solidFill>
            </a:endParaRPr>
          </a:p>
        </p:txBody>
      </p:sp>
      <p:sp>
        <p:nvSpPr>
          <p:cNvPr id="5" name="PoljeZBesedilom 4">
            <a:extLst>
              <a:ext uri="{FF2B5EF4-FFF2-40B4-BE49-F238E27FC236}">
                <a16:creationId xmlns:a16="http://schemas.microsoft.com/office/drawing/2014/main" id="{B0968D05-7BB5-409E-95D7-7B5C799AC34C}"/>
              </a:ext>
            </a:extLst>
          </p:cNvPr>
          <p:cNvSpPr txBox="1"/>
          <p:nvPr/>
        </p:nvSpPr>
        <p:spPr>
          <a:xfrm>
            <a:off x="3204519" y="3349367"/>
            <a:ext cx="2726724" cy="369332"/>
          </a:xfrm>
          <a:prstGeom prst="rect">
            <a:avLst/>
          </a:prstGeom>
          <a:solidFill>
            <a:schemeClr val="tx2">
              <a:lumMod val="75000"/>
            </a:schemeClr>
          </a:solidFill>
        </p:spPr>
        <p:txBody>
          <a:bodyPr wrap="square" rtlCol="0">
            <a:spAutoFit/>
          </a:bodyPr>
          <a:lstStyle/>
          <a:p>
            <a:pPr algn="ctr"/>
            <a:r>
              <a:rPr lang="sl-SI">
                <a:solidFill>
                  <a:schemeClr val="bg1"/>
                </a:solidFill>
              </a:rPr>
              <a:t>Location Data and Services</a:t>
            </a:r>
            <a:endParaRPr lang="sl-SI" dirty="0">
              <a:solidFill>
                <a:schemeClr val="bg1"/>
              </a:solidFill>
            </a:endParaRPr>
          </a:p>
        </p:txBody>
      </p:sp>
      <p:sp>
        <p:nvSpPr>
          <p:cNvPr id="6" name="PoljeZBesedilom 5">
            <a:extLst>
              <a:ext uri="{FF2B5EF4-FFF2-40B4-BE49-F238E27FC236}">
                <a16:creationId xmlns:a16="http://schemas.microsoft.com/office/drawing/2014/main" id="{0344912C-AC53-4174-B1E2-80A01C3AC728}"/>
              </a:ext>
            </a:extLst>
          </p:cNvPr>
          <p:cNvSpPr txBox="1"/>
          <p:nvPr/>
        </p:nvSpPr>
        <p:spPr>
          <a:xfrm>
            <a:off x="6301947" y="3349367"/>
            <a:ext cx="2817341" cy="369332"/>
          </a:xfrm>
          <a:prstGeom prst="rect">
            <a:avLst/>
          </a:prstGeom>
          <a:solidFill>
            <a:schemeClr val="tx2">
              <a:lumMod val="75000"/>
            </a:schemeClr>
          </a:solidFill>
        </p:spPr>
        <p:txBody>
          <a:bodyPr wrap="square" rtlCol="0">
            <a:spAutoFit/>
          </a:bodyPr>
          <a:lstStyle/>
          <a:p>
            <a:pPr algn="ctr"/>
            <a:r>
              <a:rPr lang="sl-SI">
                <a:solidFill>
                  <a:schemeClr val="bg1"/>
                </a:solidFill>
              </a:rPr>
              <a:t>HPC and BigData</a:t>
            </a:r>
            <a:endParaRPr lang="sl-SI" dirty="0">
              <a:solidFill>
                <a:schemeClr val="bg1"/>
              </a:solidFill>
            </a:endParaRPr>
          </a:p>
        </p:txBody>
      </p:sp>
      <p:sp>
        <p:nvSpPr>
          <p:cNvPr id="7" name="PoljeZBesedilom 6">
            <a:extLst>
              <a:ext uri="{FF2B5EF4-FFF2-40B4-BE49-F238E27FC236}">
                <a16:creationId xmlns:a16="http://schemas.microsoft.com/office/drawing/2014/main" id="{902BC108-E859-4B75-95F3-50D47BA47D97}"/>
              </a:ext>
            </a:extLst>
          </p:cNvPr>
          <p:cNvSpPr txBox="1"/>
          <p:nvPr/>
        </p:nvSpPr>
        <p:spPr>
          <a:xfrm>
            <a:off x="6293708" y="5402154"/>
            <a:ext cx="2817341" cy="369332"/>
          </a:xfrm>
          <a:prstGeom prst="rect">
            <a:avLst/>
          </a:prstGeom>
          <a:solidFill>
            <a:schemeClr val="tx2">
              <a:lumMod val="75000"/>
            </a:schemeClr>
          </a:solidFill>
        </p:spPr>
        <p:txBody>
          <a:bodyPr wrap="square" rtlCol="0">
            <a:spAutoFit/>
          </a:bodyPr>
          <a:lstStyle/>
          <a:p>
            <a:pPr algn="ctr"/>
            <a:r>
              <a:rPr lang="sl-SI">
                <a:solidFill>
                  <a:schemeClr val="bg1"/>
                </a:solidFill>
              </a:rPr>
              <a:t>Cyber Security</a:t>
            </a:r>
            <a:endParaRPr lang="sl-SI" dirty="0">
              <a:solidFill>
                <a:schemeClr val="bg1"/>
              </a:solidFill>
            </a:endParaRPr>
          </a:p>
        </p:txBody>
      </p:sp>
      <p:sp>
        <p:nvSpPr>
          <p:cNvPr id="8" name="PoljeZBesedilom 7">
            <a:extLst>
              <a:ext uri="{FF2B5EF4-FFF2-40B4-BE49-F238E27FC236}">
                <a16:creationId xmlns:a16="http://schemas.microsoft.com/office/drawing/2014/main" id="{D91CD07A-A77D-483A-B2F1-D3DF96502B57}"/>
              </a:ext>
            </a:extLst>
          </p:cNvPr>
          <p:cNvSpPr txBox="1"/>
          <p:nvPr/>
        </p:nvSpPr>
        <p:spPr>
          <a:xfrm>
            <a:off x="3200400" y="5385678"/>
            <a:ext cx="2726724" cy="369332"/>
          </a:xfrm>
          <a:prstGeom prst="rect">
            <a:avLst/>
          </a:prstGeom>
          <a:solidFill>
            <a:schemeClr val="tx2">
              <a:lumMod val="75000"/>
            </a:schemeClr>
          </a:solidFill>
        </p:spPr>
        <p:txBody>
          <a:bodyPr wrap="square" rtlCol="0">
            <a:spAutoFit/>
          </a:bodyPr>
          <a:lstStyle/>
          <a:p>
            <a:pPr algn="ctr"/>
            <a:r>
              <a:rPr lang="sl-SI">
                <a:solidFill>
                  <a:schemeClr val="bg1"/>
                </a:solidFill>
              </a:rPr>
              <a:t>Internet of Things</a:t>
            </a:r>
            <a:endParaRPr lang="sl-SI" dirty="0">
              <a:solidFill>
                <a:schemeClr val="bg1"/>
              </a:solidFill>
            </a:endParaRPr>
          </a:p>
        </p:txBody>
      </p:sp>
      <p:sp>
        <p:nvSpPr>
          <p:cNvPr id="9" name="PoljeZBesedilom 8">
            <a:extLst>
              <a:ext uri="{FF2B5EF4-FFF2-40B4-BE49-F238E27FC236}">
                <a16:creationId xmlns:a16="http://schemas.microsoft.com/office/drawing/2014/main" id="{CB8839B4-C4EC-4C64-892F-274EB6236347}"/>
              </a:ext>
            </a:extLst>
          </p:cNvPr>
          <p:cNvSpPr txBox="1"/>
          <p:nvPr/>
        </p:nvSpPr>
        <p:spPr>
          <a:xfrm>
            <a:off x="24714" y="5385679"/>
            <a:ext cx="2817341" cy="369332"/>
          </a:xfrm>
          <a:prstGeom prst="rect">
            <a:avLst/>
          </a:prstGeom>
          <a:solidFill>
            <a:schemeClr val="tx2">
              <a:lumMod val="75000"/>
            </a:schemeClr>
          </a:solidFill>
        </p:spPr>
        <p:txBody>
          <a:bodyPr wrap="square" rtlCol="0">
            <a:spAutoFit/>
          </a:bodyPr>
          <a:lstStyle/>
          <a:p>
            <a:pPr algn="ctr"/>
            <a:r>
              <a:rPr lang="sl-SI">
                <a:solidFill>
                  <a:schemeClr val="bg1"/>
                </a:solidFill>
              </a:rPr>
              <a:t>Internet of Services</a:t>
            </a:r>
            <a:endParaRPr lang="sl-SI" dirty="0">
              <a:solidFill>
                <a:schemeClr val="bg1"/>
              </a:solidFill>
            </a:endParaRPr>
          </a:p>
        </p:txBody>
      </p:sp>
    </p:spTree>
    <p:extLst>
      <p:ext uri="{BB962C8B-B14F-4D97-AF65-F5344CB8AC3E}">
        <p14:creationId xmlns:p14="http://schemas.microsoft.com/office/powerpoint/2010/main" val="3230730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83F13D3A-FB84-4C41-9479-4807BFEFA2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242" r="-1"/>
          <a:stretch/>
        </p:blipFill>
        <p:spPr>
          <a:xfrm>
            <a:off x="236764" y="2489891"/>
            <a:ext cx="6335556" cy="3600985"/>
          </a:xfrm>
          <a:prstGeom prst="rect">
            <a:avLst/>
          </a:prstGeom>
        </p:spPr>
      </p:pic>
      <p:sp>
        <p:nvSpPr>
          <p:cNvPr id="10" name="Pravokotnik 9">
            <a:extLst>
              <a:ext uri="{FF2B5EF4-FFF2-40B4-BE49-F238E27FC236}">
                <a16:creationId xmlns:a16="http://schemas.microsoft.com/office/drawing/2014/main" id="{6B9D887A-3E5B-42EA-B869-504613C08AB6}"/>
              </a:ext>
            </a:extLst>
          </p:cNvPr>
          <p:cNvSpPr/>
          <p:nvPr/>
        </p:nvSpPr>
        <p:spPr>
          <a:xfrm>
            <a:off x="628651" y="2048315"/>
            <a:ext cx="8515350" cy="523220"/>
          </a:xfrm>
          <a:prstGeom prst="rect">
            <a:avLst/>
          </a:prstGeom>
        </p:spPr>
        <p:txBody>
          <a:bodyPr wrap="square">
            <a:spAutoFit/>
          </a:bodyPr>
          <a:lstStyle/>
          <a:p>
            <a:r>
              <a:rPr lang="en-IE" sz="2800" b="1" dirty="0"/>
              <a:t>Digital platform </a:t>
            </a:r>
            <a:r>
              <a:rPr lang="en-IE" sz="2800" b="1" dirty="0" err="1"/>
              <a:t>GoOpti</a:t>
            </a:r>
            <a:r>
              <a:rPr lang="sl-SI" sz="2800" b="1" dirty="0"/>
              <a:t> </a:t>
            </a:r>
            <a:r>
              <a:rPr lang="en-IE" sz="2800" b="1" dirty="0"/>
              <a:t>by </a:t>
            </a:r>
            <a:r>
              <a:rPr lang="en-IE" sz="2800" b="1" dirty="0" err="1"/>
              <a:t>GoOpti</a:t>
            </a:r>
            <a:r>
              <a:rPr lang="en-IE" sz="2800" b="1" dirty="0"/>
              <a:t> &amp; </a:t>
            </a:r>
            <a:r>
              <a:rPr lang="en-IE" sz="2800" b="1" dirty="0" err="1"/>
              <a:t>Abelium</a:t>
            </a:r>
            <a:endParaRPr lang="sl-SI" sz="2800" dirty="0"/>
          </a:p>
        </p:txBody>
      </p:sp>
      <p:sp>
        <p:nvSpPr>
          <p:cNvPr id="8" name="Pravokotnik 7">
            <a:extLst>
              <a:ext uri="{FF2B5EF4-FFF2-40B4-BE49-F238E27FC236}">
                <a16:creationId xmlns:a16="http://schemas.microsoft.com/office/drawing/2014/main" id="{0A849336-F353-4E24-9445-936D44D18727}"/>
              </a:ext>
            </a:extLst>
          </p:cNvPr>
          <p:cNvSpPr/>
          <p:nvPr/>
        </p:nvSpPr>
        <p:spPr>
          <a:xfrm>
            <a:off x="6604908" y="2917880"/>
            <a:ext cx="2662237" cy="3293209"/>
          </a:xfrm>
          <a:prstGeom prst="rect">
            <a:avLst/>
          </a:prstGeom>
        </p:spPr>
        <p:txBody>
          <a:bodyPr wrap="square">
            <a:spAutoFit/>
          </a:bodyPr>
          <a:lstStyle/>
          <a:p>
            <a:r>
              <a:rPr lang="en-IE" sz="2000" dirty="0"/>
              <a:t>Transformation from local provider of </a:t>
            </a:r>
            <a:r>
              <a:rPr lang="sl-SI" sz="2000" dirty="0"/>
              <a:t>l</a:t>
            </a:r>
            <a:r>
              <a:rPr lang="en-IE" sz="2000" dirty="0"/>
              <a:t>ow cost transfers with own vans &amp; drivers to</a:t>
            </a:r>
          </a:p>
          <a:p>
            <a:r>
              <a:rPr lang="sl-SI" sz="2000" dirty="0"/>
              <a:t>r</a:t>
            </a:r>
            <a:r>
              <a:rPr lang="en-IE" sz="2000" dirty="0" err="1"/>
              <a:t>egional</a:t>
            </a:r>
            <a:r>
              <a:rPr lang="en-IE" sz="2000" dirty="0"/>
              <a:t> provider of digital platform connecting passengers,  drivers, </a:t>
            </a:r>
            <a:r>
              <a:rPr lang="sl-SI" sz="2000" dirty="0" err="1"/>
              <a:t>shuttle</a:t>
            </a:r>
            <a:r>
              <a:rPr lang="en-IE" sz="2000" dirty="0"/>
              <a:t> owners &amp; businesses </a:t>
            </a:r>
          </a:p>
          <a:p>
            <a:endParaRPr lang="sl-SI" sz="2800" dirty="0"/>
          </a:p>
        </p:txBody>
      </p:sp>
      <p:sp>
        <p:nvSpPr>
          <p:cNvPr id="3" name="Naslov 2">
            <a:extLst>
              <a:ext uri="{FF2B5EF4-FFF2-40B4-BE49-F238E27FC236}">
                <a16:creationId xmlns:a16="http://schemas.microsoft.com/office/drawing/2014/main" id="{01B99458-A333-4C8F-8A58-1200BBF8CC1D}"/>
              </a:ext>
            </a:extLst>
          </p:cNvPr>
          <p:cNvSpPr>
            <a:spLocks noGrp="1"/>
          </p:cNvSpPr>
          <p:nvPr>
            <p:ph type="title"/>
          </p:nvPr>
        </p:nvSpPr>
        <p:spPr/>
        <p:txBody>
          <a:bodyPr/>
          <a:lstStyle/>
          <a:p>
            <a:r>
              <a:rPr lang="sl-SI" dirty="0" err="1"/>
              <a:t>Digital</a:t>
            </a:r>
            <a:r>
              <a:rPr lang="sl-SI" dirty="0"/>
              <a:t> </a:t>
            </a:r>
            <a:r>
              <a:rPr lang="sl-SI" dirty="0" err="1"/>
              <a:t>transformation</a:t>
            </a:r>
            <a:endParaRPr lang="sl-SI" dirty="0"/>
          </a:p>
        </p:txBody>
      </p:sp>
    </p:spTree>
    <p:extLst>
      <p:ext uri="{BB962C8B-B14F-4D97-AF65-F5344CB8AC3E}">
        <p14:creationId xmlns:p14="http://schemas.microsoft.com/office/powerpoint/2010/main" val="2730280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2C609D3-A3DC-4761-8749-176B15B6EA06}"/>
              </a:ext>
            </a:extLst>
          </p:cNvPr>
          <p:cNvSpPr>
            <a:spLocks noGrp="1"/>
          </p:cNvSpPr>
          <p:nvPr>
            <p:ph type="title"/>
          </p:nvPr>
        </p:nvSpPr>
        <p:spPr>
          <a:xfrm>
            <a:off x="628650" y="1152437"/>
            <a:ext cx="7886700" cy="697146"/>
          </a:xfrm>
        </p:spPr>
        <p:txBody>
          <a:bodyPr/>
          <a:lstStyle/>
          <a:p>
            <a:pPr algn="ctr"/>
            <a:endParaRPr lang="sl-SI" dirty="0"/>
          </a:p>
        </p:txBody>
      </p:sp>
      <p:sp>
        <p:nvSpPr>
          <p:cNvPr id="10" name="Pravokotnik 9">
            <a:extLst>
              <a:ext uri="{FF2B5EF4-FFF2-40B4-BE49-F238E27FC236}">
                <a16:creationId xmlns:a16="http://schemas.microsoft.com/office/drawing/2014/main" id="{6B9D887A-3E5B-42EA-B869-504613C08AB6}"/>
              </a:ext>
            </a:extLst>
          </p:cNvPr>
          <p:cNvSpPr/>
          <p:nvPr/>
        </p:nvSpPr>
        <p:spPr>
          <a:xfrm>
            <a:off x="440872" y="2624619"/>
            <a:ext cx="8760278" cy="954107"/>
          </a:xfrm>
          <a:prstGeom prst="rect">
            <a:avLst/>
          </a:prstGeom>
        </p:spPr>
        <p:txBody>
          <a:bodyPr wrap="square">
            <a:spAutoFit/>
          </a:bodyPr>
          <a:lstStyle/>
          <a:p>
            <a:r>
              <a:rPr lang="en-IE" sz="2800" b="1" dirty="0"/>
              <a:t>Digital platform </a:t>
            </a:r>
            <a:r>
              <a:rPr lang="en-IE" sz="2800" b="1" dirty="0" err="1"/>
              <a:t>GoOpti</a:t>
            </a:r>
            <a:endParaRPr lang="en-IE" sz="2800" b="1" dirty="0"/>
          </a:p>
          <a:p>
            <a:r>
              <a:rPr lang="en-IE" sz="2800" b="1" dirty="0"/>
              <a:t>by </a:t>
            </a:r>
            <a:r>
              <a:rPr lang="en-IE" sz="2800" b="1" dirty="0" err="1"/>
              <a:t>GoOpti</a:t>
            </a:r>
            <a:r>
              <a:rPr lang="en-IE" sz="2800" b="1" dirty="0"/>
              <a:t> &amp; </a:t>
            </a:r>
            <a:r>
              <a:rPr lang="en-IE" sz="2800" b="1" dirty="0" err="1"/>
              <a:t>Abelium</a:t>
            </a:r>
            <a:endParaRPr lang="en-IE" sz="2800" b="1" dirty="0"/>
          </a:p>
        </p:txBody>
      </p:sp>
      <p:pic>
        <p:nvPicPr>
          <p:cNvPr id="5" name="Picture 5">
            <a:extLst>
              <a:ext uri="{FF2B5EF4-FFF2-40B4-BE49-F238E27FC236}">
                <a16:creationId xmlns:a16="http://schemas.microsoft.com/office/drawing/2014/main" id="{43432302-6F7C-4002-B9BF-E893839F55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325" y="1209821"/>
            <a:ext cx="8515350" cy="4775732"/>
          </a:xfrm>
          <a:prstGeom prst="rect">
            <a:avLst/>
          </a:prstGeom>
        </p:spPr>
      </p:pic>
    </p:spTree>
    <p:extLst>
      <p:ext uri="{BB962C8B-B14F-4D97-AF65-F5344CB8AC3E}">
        <p14:creationId xmlns:p14="http://schemas.microsoft.com/office/powerpoint/2010/main" val="1818856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2C609D3-A3DC-4761-8749-176B15B6EA06}"/>
              </a:ext>
            </a:extLst>
          </p:cNvPr>
          <p:cNvSpPr>
            <a:spLocks noGrp="1"/>
          </p:cNvSpPr>
          <p:nvPr>
            <p:ph type="title"/>
          </p:nvPr>
        </p:nvSpPr>
        <p:spPr>
          <a:xfrm>
            <a:off x="628650" y="1152437"/>
            <a:ext cx="7886700" cy="697146"/>
          </a:xfrm>
        </p:spPr>
        <p:txBody>
          <a:bodyPr/>
          <a:lstStyle/>
          <a:p>
            <a:pPr algn="ctr"/>
            <a:r>
              <a:rPr lang="en-IE" dirty="0"/>
              <a:t>Location Data and Services</a:t>
            </a:r>
          </a:p>
        </p:txBody>
      </p:sp>
      <p:pic>
        <p:nvPicPr>
          <p:cNvPr id="3" name="Slika 2">
            <a:extLst>
              <a:ext uri="{FF2B5EF4-FFF2-40B4-BE49-F238E27FC236}">
                <a16:creationId xmlns:a16="http://schemas.microsoft.com/office/drawing/2014/main" id="{233072F2-2E64-4700-BC84-10D251B7008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7066"/>
          <a:stretch/>
        </p:blipFill>
        <p:spPr>
          <a:xfrm>
            <a:off x="1918608" y="2370003"/>
            <a:ext cx="5303501" cy="3724787"/>
          </a:xfrm>
          <a:prstGeom prst="rect">
            <a:avLst/>
          </a:prstGeom>
        </p:spPr>
      </p:pic>
      <p:sp>
        <p:nvSpPr>
          <p:cNvPr id="6" name="Pravokotnik 5">
            <a:extLst>
              <a:ext uri="{FF2B5EF4-FFF2-40B4-BE49-F238E27FC236}">
                <a16:creationId xmlns:a16="http://schemas.microsoft.com/office/drawing/2014/main" id="{67AB4D3E-1C29-4E52-B4FE-F2EA6D072ED6}"/>
              </a:ext>
            </a:extLst>
          </p:cNvPr>
          <p:cNvSpPr/>
          <p:nvPr/>
        </p:nvSpPr>
        <p:spPr>
          <a:xfrm>
            <a:off x="253092" y="1846783"/>
            <a:ext cx="8825593" cy="523220"/>
          </a:xfrm>
          <a:prstGeom prst="rect">
            <a:avLst/>
          </a:prstGeom>
        </p:spPr>
        <p:txBody>
          <a:bodyPr wrap="square">
            <a:spAutoFit/>
          </a:bodyPr>
          <a:lstStyle/>
          <a:p>
            <a:r>
              <a:rPr lang="en-IE" sz="2800" b="1" dirty="0"/>
              <a:t>Integral Smart GIS platform by IGEA &amp; </a:t>
            </a:r>
            <a:r>
              <a:rPr lang="en-IE" sz="2800" b="1" dirty="0" err="1"/>
              <a:t>Muncipality</a:t>
            </a:r>
            <a:r>
              <a:rPr lang="en-IE" sz="2800" b="1" dirty="0"/>
              <a:t> of </a:t>
            </a:r>
            <a:r>
              <a:rPr lang="en-IE" sz="2800" b="1" dirty="0" err="1"/>
              <a:t>Celje</a:t>
            </a:r>
            <a:endParaRPr lang="en-IE" sz="2800" b="1" dirty="0"/>
          </a:p>
        </p:txBody>
      </p:sp>
    </p:spTree>
    <p:extLst>
      <p:ext uri="{BB962C8B-B14F-4D97-AF65-F5344CB8AC3E}">
        <p14:creationId xmlns:p14="http://schemas.microsoft.com/office/powerpoint/2010/main" val="3287376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2C609D3-A3DC-4761-8749-176B15B6EA06}"/>
              </a:ext>
            </a:extLst>
          </p:cNvPr>
          <p:cNvSpPr>
            <a:spLocks noGrp="1"/>
          </p:cNvSpPr>
          <p:nvPr>
            <p:ph type="title"/>
          </p:nvPr>
        </p:nvSpPr>
        <p:spPr>
          <a:xfrm>
            <a:off x="628650" y="1152437"/>
            <a:ext cx="7886700" cy="697146"/>
          </a:xfrm>
        </p:spPr>
        <p:txBody>
          <a:bodyPr/>
          <a:lstStyle/>
          <a:p>
            <a:pPr algn="ctr"/>
            <a:r>
              <a:rPr lang="sl-SI" dirty="0"/>
              <a:t>HPC </a:t>
            </a:r>
            <a:r>
              <a:rPr lang="sl-SI" dirty="0" err="1"/>
              <a:t>and</a:t>
            </a:r>
            <a:r>
              <a:rPr lang="sl-SI" dirty="0"/>
              <a:t> </a:t>
            </a:r>
            <a:r>
              <a:rPr lang="sl-SI" dirty="0" err="1"/>
              <a:t>BigData</a:t>
            </a:r>
            <a:endParaRPr lang="sl-SI" dirty="0"/>
          </a:p>
        </p:txBody>
      </p:sp>
      <p:pic>
        <p:nvPicPr>
          <p:cNvPr id="4" name="Slika 3">
            <a:extLst>
              <a:ext uri="{FF2B5EF4-FFF2-40B4-BE49-F238E27FC236}">
                <a16:creationId xmlns:a16="http://schemas.microsoft.com/office/drawing/2014/main" id="{30591E2F-0046-4114-809D-2C4F679F44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2981" y="2294163"/>
            <a:ext cx="3169686" cy="3815815"/>
          </a:xfrm>
          <a:prstGeom prst="rect">
            <a:avLst/>
          </a:prstGeom>
        </p:spPr>
      </p:pic>
      <p:sp>
        <p:nvSpPr>
          <p:cNvPr id="5" name="Pravokotnik 4">
            <a:extLst>
              <a:ext uri="{FF2B5EF4-FFF2-40B4-BE49-F238E27FC236}">
                <a16:creationId xmlns:a16="http://schemas.microsoft.com/office/drawing/2014/main" id="{3E5D163E-2070-49B4-889B-A956C666BBB3}"/>
              </a:ext>
            </a:extLst>
          </p:cNvPr>
          <p:cNvSpPr/>
          <p:nvPr/>
        </p:nvSpPr>
        <p:spPr>
          <a:xfrm>
            <a:off x="114300" y="1716036"/>
            <a:ext cx="8581793" cy="523220"/>
          </a:xfrm>
          <a:prstGeom prst="rect">
            <a:avLst/>
          </a:prstGeom>
        </p:spPr>
        <p:txBody>
          <a:bodyPr wrap="square">
            <a:spAutoFit/>
          </a:bodyPr>
          <a:lstStyle/>
          <a:p>
            <a:r>
              <a:rPr lang="sl-SI" sz="2400" dirty="0"/>
              <a:t> </a:t>
            </a:r>
            <a:r>
              <a:rPr lang="sl-SI" sz="2800" b="1" dirty="0"/>
              <a:t>HPC-</a:t>
            </a:r>
            <a:r>
              <a:rPr lang="sl-SI" sz="2800" b="1" dirty="0" err="1"/>
              <a:t>based</a:t>
            </a:r>
            <a:r>
              <a:rPr lang="sl-SI" sz="2800" b="1" dirty="0"/>
              <a:t> </a:t>
            </a:r>
            <a:r>
              <a:rPr lang="sl-SI" sz="2800" b="1" dirty="0" err="1"/>
              <a:t>simulation</a:t>
            </a:r>
            <a:r>
              <a:rPr lang="sl-SI" sz="2800" b="1" dirty="0"/>
              <a:t> </a:t>
            </a:r>
            <a:r>
              <a:rPr lang="sl-SI" sz="2800" b="1" dirty="0" err="1"/>
              <a:t>by</a:t>
            </a:r>
            <a:r>
              <a:rPr lang="sl-SI" sz="2800" b="1" dirty="0"/>
              <a:t> Pipistrel, </a:t>
            </a:r>
            <a:r>
              <a:rPr lang="sl-SI" sz="2800" b="1" dirty="0" err="1"/>
              <a:t>Xlab</a:t>
            </a:r>
            <a:r>
              <a:rPr lang="sl-SI" sz="2800" b="1" dirty="0"/>
              <a:t> &amp; </a:t>
            </a:r>
            <a:r>
              <a:rPr lang="sl-SI" sz="2800" b="1" dirty="0" err="1"/>
              <a:t>Arctur</a:t>
            </a:r>
            <a:r>
              <a:rPr lang="sl-SI" sz="2800" b="1" dirty="0"/>
              <a:t>    </a:t>
            </a:r>
            <a:r>
              <a:rPr lang="sl-SI" sz="2800" dirty="0"/>
              <a:t> </a:t>
            </a:r>
            <a:endParaRPr lang="en-US" sz="2400" dirty="0"/>
          </a:p>
        </p:txBody>
      </p:sp>
      <p:sp>
        <p:nvSpPr>
          <p:cNvPr id="6" name="Pravokotnik 5">
            <a:extLst>
              <a:ext uri="{FF2B5EF4-FFF2-40B4-BE49-F238E27FC236}">
                <a16:creationId xmlns:a16="http://schemas.microsoft.com/office/drawing/2014/main" id="{F252923F-AC09-4E74-AB34-2F50460CF7E3}"/>
              </a:ext>
            </a:extLst>
          </p:cNvPr>
          <p:cNvSpPr/>
          <p:nvPr/>
        </p:nvSpPr>
        <p:spPr>
          <a:xfrm>
            <a:off x="3442610" y="2913465"/>
            <a:ext cx="5701389" cy="3046988"/>
          </a:xfrm>
          <a:prstGeom prst="rect">
            <a:avLst/>
          </a:prstGeom>
        </p:spPr>
        <p:txBody>
          <a:bodyPr wrap="square">
            <a:spAutoFit/>
          </a:bodyPr>
          <a:lstStyle/>
          <a:p>
            <a:r>
              <a:rPr lang="en-IE" sz="2400" dirty="0"/>
              <a:t>Options in R&amp;D process: </a:t>
            </a:r>
          </a:p>
          <a:p>
            <a:pPr marL="342900" indent="-342900">
              <a:buFontTx/>
              <a:buChar char="-"/>
            </a:pPr>
            <a:r>
              <a:rPr lang="en-IE" sz="2400" dirty="0"/>
              <a:t>wind tunnel test of a physical body</a:t>
            </a:r>
          </a:p>
          <a:p>
            <a:pPr marL="342900" indent="-342900">
              <a:buFontTx/>
              <a:buChar char="-"/>
            </a:pPr>
            <a:r>
              <a:rPr lang="en-IE" sz="2400" dirty="0"/>
              <a:t>computer-based simulation of digital twin</a:t>
            </a:r>
          </a:p>
          <a:p>
            <a:endParaRPr lang="en-IE" sz="2400" dirty="0"/>
          </a:p>
          <a:p>
            <a:pPr marL="342900" indent="-342900">
              <a:buFontTx/>
              <a:buChar char="-"/>
            </a:pPr>
            <a:r>
              <a:rPr lang="en-IE" sz="2400" dirty="0"/>
              <a:t>Existing simulation cycle 20-30 days not useful for effective design process</a:t>
            </a:r>
          </a:p>
          <a:p>
            <a:pPr marL="342900" indent="-342900">
              <a:buFontTx/>
              <a:buChar char="-"/>
            </a:pPr>
            <a:r>
              <a:rPr lang="en-IE" sz="2400" dirty="0"/>
              <a:t>With HPC typical cycle was reduced on 2-3 days</a:t>
            </a:r>
          </a:p>
        </p:txBody>
      </p:sp>
    </p:spTree>
    <p:extLst>
      <p:ext uri="{BB962C8B-B14F-4D97-AF65-F5344CB8AC3E}">
        <p14:creationId xmlns:p14="http://schemas.microsoft.com/office/powerpoint/2010/main" val="38629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2C609D3-A3DC-4761-8749-176B15B6EA06}"/>
              </a:ext>
            </a:extLst>
          </p:cNvPr>
          <p:cNvSpPr>
            <a:spLocks noGrp="1"/>
          </p:cNvSpPr>
          <p:nvPr>
            <p:ph type="title"/>
          </p:nvPr>
        </p:nvSpPr>
        <p:spPr>
          <a:xfrm>
            <a:off x="628650" y="1152437"/>
            <a:ext cx="7886700" cy="697146"/>
          </a:xfrm>
        </p:spPr>
        <p:txBody>
          <a:bodyPr/>
          <a:lstStyle/>
          <a:p>
            <a:pPr algn="ctr"/>
            <a:r>
              <a:rPr lang="sl-SI" dirty="0"/>
              <a:t>Internet </a:t>
            </a:r>
            <a:r>
              <a:rPr lang="sl-SI" dirty="0" err="1"/>
              <a:t>of</a:t>
            </a:r>
            <a:r>
              <a:rPr lang="sl-SI" dirty="0"/>
              <a:t> </a:t>
            </a:r>
            <a:r>
              <a:rPr lang="sl-SI" dirty="0" err="1"/>
              <a:t>Services</a:t>
            </a:r>
            <a:endParaRPr lang="sl-SI" dirty="0"/>
          </a:p>
        </p:txBody>
      </p:sp>
      <p:sp>
        <p:nvSpPr>
          <p:cNvPr id="4" name="Pravokotnik 3">
            <a:extLst>
              <a:ext uri="{FF2B5EF4-FFF2-40B4-BE49-F238E27FC236}">
                <a16:creationId xmlns:a16="http://schemas.microsoft.com/office/drawing/2014/main" id="{BA3289A5-0F65-4278-8840-37CD8BEE7425}"/>
              </a:ext>
            </a:extLst>
          </p:cNvPr>
          <p:cNvSpPr/>
          <p:nvPr/>
        </p:nvSpPr>
        <p:spPr>
          <a:xfrm>
            <a:off x="628649" y="1745805"/>
            <a:ext cx="8131630" cy="954107"/>
          </a:xfrm>
          <a:prstGeom prst="rect">
            <a:avLst/>
          </a:prstGeom>
        </p:spPr>
        <p:txBody>
          <a:bodyPr wrap="square">
            <a:spAutoFit/>
          </a:bodyPr>
          <a:lstStyle/>
          <a:p>
            <a:r>
              <a:rPr lang="en-US" sz="2800" b="1" dirty="0"/>
              <a:t>Avant2Go electric car sharing</a:t>
            </a:r>
            <a:r>
              <a:rPr lang="sl-SI" sz="2800" b="1" dirty="0"/>
              <a:t> </a:t>
            </a:r>
            <a:r>
              <a:rPr lang="en-US" sz="2800" b="1" dirty="0"/>
              <a:t>platform</a:t>
            </a:r>
            <a:r>
              <a:rPr lang="sl-SI" sz="2800" b="1" dirty="0"/>
              <a:t> (+ </a:t>
            </a:r>
            <a:r>
              <a:rPr lang="sl-SI" sz="2800" b="1" dirty="0" err="1"/>
              <a:t>mobile</a:t>
            </a:r>
            <a:r>
              <a:rPr lang="sl-SI" sz="2800" b="1" dirty="0"/>
              <a:t> </a:t>
            </a:r>
            <a:r>
              <a:rPr lang="sl-SI" sz="2800" b="1" dirty="0" err="1"/>
              <a:t>app</a:t>
            </a:r>
            <a:r>
              <a:rPr lang="sl-SI" sz="2800" b="1" dirty="0"/>
              <a:t>)</a:t>
            </a:r>
            <a:r>
              <a:rPr lang="en-US" sz="2800" b="1" dirty="0"/>
              <a:t> </a:t>
            </a:r>
            <a:r>
              <a:rPr lang="sl-SI" sz="2800" b="1" dirty="0" err="1"/>
              <a:t>by</a:t>
            </a:r>
            <a:r>
              <a:rPr lang="en-US" sz="2800" b="1" dirty="0"/>
              <a:t> Avant Car</a:t>
            </a:r>
            <a:r>
              <a:rPr lang="sl-SI" sz="2800" b="1" dirty="0"/>
              <a:t> &amp; </a:t>
            </a:r>
            <a:r>
              <a:rPr lang="en-US" sz="2800" b="1" dirty="0" err="1"/>
              <a:t>Comtrade</a:t>
            </a:r>
            <a:endParaRPr lang="en-US" sz="2800" b="1" dirty="0"/>
          </a:p>
        </p:txBody>
      </p:sp>
      <p:pic>
        <p:nvPicPr>
          <p:cNvPr id="5" name="Slika 4">
            <a:extLst>
              <a:ext uri="{FF2B5EF4-FFF2-40B4-BE49-F238E27FC236}">
                <a16:creationId xmlns:a16="http://schemas.microsoft.com/office/drawing/2014/main" id="{35204992-A185-4FA2-9F65-7C0D087EA9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1823" y="2583139"/>
            <a:ext cx="6743700" cy="3488594"/>
          </a:xfrm>
          <a:prstGeom prst="rect">
            <a:avLst/>
          </a:prstGeom>
        </p:spPr>
      </p:pic>
    </p:spTree>
    <p:extLst>
      <p:ext uri="{BB962C8B-B14F-4D97-AF65-F5344CB8AC3E}">
        <p14:creationId xmlns:p14="http://schemas.microsoft.com/office/powerpoint/2010/main" val="2193021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2C609D3-A3DC-4761-8749-176B15B6EA06}"/>
              </a:ext>
            </a:extLst>
          </p:cNvPr>
          <p:cNvSpPr>
            <a:spLocks noGrp="1"/>
          </p:cNvSpPr>
          <p:nvPr>
            <p:ph type="title"/>
          </p:nvPr>
        </p:nvSpPr>
        <p:spPr>
          <a:xfrm>
            <a:off x="639160" y="1152437"/>
            <a:ext cx="7886700" cy="697146"/>
          </a:xfrm>
        </p:spPr>
        <p:txBody>
          <a:bodyPr/>
          <a:lstStyle/>
          <a:p>
            <a:pPr algn="ctr"/>
            <a:r>
              <a:rPr lang="en-IE" dirty="0"/>
              <a:t>Cyber Security</a:t>
            </a:r>
          </a:p>
        </p:txBody>
      </p:sp>
      <p:sp>
        <p:nvSpPr>
          <p:cNvPr id="3" name="Pravokotnik 2">
            <a:extLst>
              <a:ext uri="{FF2B5EF4-FFF2-40B4-BE49-F238E27FC236}">
                <a16:creationId xmlns:a16="http://schemas.microsoft.com/office/drawing/2014/main" id="{3FFA9CA4-C2E2-427B-9CB2-5D1EECF08201}"/>
              </a:ext>
            </a:extLst>
          </p:cNvPr>
          <p:cNvSpPr/>
          <p:nvPr/>
        </p:nvSpPr>
        <p:spPr>
          <a:xfrm>
            <a:off x="560147" y="1831867"/>
            <a:ext cx="5819798" cy="523220"/>
          </a:xfrm>
          <a:prstGeom prst="rect">
            <a:avLst/>
          </a:prstGeom>
        </p:spPr>
        <p:txBody>
          <a:bodyPr wrap="none">
            <a:spAutoFit/>
          </a:bodyPr>
          <a:lstStyle/>
          <a:p>
            <a:r>
              <a:rPr lang="en-IE" sz="2800" b="1" dirty="0"/>
              <a:t>Encrypted communication by </a:t>
            </a:r>
            <a:r>
              <a:rPr lang="en-IE" sz="2800" b="1" dirty="0" err="1"/>
              <a:t>Biokoda</a:t>
            </a:r>
            <a:endParaRPr lang="en-IE" sz="2800" b="1" dirty="0"/>
          </a:p>
        </p:txBody>
      </p:sp>
      <p:pic>
        <p:nvPicPr>
          <p:cNvPr id="4" name="Picture 10">
            <a:extLst>
              <a:ext uri="{FF2B5EF4-FFF2-40B4-BE49-F238E27FC236}">
                <a16:creationId xmlns:a16="http://schemas.microsoft.com/office/drawing/2014/main" id="{9F27BCF1-517A-4BDB-9DDC-1F32BAB626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225"/>
          <a:stretch/>
        </p:blipFill>
        <p:spPr>
          <a:xfrm>
            <a:off x="560147" y="2355087"/>
            <a:ext cx="8094828" cy="3676066"/>
          </a:xfrm>
          <a:prstGeom prst="rect">
            <a:avLst/>
          </a:prstGeom>
        </p:spPr>
      </p:pic>
    </p:spTree>
    <p:extLst>
      <p:ext uri="{BB962C8B-B14F-4D97-AF65-F5344CB8AC3E}">
        <p14:creationId xmlns:p14="http://schemas.microsoft.com/office/powerpoint/2010/main" val="5464604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pptx" id="{A835CA41-D792-7248-8E93-8E9EA6B0FFF2}" vid="{6E065811-2873-9A40-90DF-265CAB4266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Presentation2</Template>
  <TotalTime>5082</TotalTime>
  <Words>691</Words>
  <Application>Microsoft Office PowerPoint</Application>
  <PresentationFormat>Diaprojekcija na zaslonu (4:3)</PresentationFormat>
  <Paragraphs>104</Paragraphs>
  <Slides>15</Slides>
  <Notes>15</Notes>
  <HiddenSlides>1</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15</vt:i4>
      </vt:variant>
    </vt:vector>
  </HeadingPairs>
  <TitlesOfParts>
    <vt:vector size="18" baseType="lpstr">
      <vt:lpstr>Arial</vt:lpstr>
      <vt:lpstr>Calibri</vt:lpstr>
      <vt:lpstr>Office Theme</vt:lpstr>
      <vt:lpstr>ICT Innovation Network   SRIP Smart Cities and Comunities</vt:lpstr>
      <vt:lpstr>What it is?</vt:lpstr>
      <vt:lpstr>Areas of focus </vt:lpstr>
      <vt:lpstr>Digital transformation</vt:lpstr>
      <vt:lpstr>PowerPointova predstavitev</vt:lpstr>
      <vt:lpstr>Location Data and Services</vt:lpstr>
      <vt:lpstr>HPC and BigData</vt:lpstr>
      <vt:lpstr>Internet of Services</vt:lpstr>
      <vt:lpstr>Cyber Security</vt:lpstr>
      <vt:lpstr>Internet of Things</vt:lpstr>
      <vt:lpstr>Internet of Things</vt:lpstr>
      <vt:lpstr>Internet of Things</vt:lpstr>
      <vt:lpstr>Proton Therapy Centre by Cosylab</vt:lpstr>
      <vt:lpstr>Initiative: Digital Innovation Hub Slovenia (DIHS)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Nenad Šutanovac</dc:creator>
  <cp:lastModifiedBy>Andreja Lampe</cp:lastModifiedBy>
  <cp:revision>226</cp:revision>
  <cp:lastPrinted>2018-06-18T17:13:02Z</cp:lastPrinted>
  <dcterms:created xsi:type="dcterms:W3CDTF">2017-10-03T13:08:09Z</dcterms:created>
  <dcterms:modified xsi:type="dcterms:W3CDTF">2018-12-20T13:18:29Z</dcterms:modified>
</cp:coreProperties>
</file>