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427" r:id="rId3"/>
    <p:sldId id="423" r:id="rId4"/>
    <p:sldId id="414" r:id="rId5"/>
    <p:sldId id="426" r:id="rId6"/>
    <p:sldId id="416" r:id="rId7"/>
    <p:sldId id="428" r:id="rId8"/>
    <p:sldId id="400" r:id="rId9"/>
    <p:sldId id="415" r:id="rId10"/>
    <p:sldId id="424" r:id="rId11"/>
    <p:sldId id="425" r:id="rId12"/>
    <p:sldId id="419" r:id="rId13"/>
    <p:sldId id="420" r:id="rId14"/>
    <p:sldId id="429" r:id="rId15"/>
    <p:sldId id="421" r:id="rId16"/>
    <p:sldId id="422" r:id="rId17"/>
    <p:sldId id="430" r:id="rId18"/>
    <p:sldId id="431" r:id="rId19"/>
    <p:sldId id="412" r:id="rId2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BDDEFF"/>
    <a:srgbClr val="3166CF"/>
    <a:srgbClr val="3E6FD2"/>
    <a:srgbClr val="2D5EC1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2914" autoAdjust="0"/>
  </p:normalViewPr>
  <p:slideViewPr>
    <p:cSldViewPr>
      <p:cViewPr>
        <p:scale>
          <a:sx n="100" d="100"/>
          <a:sy n="100" d="100"/>
        </p:scale>
        <p:origin x="-420" y="5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China</c:v>
                </c:pt>
                <c:pt idx="2">
                  <c:v>Canada</c:v>
                </c:pt>
                <c:pt idx="3">
                  <c:v>Brazil</c:v>
                </c:pt>
                <c:pt idx="4">
                  <c:v>Japan</c:v>
                </c:pt>
                <c:pt idx="5">
                  <c:v>Colombia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75552"/>
        <c:axId val="53746432"/>
      </c:barChart>
      <c:catAx>
        <c:axId val="14037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53746432"/>
        <c:crosses val="autoZero"/>
        <c:auto val="1"/>
        <c:lblAlgn val="ctr"/>
        <c:lblOffset val="100"/>
        <c:noMultiLvlLbl val="0"/>
      </c:catAx>
      <c:valAx>
        <c:axId val="5374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7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1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8169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1" y="9428169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7D08D148-7265-40B8-A14E-9B683EF762AE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99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4879"/>
            <a:ext cx="543877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169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428169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9" tIns="46191" rIns="92379" bIns="4619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450D92C-CE69-4E83-A6DE-4CB7345D72F5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0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985" indent="-287084" defTabSz="9173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543" indent="-229347" defTabSz="9173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443" indent="-229347" defTabSz="9173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3739" indent="-229347" defTabSz="9173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639" indent="-229347" defTabSz="917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7538" indent="-229347" defTabSz="917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436" indent="-229347" defTabSz="917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336" indent="-229347" defTabSz="917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C824D2-F581-4EE3-9E32-4A00DF8A4506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0D92C-CE69-4E83-A6DE-4CB7345D72F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340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BB1157-CD8B-4DD0-99FA-B9B476F268D4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BB1157-CD8B-4DD0-99FA-B9B476F268D4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0D92C-CE69-4E83-A6DE-4CB7345D72F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75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en-US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3" indent="-2857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6" indent="-2285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9" indent="-2285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3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6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9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2DA12B-3BAC-48EC-A342-1782C1085D5E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8EB72-F6F7-4875-BE5E-FB5FCE87995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2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1AE4C-24BA-437F-8705-F89DA884629E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F3B553C-8F3F-4E48-AEDE-B8156CA02519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155B-A687-4C19-89D6-ADE66D618F62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57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6B177-BF3C-4FC3-B283-6FE552E3EB8F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16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AFA2-2E59-4FE3-8B3D-EED1DB7865D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685C-2C7A-49EF-9208-7E89DA549951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5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BC64A-1ED7-462B-BB55-41D0A4D820ED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00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52B40-CCB4-41A8-964B-F485DF519A45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5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1FCF-1A47-4591-BC65-E7205D11F5C1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35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97EA-857B-44A7-BD43-07948FFD033D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1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6DBC6-9174-49A2-9B0D-C1682E89F549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18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B500C-726D-4B97-8F5F-41FD507FCD49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0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E61A2-4302-4F81-9071-9FB693061FC1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17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D3A4D2C-196F-4BC8-A41B-B23E2BDDDDAB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lustercollaboration.eu/escp-li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stercollaboration.eu/news/eu-us-cooperation-arrangement-clusters-signed-washington-dc-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stercollaboration.eu/" TargetMode="External"/><Relationship Id="rId2" Type="http://schemas.openxmlformats.org/officeDocument/2006/relationships/hyperlink" Target="http://ec.europa.eu/growth/smes/clus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ustercollaboration.eu/eu-cluster-partnerships" TargetMode="External"/><Relationship Id="rId4" Type="http://schemas.openxmlformats.org/officeDocument/2006/relationships/hyperlink" Target="https://www.clustercollaboration.eu/international-cooperation/united-states-ameri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85988" y="2636838"/>
            <a:ext cx="5498579" cy="2500485"/>
          </a:xfrm>
        </p:spPr>
        <p:txBody>
          <a:bodyPr/>
          <a:lstStyle/>
          <a:p>
            <a:r>
              <a:rPr lang="en-GB" altLang="en-US" sz="2200" dirty="0" smtClean="0">
                <a:solidFill>
                  <a:schemeClr val="bg1"/>
                </a:solidFill>
              </a:rPr>
              <a:t/>
            </a:r>
            <a:br>
              <a:rPr lang="en-GB" altLang="en-US" sz="2200" dirty="0" smtClean="0">
                <a:solidFill>
                  <a:schemeClr val="bg1"/>
                </a:solidFill>
              </a:rPr>
            </a:br>
            <a:r>
              <a:rPr lang="en-GB" altLang="en-US" sz="2400" dirty="0" smtClean="0"/>
              <a:t>Cluster Internationalisation  EU-US Cluster Cooperation</a:t>
            </a:r>
            <a:endParaRPr lang="en-GB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1960" y="1001314"/>
            <a:ext cx="43924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>
                <a:solidFill>
                  <a:schemeClr val="bg1"/>
                </a:solidFill>
              </a:rPr>
              <a:t/>
            </a:r>
            <a:br>
              <a:rPr lang="en-GB" altLang="en-US" sz="2000" dirty="0">
                <a:solidFill>
                  <a:schemeClr val="bg1"/>
                </a:solidFill>
              </a:rPr>
            </a:br>
            <a:r>
              <a:rPr lang="en-GB" altLang="en-US" sz="2000" dirty="0">
                <a:solidFill>
                  <a:schemeClr val="bg1"/>
                </a:solidFill>
              </a:rPr>
              <a:t/>
            </a:r>
            <a:br>
              <a:rPr lang="en-GB" altLang="en-US" sz="2000" dirty="0">
                <a:solidFill>
                  <a:schemeClr val="bg1"/>
                </a:solidFill>
              </a:rPr>
            </a:br>
            <a:r>
              <a:rPr lang="en-GB" altLang="en-US" sz="2000" dirty="0" smtClean="0">
                <a:solidFill>
                  <a:schemeClr val="bg1"/>
                </a:solidFill>
              </a:rPr>
              <a:t>Directorate General for Internal Market, Industry, Entrepreneurship and SMEs</a:t>
            </a:r>
            <a:endParaRPr lang="en-GB" altLang="en-US" dirty="0" smtClean="0">
              <a:solidFill>
                <a:schemeClr val="bg1"/>
              </a:solidFill>
            </a:endParaRPr>
          </a:p>
          <a:p>
            <a:endParaRPr lang="en-GB" altLang="en-US" dirty="0">
              <a:solidFill>
                <a:schemeClr val="bg1"/>
              </a:solidFill>
            </a:endParaRPr>
          </a:p>
          <a:p>
            <a:endParaRPr lang="en-GB" altLang="en-US" dirty="0" smtClean="0">
              <a:solidFill>
                <a:schemeClr val="bg1"/>
              </a:solidFill>
            </a:endParaRPr>
          </a:p>
          <a:p>
            <a:endParaRPr lang="en-GB" altLang="en-US" dirty="0">
              <a:solidFill>
                <a:schemeClr val="bg1"/>
              </a:solidFill>
            </a:endParaRPr>
          </a:p>
          <a:p>
            <a:endParaRPr lang="en-GB" altLang="en-US" dirty="0" smtClean="0">
              <a:solidFill>
                <a:schemeClr val="bg1"/>
              </a:solidFill>
            </a:endParaRPr>
          </a:p>
          <a:p>
            <a:endParaRPr lang="en-GB" altLang="en-US" dirty="0">
              <a:solidFill>
                <a:schemeClr val="bg1"/>
              </a:solidFill>
            </a:endParaRPr>
          </a:p>
          <a:p>
            <a:endParaRPr lang="en-GB" altLang="en-US" dirty="0">
              <a:solidFill>
                <a:schemeClr val="bg1"/>
              </a:solidFill>
            </a:endParaRPr>
          </a:p>
          <a:p>
            <a:endParaRPr lang="en-GB" altLang="en-US" dirty="0" smtClean="0">
              <a:solidFill>
                <a:schemeClr val="bg1"/>
              </a:solidFill>
            </a:endParaRPr>
          </a:p>
          <a:p>
            <a:endParaRPr lang="fr-BE" altLang="en-US" dirty="0">
              <a:solidFill>
                <a:schemeClr val="bg1"/>
              </a:solidFill>
            </a:endParaRPr>
          </a:p>
          <a:p>
            <a:endParaRPr lang="en-GB" altLang="en-US" dirty="0">
              <a:solidFill>
                <a:schemeClr val="bg1"/>
              </a:solidFill>
            </a:endParaRPr>
          </a:p>
          <a:p>
            <a:endParaRPr lang="en-GB" altLang="en-US" dirty="0" smtClean="0">
              <a:solidFill>
                <a:schemeClr val="bg1"/>
              </a:solidFill>
            </a:endParaRPr>
          </a:p>
          <a:p>
            <a:endParaRPr lang="en-GB" altLang="en-US" sz="1400" b="1" dirty="0" smtClean="0">
              <a:solidFill>
                <a:schemeClr val="bg1"/>
              </a:solidFill>
            </a:endParaRPr>
          </a:p>
          <a:p>
            <a:endParaRPr lang="en-GB" altLang="en-US" sz="1400" b="1" dirty="0" smtClean="0">
              <a:solidFill>
                <a:schemeClr val="bg1"/>
              </a:solidFill>
            </a:endParaRPr>
          </a:p>
          <a:p>
            <a:endParaRPr lang="en-GB" altLang="en-US" sz="1400" b="1" dirty="0">
              <a:solidFill>
                <a:schemeClr val="bg1"/>
              </a:solidFill>
            </a:endParaRPr>
          </a:p>
          <a:p>
            <a:r>
              <a:rPr lang="en-GB" altLang="en-US" sz="1400" b="1" dirty="0" smtClean="0">
                <a:solidFill>
                  <a:schemeClr val="bg1"/>
                </a:solidFill>
              </a:rPr>
              <a:t/>
            </a:r>
            <a:br>
              <a:rPr lang="en-GB" altLang="en-US" sz="1400" b="1" dirty="0" smtClean="0">
                <a:solidFill>
                  <a:schemeClr val="bg1"/>
                </a:solidFill>
              </a:rPr>
            </a:br>
            <a:endParaRPr lang="en-GB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230" y="5137323"/>
            <a:ext cx="4032448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BE" altLang="en-US" sz="1400" kern="0" dirty="0" smtClean="0"/>
              <a:t>Christophe Guichard</a:t>
            </a:r>
            <a:endParaRPr lang="en-GB" altLang="en-US" sz="1400" kern="0" dirty="0" smtClean="0"/>
          </a:p>
          <a:p>
            <a:pPr>
              <a:lnSpc>
                <a:spcPct val="90000"/>
              </a:lnSpc>
            </a:pPr>
            <a:r>
              <a:rPr lang="fr-BE" altLang="en-US" sz="1400" b="0" kern="0" dirty="0" smtClean="0"/>
              <a:t>Team leader Cluster internationalisation</a:t>
            </a:r>
          </a:p>
          <a:p>
            <a:pPr>
              <a:lnSpc>
                <a:spcPct val="90000"/>
              </a:lnSpc>
            </a:pPr>
            <a:endParaRPr lang="en-GB" altLang="en-US" sz="1400" kern="0" dirty="0" smtClean="0"/>
          </a:p>
          <a:p>
            <a:pPr>
              <a:lnSpc>
                <a:spcPct val="90000"/>
              </a:lnSpc>
            </a:pPr>
            <a:r>
              <a:rPr lang="en-GB" altLang="en-US" sz="1400" kern="0" dirty="0" smtClean="0"/>
              <a:t>Unit GROW.F2 – Clusters, Social Economy &amp; Entrepreneurship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80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36" y="1051460"/>
            <a:ext cx="8229600" cy="936625"/>
          </a:xfrm>
        </p:spPr>
        <p:txBody>
          <a:bodyPr/>
          <a:lstStyle/>
          <a:p>
            <a:pPr algn="ctr"/>
            <a:r>
              <a:rPr lang="de-DE" dirty="0" smtClean="0"/>
              <a:t>'Clusters Go International' </a:t>
            </a:r>
            <a:r>
              <a:rPr lang="de-DE" dirty="0" err="1" smtClean="0"/>
              <a:t>action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66" y="2686685"/>
            <a:ext cx="4807486" cy="406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90973" y="3788992"/>
            <a:ext cx="1045523" cy="2736352"/>
            <a:chOff x="899592" y="1772816"/>
            <a:chExt cx="1045523" cy="2736352"/>
          </a:xfrm>
        </p:grpSpPr>
        <p:sp>
          <p:nvSpPr>
            <p:cNvPr id="6" name="Rectangle 5"/>
            <p:cNvSpPr>
              <a:spLocks noChangeAspect="1"/>
            </p:cNvSpPr>
            <p:nvPr/>
          </p:nvSpPr>
          <p:spPr bwMode="auto">
            <a:xfrm>
              <a:off x="899592" y="1772816"/>
              <a:ext cx="432048" cy="432096"/>
            </a:xfrm>
            <a:prstGeom prst="rect">
              <a:avLst/>
            </a:prstGeom>
            <a:solidFill>
              <a:srgbClr val="D5E5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 bwMode="auto">
            <a:xfrm>
              <a:off x="899592" y="2348880"/>
              <a:ext cx="432048" cy="432096"/>
            </a:xfrm>
            <a:prstGeom prst="rect">
              <a:avLst/>
            </a:prstGeom>
            <a:solidFill>
              <a:srgbClr val="80B3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 bwMode="auto">
            <a:xfrm>
              <a:off x="899592" y="2924944"/>
              <a:ext cx="432048" cy="432096"/>
            </a:xfrm>
            <a:prstGeom prst="rect">
              <a:avLst/>
            </a:prstGeom>
            <a:solidFill>
              <a:srgbClr val="2A7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 bwMode="auto">
            <a:xfrm>
              <a:off x="899592" y="3501008"/>
              <a:ext cx="432048" cy="432096"/>
            </a:xfrm>
            <a:prstGeom prst="rect">
              <a:avLst/>
            </a:prstGeom>
            <a:solidFill>
              <a:srgbClr val="0055D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 bwMode="auto">
            <a:xfrm>
              <a:off x="899592" y="4077072"/>
              <a:ext cx="432048" cy="432096"/>
            </a:xfrm>
            <a:prstGeom prst="rect">
              <a:avLst/>
            </a:prstGeom>
            <a:solidFill>
              <a:srgbClr val="00225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50455" y="1850364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0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6298" y="2426428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1-3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6298" y="3002491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4-6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66298" y="3567245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7-9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8245" y="4154619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10+</a:t>
              </a:r>
              <a:endParaRPr lang="en-GB" dirty="0"/>
            </a:p>
          </p:txBody>
        </p:sp>
      </p:grpSp>
      <p:sp>
        <p:nvSpPr>
          <p:cNvPr id="17" name="Rounded Rectangular Callout 16"/>
          <p:cNvSpPr/>
          <p:nvPr/>
        </p:nvSpPr>
        <p:spPr bwMode="auto">
          <a:xfrm>
            <a:off x="179513" y="1966605"/>
            <a:ext cx="8856984" cy="812010"/>
          </a:xfrm>
          <a:prstGeom prst="wedgeRoundRectCallout">
            <a:avLst>
              <a:gd name="adj1" fmla="val -25457"/>
              <a:gd name="adj2" fmla="val -80779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  <a:p>
            <a:pPr algn="ctr"/>
            <a:r>
              <a:rPr lang="en-GB" sz="1600" dirty="0" smtClean="0"/>
              <a:t>Promoting </a:t>
            </a:r>
            <a:r>
              <a:rPr lang="en-GB" sz="1600" dirty="0"/>
              <a:t>cluster cooperation for industrial leadership in global </a:t>
            </a:r>
            <a:r>
              <a:rPr lang="en-GB" sz="1600" dirty="0" smtClean="0"/>
              <a:t>markets </a:t>
            </a:r>
          </a:p>
          <a:p>
            <a:pPr algn="ctr"/>
            <a:r>
              <a:rPr lang="en-GB" sz="1600" dirty="0" smtClean="0"/>
              <a:t>through </a:t>
            </a:r>
          </a:p>
          <a:p>
            <a:pPr algn="ctr"/>
            <a:r>
              <a:rPr lang="en-GB" sz="1600" b="1" dirty="0" smtClean="0"/>
              <a:t>European Strategic Cluster Partnerships for Going International (ESCP-4i)</a:t>
            </a:r>
            <a:endParaRPr lang="en-GB" sz="1600" b="1" dirty="0"/>
          </a:p>
          <a:p>
            <a:pPr lvl="0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-15706" y="2861594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/>
              <a:t>2 "Cluster Go International" </a:t>
            </a:r>
            <a:r>
              <a:rPr lang="de-DE" sz="1600" dirty="0" err="1" smtClean="0"/>
              <a:t>calls</a:t>
            </a:r>
            <a:r>
              <a:rPr lang="de-DE" sz="1600" dirty="0" smtClean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proposals</a:t>
            </a:r>
            <a:r>
              <a:rPr lang="de-DE" sz="1600" dirty="0"/>
              <a:t> (</a:t>
            </a:r>
            <a:r>
              <a:rPr lang="de-DE" sz="1600" dirty="0" smtClean="0"/>
              <a:t>2014/2015 and 2016)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/>
              <a:t>15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 (4.30 </a:t>
            </a:r>
            <a:r>
              <a:rPr lang="de-DE" sz="1600" dirty="0" err="1" smtClean="0"/>
              <a:t>mio</a:t>
            </a:r>
            <a:r>
              <a:rPr lang="de-DE" sz="1600" dirty="0" smtClean="0"/>
              <a:t> €) plus	        17 </a:t>
            </a:r>
            <a:r>
              <a:rPr lang="de-DE" sz="1600" dirty="0" err="1" smtClean="0"/>
              <a:t>expected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(5.79 </a:t>
            </a:r>
            <a:r>
              <a:rPr lang="de-DE" sz="1600" dirty="0" err="1" smtClean="0"/>
              <a:t>mio</a:t>
            </a:r>
            <a:r>
              <a:rPr lang="de-DE" sz="1600" dirty="0" smtClean="0"/>
              <a:t> 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/>
              <a:t>98 </a:t>
            </a:r>
            <a:r>
              <a:rPr lang="de-DE" sz="1600" dirty="0" err="1" smtClean="0"/>
              <a:t>cluster</a:t>
            </a:r>
            <a:r>
              <a:rPr lang="de-DE" sz="1600" dirty="0" smtClean="0"/>
              <a:t> </a:t>
            </a:r>
            <a:r>
              <a:rPr lang="de-DE" sz="1600" dirty="0" err="1" smtClean="0"/>
              <a:t>organisations</a:t>
            </a:r>
            <a:r>
              <a:rPr lang="de-DE" sz="1600" dirty="0" smtClean="0"/>
              <a:t> (15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) </a:t>
            </a:r>
            <a:r>
              <a:rPr lang="de-DE" sz="1600" dirty="0" err="1" smtClean="0"/>
              <a:t>representing</a:t>
            </a:r>
            <a:r>
              <a:rPr lang="de-DE" sz="1600" dirty="0" smtClean="0"/>
              <a:t> </a:t>
            </a:r>
            <a:r>
              <a:rPr lang="de-DE" sz="1600" dirty="0" err="1" smtClean="0"/>
              <a:t>over</a:t>
            </a:r>
            <a:r>
              <a:rPr lang="de-DE" sz="1600" dirty="0" smtClean="0"/>
              <a:t> 10,000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rgbClr val="FF0000"/>
                </a:solidFill>
              </a:rPr>
              <a:t>Supporting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joint</a:t>
            </a:r>
            <a:r>
              <a:rPr lang="de-DE" sz="1600" b="1" dirty="0" smtClean="0">
                <a:solidFill>
                  <a:srgbClr val="FF0000"/>
                </a:solidFill>
              </a:rPr>
              <a:t> international     </a:t>
            </a:r>
            <a:r>
              <a:rPr lang="de-DE" sz="1600" b="1" dirty="0" err="1" smtClean="0">
                <a:solidFill>
                  <a:srgbClr val="FF0000"/>
                </a:solidFill>
              </a:rPr>
              <a:t>strategies</a:t>
            </a:r>
            <a:r>
              <a:rPr lang="de-DE" sz="1600" b="1" dirty="0" smtClean="0">
                <a:solidFill>
                  <a:srgbClr val="FF0000"/>
                </a:solidFill>
              </a:rPr>
              <a:t> and </a:t>
            </a:r>
            <a:r>
              <a:rPr lang="de-DE" sz="1600" b="1" dirty="0" err="1" smtClean="0">
                <a:solidFill>
                  <a:srgbClr val="FF0000"/>
                </a:solidFill>
              </a:rPr>
              <a:t>collaboration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with</a:t>
            </a:r>
            <a:r>
              <a:rPr lang="de-DE" sz="1600" b="1" dirty="0" smtClean="0">
                <a:solidFill>
                  <a:srgbClr val="FF0000"/>
                </a:solidFill>
              </a:rPr>
              <a:t>                   </a:t>
            </a:r>
            <a:r>
              <a:rPr lang="de-DE" sz="1600" b="1" dirty="0" err="1" smtClean="0">
                <a:solidFill>
                  <a:srgbClr val="FF0000"/>
                </a:solidFill>
              </a:rPr>
              <a:t>partners</a:t>
            </a:r>
            <a:r>
              <a:rPr lang="de-DE" sz="1600" b="1" dirty="0" smtClean="0">
                <a:solidFill>
                  <a:srgbClr val="FF0000"/>
                </a:solidFill>
              </a:rPr>
              <a:t> in </a:t>
            </a:r>
            <a:r>
              <a:rPr lang="de-DE" sz="1600" b="1" dirty="0" err="1" smtClean="0">
                <a:solidFill>
                  <a:srgbClr val="FF0000"/>
                </a:solidFill>
              </a:rPr>
              <a:t>third</a:t>
            </a:r>
            <a:r>
              <a:rPr lang="de-DE" sz="1600" b="1" dirty="0" smtClean="0">
                <a:solidFill>
                  <a:srgbClr val="FF0000"/>
                </a:solidFill>
              </a:rPr>
              <a:t> countries              </a:t>
            </a:r>
            <a:r>
              <a:rPr lang="de-DE" sz="1600" b="1" dirty="0" err="1" smtClean="0">
                <a:solidFill>
                  <a:srgbClr val="FF0000"/>
                </a:solidFill>
              </a:rPr>
              <a:t>for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the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benefit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of</a:t>
            </a:r>
            <a:r>
              <a:rPr lang="de-DE" sz="1600" b="1" dirty="0" smtClean="0">
                <a:solidFill>
                  <a:srgbClr val="FF0000"/>
                </a:solidFill>
              </a:rPr>
              <a:t> SMEs  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846956" y="2778615"/>
            <a:ext cx="1297044" cy="10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Nb of </a:t>
            </a:r>
            <a:r>
              <a:rPr kumimoji="0" lang="fr-BE" sz="12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partners</a:t>
            </a:r>
            <a:r>
              <a:rPr kumimoji="0" lang="fr-BE" sz="1200" b="1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200" b="1" i="0" u="none" strike="noStrike" cap="none" normalizeH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involved</a:t>
            </a:r>
            <a:r>
              <a:rPr kumimoji="0" lang="fr-BE" sz="1200" b="1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per country in </a:t>
            </a:r>
            <a:r>
              <a:rPr kumimoji="0" lang="fr-BE" sz="1200" b="1" i="0" u="none" strike="noStrike" cap="none" normalizeH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this</a:t>
            </a:r>
            <a:r>
              <a:rPr kumimoji="0" lang="fr-BE" sz="1200" b="1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action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oneTexte 6"/>
          <p:cNvSpPr txBox="1">
            <a:spLocks noChangeArrowheads="1"/>
          </p:cNvSpPr>
          <p:nvPr/>
        </p:nvSpPr>
        <p:spPr bwMode="auto">
          <a:xfrm>
            <a:off x="4265537" y="6265098"/>
            <a:ext cx="3720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000" b="1" i="0" dirty="0" err="1">
                <a:solidFill>
                  <a:schemeClr val="tx1"/>
                </a:solidFill>
              </a:rPr>
              <a:t>Others</a:t>
            </a:r>
            <a:r>
              <a:rPr lang="fr-BE" altLang="en-US" sz="1000" b="1" i="0" dirty="0">
                <a:solidFill>
                  <a:schemeClr val="tx1"/>
                </a:solidFill>
              </a:rPr>
              <a:t>: </a:t>
            </a:r>
            <a:r>
              <a:rPr lang="fr-BE" altLang="en-US" sz="1000" b="1" i="0" dirty="0" smtClean="0">
                <a:solidFill>
                  <a:schemeClr val="tx1"/>
                </a:solidFill>
              </a:rPr>
              <a:t>Chile, </a:t>
            </a:r>
            <a:r>
              <a:rPr lang="fr-BE" altLang="en-US" sz="1000" b="1" i="0" dirty="0" err="1" smtClean="0">
                <a:solidFill>
                  <a:schemeClr val="tx1"/>
                </a:solidFill>
              </a:rPr>
              <a:t>Peru</a:t>
            </a:r>
            <a:r>
              <a:rPr lang="fr-BE" altLang="en-US" sz="1000" b="1" i="0" dirty="0" smtClean="0">
                <a:solidFill>
                  <a:schemeClr val="tx1"/>
                </a:solidFill>
              </a:rPr>
              <a:t>, South </a:t>
            </a:r>
            <a:r>
              <a:rPr lang="fr-BE" altLang="en-US" sz="1000" b="1" i="0" dirty="0" err="1" smtClean="0">
                <a:solidFill>
                  <a:schemeClr val="tx1"/>
                </a:solidFill>
              </a:rPr>
              <a:t>Korea</a:t>
            </a:r>
            <a:r>
              <a:rPr lang="fr-BE" altLang="en-US" sz="1000" b="1" i="0" dirty="0">
                <a:solidFill>
                  <a:schemeClr val="tx1"/>
                </a:solidFill>
              </a:rPr>
              <a:t>, Taiwan, </a:t>
            </a:r>
            <a:r>
              <a:rPr lang="fr-BE" altLang="en-US" sz="1000" b="1" i="0" dirty="0" smtClean="0">
                <a:solidFill>
                  <a:schemeClr val="tx1"/>
                </a:solidFill>
              </a:rPr>
              <a:t>ASEAN, </a:t>
            </a:r>
            <a:r>
              <a:rPr lang="fr-BE" altLang="en-US" sz="1000" b="1" i="0" dirty="0" err="1" smtClean="0">
                <a:solidFill>
                  <a:schemeClr val="tx1"/>
                </a:solidFill>
              </a:rPr>
              <a:t>North</a:t>
            </a:r>
            <a:r>
              <a:rPr lang="fr-BE" altLang="en-US" sz="1000" b="1" i="0" dirty="0" smtClean="0">
                <a:solidFill>
                  <a:schemeClr val="tx1"/>
                </a:solidFill>
              </a:rPr>
              <a:t> </a:t>
            </a:r>
            <a:r>
              <a:rPr lang="fr-BE" altLang="en-US" sz="1000" b="1" i="0" dirty="0" err="1" smtClean="0">
                <a:solidFill>
                  <a:schemeClr val="tx1"/>
                </a:solidFill>
              </a:rPr>
              <a:t>Africa</a:t>
            </a:r>
            <a:r>
              <a:rPr lang="fr-BE" altLang="en-US" sz="1000" b="1" i="0" dirty="0" smtClean="0">
                <a:solidFill>
                  <a:schemeClr val="tx1"/>
                </a:solidFill>
              </a:rPr>
              <a:t>, Gulf/Middle East, </a:t>
            </a:r>
            <a:r>
              <a:rPr lang="fr-BE" altLang="en-US" sz="1000" b="1" i="0" dirty="0" err="1" smtClean="0">
                <a:solidFill>
                  <a:schemeClr val="tx1"/>
                </a:solidFill>
              </a:rPr>
              <a:t>India</a:t>
            </a:r>
            <a:r>
              <a:rPr lang="fr-BE" altLang="en-US" sz="1000" b="1" i="0" dirty="0" smtClean="0">
                <a:solidFill>
                  <a:schemeClr val="tx1"/>
                </a:solidFill>
              </a:rPr>
              <a:t>, </a:t>
            </a:r>
            <a:r>
              <a:rPr lang="fr-BE" altLang="en-US" sz="1000" b="1" i="0" dirty="0" err="1" smtClean="0">
                <a:solidFill>
                  <a:schemeClr val="tx1"/>
                </a:solidFill>
              </a:rPr>
              <a:t>Australia</a:t>
            </a:r>
            <a:endParaRPr lang="fr-BE" altLang="en-US" sz="1000" b="1" i="0" dirty="0">
              <a:solidFill>
                <a:schemeClr val="tx1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16832"/>
            <a:ext cx="1142554" cy="140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9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096178"/>
              </p:ext>
            </p:extLst>
          </p:nvPr>
        </p:nvGraphicFramePr>
        <p:xfrm>
          <a:off x="0" y="3068960"/>
          <a:ext cx="4211960" cy="3789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5" imgW="4791871" imgH="4230991" progId="Excel.Sheet.8">
                  <p:embed/>
                </p:oleObj>
              </mc:Choice>
              <mc:Fallback>
                <p:oleObj name="Worksheet" r:id="rId5" imgW="4791871" imgH="423099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8960"/>
                        <a:ext cx="4211960" cy="3789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988085"/>
            <a:ext cx="7920880" cy="100811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fr-FR" sz="1500" b="1" i="0" dirty="0" err="1"/>
              <a:t>Overall</a:t>
            </a:r>
            <a:r>
              <a:rPr lang="fr-FR" sz="1500" b="1" i="0" dirty="0"/>
              <a:t>, </a:t>
            </a:r>
            <a:r>
              <a:rPr lang="fr-FR" sz="1500" b="1" i="0" dirty="0" smtClean="0"/>
              <a:t>15 EU Cluster </a:t>
            </a:r>
            <a:r>
              <a:rPr lang="fr-FR" sz="1500" b="1" i="0" dirty="0" err="1" smtClean="0"/>
              <a:t>Partnerships</a:t>
            </a:r>
            <a:r>
              <a:rPr lang="fr-FR" sz="1500" b="1" i="0" dirty="0" smtClean="0"/>
              <a:t> "Go international" (+ 10 non-</a:t>
            </a:r>
            <a:r>
              <a:rPr lang="fr-FR" sz="1500" b="1" i="0" dirty="0" err="1" smtClean="0"/>
              <a:t>funded</a:t>
            </a:r>
            <a:r>
              <a:rPr lang="fr-FR" sz="1500" b="1" i="0" dirty="0" smtClean="0"/>
              <a:t>) 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r-FR" sz="1400" b="1" i="0" dirty="0" err="1"/>
              <a:t>i</a:t>
            </a:r>
            <a:r>
              <a:rPr lang="fr-FR" sz="1400" b="1" i="0" dirty="0" err="1" smtClean="0"/>
              <a:t>nvolving</a:t>
            </a:r>
            <a:r>
              <a:rPr lang="fr-FR" sz="1400" b="1" i="0" dirty="0" smtClean="0"/>
              <a:t>:   98 </a:t>
            </a:r>
            <a:r>
              <a:rPr lang="fr-FR" sz="1400" b="1" i="0" dirty="0" err="1" smtClean="0"/>
              <a:t>European</a:t>
            </a:r>
            <a:r>
              <a:rPr lang="fr-FR" sz="1400" b="1" i="0" dirty="0" smtClean="0"/>
              <a:t> cluster organisations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 b="1" i="0" dirty="0" smtClean="0"/>
              <a:t>             10,000 </a:t>
            </a:r>
            <a:r>
              <a:rPr lang="fr-FR" sz="1400" b="1" i="0" dirty="0" err="1" smtClean="0"/>
              <a:t>SMEs</a:t>
            </a:r>
            <a:r>
              <a:rPr lang="fr-FR" sz="1400" b="1" i="0" dirty="0" smtClean="0"/>
              <a:t> </a:t>
            </a:r>
            <a:r>
              <a:rPr lang="fr-FR" sz="1400" b="1" i="0" dirty="0" err="1" smtClean="0"/>
              <a:t>across</a:t>
            </a:r>
            <a:r>
              <a:rPr lang="fr-FR" sz="1400" b="1" i="0" dirty="0" smtClean="0"/>
              <a:t> </a:t>
            </a:r>
            <a:r>
              <a:rPr lang="fr-FR" sz="1400" b="1" i="0" dirty="0"/>
              <a:t>23 </a:t>
            </a:r>
            <a:r>
              <a:rPr lang="fr-FR" sz="1400" b="1" i="0" dirty="0" err="1"/>
              <a:t>European</a:t>
            </a:r>
            <a:r>
              <a:rPr lang="fr-FR" sz="1400" b="1" i="0" dirty="0"/>
              <a:t> </a:t>
            </a:r>
            <a:r>
              <a:rPr lang="fr-FR" sz="1400" b="1" i="0" dirty="0" smtClean="0"/>
              <a:t>countries</a:t>
            </a:r>
          </a:p>
          <a:p>
            <a:pPr marL="914400" lvl="2" indent="0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300" b="1" dirty="0"/>
              <a:t> </a:t>
            </a:r>
            <a:r>
              <a:rPr lang="fr-FR" sz="1300" b="1" dirty="0" smtClean="0"/>
              <a:t>   </a:t>
            </a:r>
            <a:r>
              <a:rPr lang="fr-FR" sz="1400" b="1" dirty="0" smtClean="0"/>
              <a:t>6 clusters and 700 </a:t>
            </a:r>
            <a:r>
              <a:rPr lang="fr-FR" sz="1400" b="1" dirty="0" err="1" smtClean="0"/>
              <a:t>SMEs</a:t>
            </a:r>
            <a:r>
              <a:rPr lang="fr-FR" sz="1400" b="1" dirty="0" smtClean="0"/>
              <a:t> in </a:t>
            </a:r>
            <a:r>
              <a:rPr lang="fr-FR" sz="1400" b="1" dirty="0" err="1" smtClean="0"/>
              <a:t>each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partnership</a:t>
            </a:r>
            <a:r>
              <a:rPr lang="fr-FR" sz="1400" b="1" dirty="0" smtClean="0"/>
              <a:t> in </a:t>
            </a:r>
            <a:r>
              <a:rPr lang="fr-FR" sz="1400" b="1" dirty="0" err="1" smtClean="0"/>
              <a:t>average</a:t>
            </a:r>
            <a:r>
              <a:rPr lang="fr-FR" sz="1400" b="1" dirty="0" smtClean="0"/>
              <a:t> </a:t>
            </a:r>
            <a:endParaRPr lang="fr-FR" sz="1400" b="1" i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50933799"/>
              </p:ext>
            </p:extLst>
          </p:nvPr>
        </p:nvGraphicFramePr>
        <p:xfrm>
          <a:off x="3893046" y="3284984"/>
          <a:ext cx="5030986" cy="311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12236" y="105146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kern="0" dirty="0" smtClean="0"/>
              <a:t>'Clusters Go International' </a:t>
            </a:r>
            <a:r>
              <a:rPr lang="de-DE" kern="0" dirty="0" err="1" smtClean="0"/>
              <a:t>action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387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552" y="1988840"/>
            <a:ext cx="22322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366120" y="1844824"/>
            <a:ext cx="2934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513929" y="1772816"/>
            <a:ext cx="6642100" cy="250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>
              <a:defRPr/>
            </a:pPr>
            <a:r>
              <a:rPr lang="fr-FR" altLang="en-US" sz="2900" kern="0" dirty="0" smtClean="0"/>
              <a:t>List of </a:t>
            </a:r>
            <a:r>
              <a:rPr lang="fr-FR" altLang="en-US" sz="2900" kern="0" dirty="0" err="1" smtClean="0"/>
              <a:t>European</a:t>
            </a:r>
            <a:r>
              <a:rPr lang="fr-FR" altLang="en-US" sz="2900" kern="0" dirty="0" smtClean="0"/>
              <a:t> </a:t>
            </a:r>
            <a:r>
              <a:rPr lang="fr-FR" altLang="en-US" sz="2900" kern="0" dirty="0" err="1" smtClean="0"/>
              <a:t>Strategic</a:t>
            </a:r>
            <a:r>
              <a:rPr lang="fr-FR" altLang="en-US" sz="2900" kern="0" dirty="0" smtClean="0"/>
              <a:t> Cluster </a:t>
            </a:r>
            <a:r>
              <a:rPr lang="fr-FR" altLang="en-US" sz="2900" kern="0" dirty="0" err="1" smtClean="0"/>
              <a:t>Partnerships</a:t>
            </a:r>
            <a:r>
              <a:rPr lang="fr-FR" altLang="en-US" sz="2900" kern="0" dirty="0" smtClean="0"/>
              <a:t> – </a:t>
            </a:r>
            <a:r>
              <a:rPr lang="fr-FR" altLang="en-US" sz="2900" kern="0" dirty="0" err="1" smtClean="0"/>
              <a:t>Going</a:t>
            </a:r>
            <a:r>
              <a:rPr lang="fr-FR" altLang="en-US" sz="2900" kern="0" dirty="0" smtClean="0"/>
              <a:t> International (ESCP-4i)</a:t>
            </a:r>
            <a:endParaRPr lang="fr-FR" altLang="en-US" kern="0" dirty="0" smtClean="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172878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3"/>
          <p:cNvSpPr txBox="1">
            <a:spLocks/>
          </p:cNvSpPr>
          <p:nvPr/>
        </p:nvSpPr>
        <p:spPr bwMode="auto">
          <a:xfrm>
            <a:off x="684213" y="4868863"/>
            <a:ext cx="74326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 smtClean="0">
                <a:hlinkClick r:id="rId4"/>
              </a:rPr>
              <a:t>http://www.clustercollaboration.eu/escp-list</a:t>
            </a:r>
            <a:endParaRPr lang="fr-FR" sz="2800" dirty="0" smtClean="0"/>
          </a:p>
          <a:p>
            <a:pPr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3550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28800"/>
            <a:ext cx="8569200" cy="4968875"/>
          </a:xfrm>
        </p:spPr>
        <p:txBody>
          <a:bodyPr/>
          <a:lstStyle/>
          <a:p>
            <a:pPr lvl="0"/>
            <a:r>
              <a:rPr lang="en-GB" sz="2000" b="0" dirty="0" smtClean="0"/>
              <a:t>Clusters </a:t>
            </a:r>
            <a:r>
              <a:rPr lang="en-GB" sz="2000" b="0" dirty="0"/>
              <a:t>are being recognised on both sides of the Atlantic as boosters of the </a:t>
            </a:r>
            <a:r>
              <a:rPr lang="en-GB" sz="2000" b="0" dirty="0" smtClean="0"/>
              <a:t>economy.</a:t>
            </a: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>A </a:t>
            </a:r>
            <a:r>
              <a:rPr lang="en-GB" sz="2000" dirty="0" smtClean="0"/>
              <a:t>Cooperation Arrangement on Clusters </a:t>
            </a:r>
            <a:r>
              <a:rPr lang="en-GB" sz="2000" b="0" dirty="0" smtClean="0"/>
              <a:t>was signed between DG </a:t>
            </a:r>
            <a:r>
              <a:rPr lang="en-GB" sz="2000" b="0" dirty="0"/>
              <a:t>GROW and the US Department of </a:t>
            </a:r>
            <a:r>
              <a:rPr lang="en-GB" sz="2000" b="0" dirty="0" smtClean="0"/>
              <a:t>Commerce</a:t>
            </a:r>
            <a:r>
              <a:rPr lang="en-GB" sz="2000" b="0" dirty="0"/>
              <a:t> </a:t>
            </a:r>
            <a:r>
              <a:rPr lang="en-GB" sz="2000" b="0" dirty="0" smtClean="0"/>
              <a:t>in April 2015 see at:</a:t>
            </a:r>
            <a:br>
              <a:rPr lang="en-GB" sz="2000" b="0" dirty="0" smtClean="0"/>
            </a:br>
            <a:r>
              <a:rPr lang="en-GB" sz="1600" u="sng" dirty="0">
                <a:hlinkClick r:id="rId3"/>
              </a:rPr>
              <a:t>https://</a:t>
            </a:r>
            <a:r>
              <a:rPr lang="en-GB" sz="1600" u="sng" dirty="0" smtClean="0">
                <a:hlinkClick r:id="rId3"/>
              </a:rPr>
              <a:t>www.clustercollaboration.eu/news/eu-us-cooperation-arrangement-clusters-signed-washington-dc-1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000" b="0" dirty="0" smtClean="0"/>
              <a:t>The </a:t>
            </a:r>
            <a:r>
              <a:rPr lang="en-GB" sz="2000" b="0" dirty="0"/>
              <a:t>objective </a:t>
            </a:r>
            <a:r>
              <a:rPr lang="en-GB" sz="2000" b="0" dirty="0" smtClean="0"/>
              <a:t>is </a:t>
            </a:r>
            <a:r>
              <a:rPr lang="en-GB" sz="2000" b="0" dirty="0"/>
              <a:t>to facilitate transatlantic linkages between EU and US clusters, and help </a:t>
            </a:r>
            <a:r>
              <a:rPr lang="en-GB" sz="2000" b="0" dirty="0" smtClean="0"/>
              <a:t>SMEs find </a:t>
            </a:r>
            <a:r>
              <a:rPr lang="en-GB" sz="2000" b="0" dirty="0"/>
              <a:t>strategic partners</a:t>
            </a:r>
            <a:r>
              <a:rPr lang="en-GB" sz="2000" b="0" dirty="0" smtClean="0"/>
              <a:t>.</a:t>
            </a:r>
            <a:endParaRPr lang="en-GB" altLang="en-US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51520" y="1196752"/>
            <a:ext cx="889248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447675" lvl="1">
              <a:spcBef>
                <a:spcPts val="1200"/>
              </a:spcBef>
            </a:pPr>
            <a:r>
              <a:rPr lang="en-GB" altLang="en-US" sz="2600" dirty="0" smtClean="0"/>
              <a:t>EU </a:t>
            </a:r>
            <a:r>
              <a:rPr lang="en-GB" altLang="en-US" sz="2600" dirty="0"/>
              <a:t>– US Cluster Cooperation Arrangement</a:t>
            </a:r>
            <a:endParaRPr lang="en-GB" sz="26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76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668016"/>
            <a:ext cx="7200801" cy="515719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03029" y="980728"/>
            <a:ext cx="96123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b="1" i="0" dirty="0" smtClean="0"/>
              <a:t>ECCP page on USA cluster landscape</a:t>
            </a:r>
            <a:endParaRPr lang="en-GB" alt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223577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/>
        </p:nvSpPr>
        <p:spPr>
          <a:xfrm>
            <a:off x="250825" y="1196975"/>
            <a:ext cx="8821738" cy="1008063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70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 smtClean="0">
                <a:solidFill>
                  <a:srgbClr val="0F5494"/>
                </a:solidFill>
                <a:latin typeface="+mn-lt"/>
              </a:rPr>
              <a:t>EU – US Cluster Cooperation </a:t>
            </a:r>
            <a:r>
              <a:rPr lang="en-US" sz="2400" dirty="0" smtClean="0">
                <a:solidFill>
                  <a:srgbClr val="0F5494"/>
                </a:solidFill>
                <a:latin typeface="+mn-lt"/>
              </a:rPr>
              <a:t>Activities (1)</a:t>
            </a:r>
            <a:r>
              <a:rPr lang="en-US" sz="2400" dirty="0">
                <a:solidFill>
                  <a:srgbClr val="0F5494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0F5494"/>
                </a:solidFill>
                <a:latin typeface="+mn-lt"/>
              </a:rPr>
            </a:br>
            <a:endParaRPr lang="en-GB" sz="2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17411" name="Content Placeholder 8"/>
          <p:cNvSpPr>
            <a:spLocks noGrp="1"/>
          </p:cNvSpPr>
          <p:nvPr/>
        </p:nvSpPr>
        <p:spPr bwMode="auto">
          <a:xfrm>
            <a:off x="647031" y="1988840"/>
            <a:ext cx="8208963" cy="38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685800" indent="-2286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1D70B7"/>
              </a:buClr>
              <a:buNone/>
            </a:pPr>
            <a:r>
              <a:rPr lang="fr-BE" sz="1800" b="1" i="0" dirty="0" err="1" smtClean="0"/>
              <a:t>Past</a:t>
            </a:r>
            <a:r>
              <a:rPr lang="fr-BE" sz="1800" b="1" i="0" dirty="0" smtClean="0"/>
              <a:t> </a:t>
            </a:r>
            <a:r>
              <a:rPr lang="fr-BE" sz="1800" b="1" i="0" dirty="0" err="1" smtClean="0"/>
              <a:t>activities</a:t>
            </a:r>
            <a:r>
              <a:rPr lang="fr-BE" sz="1800" b="1" i="0" dirty="0" smtClean="0"/>
              <a:t> (2015-2016)</a:t>
            </a:r>
            <a:endParaRPr lang="en-GB" sz="1800" b="1" i="0" dirty="0" smtClean="0"/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Cluster &amp; Business Matchmaking event</a:t>
            </a:r>
            <a:r>
              <a:rPr lang="en-GB" sz="1600" i="0" dirty="0"/>
              <a:t>, </a:t>
            </a:r>
            <a:r>
              <a:rPr lang="en-GB" sz="1600" i="0" dirty="0" smtClean="0"/>
              <a:t>at </a:t>
            </a:r>
            <a:r>
              <a:rPr lang="en-GB" sz="1600" b="1" i="0" dirty="0" smtClean="0"/>
              <a:t>Milan </a:t>
            </a:r>
            <a:r>
              <a:rPr lang="en-GB" sz="1600" b="1" i="0" dirty="0"/>
              <a:t>Expo 2015 EU-US </a:t>
            </a:r>
            <a:r>
              <a:rPr lang="en-GB" sz="1600" b="1" i="0" dirty="0" smtClean="0"/>
              <a:t>Days, </a:t>
            </a:r>
            <a:r>
              <a:rPr lang="en-GB" sz="1600" i="0" dirty="0" smtClean="0"/>
              <a:t> </a:t>
            </a:r>
            <a:r>
              <a:rPr lang="en-GB" sz="1600" i="0" dirty="0"/>
              <a:t>Italy, </a:t>
            </a:r>
            <a:r>
              <a:rPr lang="en-GB" sz="1600" i="0" dirty="0" smtClean="0"/>
              <a:t>October 2015 – 19 EU clusters in agro-food and resource efficiency</a:t>
            </a:r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EU-US Workshop on best </a:t>
            </a:r>
            <a:r>
              <a:rPr lang="en-GB" sz="1600" b="1" i="0" dirty="0"/>
              <a:t>practices in cluster mapping and cluster-based economic policies</a:t>
            </a:r>
            <a:r>
              <a:rPr lang="en-GB" sz="1600" i="0" dirty="0"/>
              <a:t> in Boston (at </a:t>
            </a:r>
            <a:r>
              <a:rPr lang="en-GB" sz="1600" i="0" dirty="0" smtClean="0"/>
              <a:t>Harvard </a:t>
            </a:r>
            <a:r>
              <a:rPr lang="en-GB" sz="1600" i="0" dirty="0"/>
              <a:t>Business School) and Washington, D.C. </a:t>
            </a:r>
            <a:r>
              <a:rPr lang="en-GB" sz="1600" i="0" dirty="0" smtClean="0"/>
              <a:t>in</a:t>
            </a:r>
            <a:r>
              <a:rPr lang="en-GB" sz="1600" i="0" dirty="0"/>
              <a:t> November </a:t>
            </a:r>
            <a:r>
              <a:rPr lang="en-GB" sz="1600" i="0" dirty="0" smtClean="0"/>
              <a:t>2015 - </a:t>
            </a:r>
            <a:r>
              <a:rPr lang="en-GB" sz="1600" b="1" i="0" dirty="0" smtClean="0"/>
              <a:t>77 cluster </a:t>
            </a:r>
            <a:r>
              <a:rPr lang="en-GB" sz="1600" b="1" i="0" dirty="0"/>
              <a:t>policy-makers, experts and researchers</a:t>
            </a:r>
            <a:r>
              <a:rPr lang="en-GB" sz="1600" i="0" dirty="0"/>
              <a:t> from EU and the </a:t>
            </a:r>
            <a:r>
              <a:rPr lang="en-GB" sz="1600" i="0" dirty="0" smtClean="0"/>
              <a:t>US.</a:t>
            </a:r>
            <a:r>
              <a:rPr lang="en-GB" sz="1600" b="1" i="0" dirty="0" smtClean="0"/>
              <a:t> </a:t>
            </a:r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GB" sz="1600" b="1" i="0" dirty="0"/>
              <a:t>EU-US Cluster Matchmaking Event at Hannover </a:t>
            </a:r>
            <a:r>
              <a:rPr lang="en-GB" sz="1600" b="1" i="0" dirty="0" err="1" smtClean="0"/>
              <a:t>Messe</a:t>
            </a:r>
            <a:r>
              <a:rPr lang="en-GB" sz="1600" i="0" dirty="0" smtClean="0"/>
              <a:t>, April 2016, by </a:t>
            </a:r>
            <a:r>
              <a:rPr lang="en-GB" sz="1600" i="0" dirty="0"/>
              <a:t>DG GROW and the U.S. Department of </a:t>
            </a:r>
            <a:r>
              <a:rPr lang="en-GB" sz="1600" i="0" dirty="0" smtClean="0"/>
              <a:t>Commerce:</a:t>
            </a:r>
          </a:p>
          <a:p>
            <a:pPr marL="1028700" lvl="1" indent="-342900" eaLnBrk="1" hangingPunct="1">
              <a:spcBef>
                <a:spcPts val="6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Over </a:t>
            </a:r>
            <a:r>
              <a:rPr lang="en-GB" sz="1400" b="1" dirty="0"/>
              <a:t>70 EU and US clusters</a:t>
            </a:r>
            <a:r>
              <a:rPr lang="en-GB" sz="1400" dirty="0"/>
              <a:t> and Economic Development </a:t>
            </a:r>
            <a:r>
              <a:rPr lang="en-GB" sz="1400" dirty="0" smtClean="0"/>
              <a:t>Organisations</a:t>
            </a:r>
          </a:p>
          <a:p>
            <a:pPr marL="1028700" lvl="1" indent="-342900" eaLnBrk="1" hangingPunct="1">
              <a:spcBef>
                <a:spcPts val="6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140 </a:t>
            </a:r>
            <a:r>
              <a:rPr lang="en-GB" sz="1400" b="1" dirty="0"/>
              <a:t>meetings between EU-US </a:t>
            </a:r>
            <a:r>
              <a:rPr lang="en-GB" sz="1400" b="1" dirty="0" smtClean="0"/>
              <a:t>organisations</a:t>
            </a:r>
            <a:endParaRPr lang="en-GB" sz="1400" dirty="0"/>
          </a:p>
          <a:p>
            <a:pPr marL="1028700" lvl="1" indent="-342900" eaLnBrk="1" hangingPunct="1">
              <a:spcBef>
                <a:spcPts val="6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fr-BE" sz="1400" dirty="0" smtClean="0"/>
              <a:t>7 </a:t>
            </a:r>
            <a:r>
              <a:rPr lang="fr-BE" sz="1400" dirty="0" err="1" smtClean="0"/>
              <a:t>concrete</a:t>
            </a:r>
            <a:r>
              <a:rPr lang="fr-BE" sz="1400" dirty="0" smtClean="0"/>
              <a:t> </a:t>
            </a:r>
            <a:r>
              <a:rPr lang="fr-BE" sz="1400" dirty="0" err="1" smtClean="0"/>
              <a:t>cooperation</a:t>
            </a:r>
            <a:r>
              <a:rPr lang="fr-BE" sz="1400" dirty="0" smtClean="0"/>
              <a:t> plans </a:t>
            </a:r>
            <a:r>
              <a:rPr lang="fr-BE" sz="1400" dirty="0" err="1" smtClean="0"/>
              <a:t>initiated</a:t>
            </a:r>
            <a:r>
              <a:rPr lang="fr-BE" sz="1400" dirty="0" smtClean="0"/>
              <a:t> </a:t>
            </a:r>
          </a:p>
          <a:p>
            <a:pPr marL="1028700" lvl="1" indent="-342900" eaLnBrk="1" hangingPunct="1">
              <a:spcBef>
                <a:spcPts val="6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fr-BE" sz="1400" dirty="0" smtClean="0"/>
              <a:t>High </a:t>
            </a:r>
            <a:r>
              <a:rPr lang="fr-BE" sz="1400" dirty="0" err="1"/>
              <a:t>L</a:t>
            </a:r>
            <a:r>
              <a:rPr lang="fr-BE" sz="1400" dirty="0" err="1" smtClean="0"/>
              <a:t>evel</a:t>
            </a:r>
            <a:r>
              <a:rPr lang="fr-BE" sz="1400" dirty="0" smtClean="0"/>
              <a:t> Policy </a:t>
            </a:r>
            <a:r>
              <a:rPr lang="fr-BE" sz="1400" dirty="0" err="1" smtClean="0"/>
              <a:t>Seminar</a:t>
            </a:r>
            <a:r>
              <a:rPr lang="fr-BE" sz="1400" dirty="0" smtClean="0"/>
              <a:t> </a:t>
            </a:r>
            <a:r>
              <a:rPr lang="fr-BE" sz="1400" dirty="0" err="1" smtClean="0"/>
              <a:t>introduced</a:t>
            </a:r>
            <a:r>
              <a:rPr lang="fr-BE" sz="1400" dirty="0" smtClean="0"/>
              <a:t> by EU </a:t>
            </a:r>
            <a:r>
              <a:rPr lang="fr-BE" sz="1400" dirty="0" err="1" smtClean="0"/>
              <a:t>Commissioner</a:t>
            </a:r>
            <a:r>
              <a:rPr lang="fr-BE" sz="1400" dirty="0"/>
              <a:t> </a:t>
            </a:r>
            <a:r>
              <a:rPr lang="fr-BE" sz="1400" dirty="0" err="1"/>
              <a:t>B</a:t>
            </a:r>
            <a:r>
              <a:rPr lang="fr-BE" sz="1400" dirty="0" err="1" smtClean="0"/>
              <a:t>ienkowska</a:t>
            </a:r>
            <a:r>
              <a:rPr lang="fr-BE" sz="1400" dirty="0" smtClean="0"/>
              <a:t>, </a:t>
            </a:r>
            <a:r>
              <a:rPr lang="fr-FR" sz="1400" dirty="0" smtClean="0"/>
              <a:t>US </a:t>
            </a:r>
            <a:r>
              <a:rPr lang="fr-FR" sz="1400" dirty="0" err="1"/>
              <a:t>Deputy</a:t>
            </a:r>
            <a:r>
              <a:rPr lang="fr-FR" sz="1400" dirty="0"/>
              <a:t> </a:t>
            </a:r>
            <a:r>
              <a:rPr lang="fr-FR" sz="1400" dirty="0" err="1"/>
              <a:t>Secretary</a:t>
            </a:r>
            <a:r>
              <a:rPr lang="fr-FR" sz="1400" dirty="0"/>
              <a:t> of </a:t>
            </a:r>
            <a:r>
              <a:rPr lang="fr-FR" sz="1400" dirty="0" smtClean="0"/>
              <a:t>Commerce </a:t>
            </a:r>
            <a:r>
              <a:rPr lang="fr-FR" sz="1400" dirty="0"/>
              <a:t>and State </a:t>
            </a:r>
            <a:r>
              <a:rPr lang="fr-FR" sz="1400" dirty="0" err="1"/>
              <a:t>Secretary</a:t>
            </a:r>
            <a:r>
              <a:rPr lang="fr-FR" sz="1400" dirty="0"/>
              <a:t> of Germany </a:t>
            </a:r>
            <a:r>
              <a:rPr lang="fr-FR" sz="1400" dirty="0" err="1"/>
              <a:t>Federal</a:t>
            </a:r>
            <a:r>
              <a:rPr lang="fr-FR" sz="1400" dirty="0"/>
              <a:t> </a:t>
            </a:r>
            <a:r>
              <a:rPr lang="fr-FR" sz="1400" dirty="0" err="1"/>
              <a:t>Ministry</a:t>
            </a:r>
            <a:r>
              <a:rPr lang="fr-FR" sz="1400" dirty="0"/>
              <a:t> for </a:t>
            </a:r>
            <a:r>
              <a:rPr lang="fr-FR" sz="1400" dirty="0" err="1"/>
              <a:t>Economic</a:t>
            </a:r>
            <a:r>
              <a:rPr lang="fr-FR" sz="1400" dirty="0"/>
              <a:t> </a:t>
            </a:r>
            <a:r>
              <a:rPr lang="fr-FR" sz="1400" dirty="0" err="1"/>
              <a:t>Affairs</a:t>
            </a:r>
            <a:r>
              <a:rPr lang="fr-FR" sz="1400" dirty="0"/>
              <a:t> </a:t>
            </a:r>
            <a:endParaRPr lang="en-GB" sz="1400" dirty="0" smtClean="0"/>
          </a:p>
          <a:p>
            <a:pPr marL="1028700" lvl="1" indent="-342900" eaLnBrk="1" hangingPunct="1">
              <a:spcBef>
                <a:spcPts val="6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endParaRPr lang="en-GB" sz="1800" i="0" dirty="0" smtClean="0"/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Tx/>
              <a:buNone/>
            </a:pPr>
            <a:endParaRPr lang="en-US" alt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Tx/>
              <a:buNone/>
            </a:pPr>
            <a:endParaRPr lang="en-GB" alt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4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/>
        </p:nvSpPr>
        <p:spPr>
          <a:xfrm>
            <a:off x="250825" y="1196975"/>
            <a:ext cx="8821738" cy="1008063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70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 smtClean="0">
                <a:solidFill>
                  <a:srgbClr val="0F5494"/>
                </a:solidFill>
                <a:latin typeface="+mn-lt"/>
              </a:rPr>
              <a:t>EU – US Cluster Cooperation </a:t>
            </a:r>
            <a:r>
              <a:rPr lang="en-US" sz="2400" dirty="0" smtClean="0">
                <a:solidFill>
                  <a:srgbClr val="0F5494"/>
                </a:solidFill>
                <a:latin typeface="+mn-lt"/>
              </a:rPr>
              <a:t>Activities (2)</a:t>
            </a:r>
            <a:r>
              <a:rPr lang="en-US" sz="2400" dirty="0">
                <a:solidFill>
                  <a:srgbClr val="0F5494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0F5494"/>
                </a:solidFill>
                <a:latin typeface="+mn-lt"/>
              </a:rPr>
            </a:br>
            <a:endParaRPr lang="en-GB" sz="2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17411" name="Content Placeholder 8"/>
          <p:cNvSpPr>
            <a:spLocks noGrp="1"/>
          </p:cNvSpPr>
          <p:nvPr/>
        </p:nvSpPr>
        <p:spPr bwMode="auto">
          <a:xfrm>
            <a:off x="647031" y="1988840"/>
            <a:ext cx="8208963" cy="38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685800" indent="-2286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1D70B7"/>
              </a:buClr>
              <a:buNone/>
            </a:pPr>
            <a:r>
              <a:rPr lang="fr-BE" sz="1800" b="1" i="0" dirty="0" smtClean="0"/>
              <a:t>2017 </a:t>
            </a:r>
            <a:r>
              <a:rPr lang="fr-BE" sz="1800" b="1" i="0" dirty="0" err="1" smtClean="0"/>
              <a:t>activities</a:t>
            </a:r>
            <a:endParaRPr lang="en-GB" sz="1800" b="1" i="0" dirty="0" smtClean="0"/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High level EU Cluster Mission to the USA, </a:t>
            </a:r>
            <a:r>
              <a:rPr lang="en-GB" sz="1600" i="0" dirty="0" smtClean="0"/>
              <a:t>15-19 May 2017</a:t>
            </a:r>
          </a:p>
          <a:p>
            <a:pPr marL="361950" eaLnBrk="1" hangingPunct="1">
              <a:spcBef>
                <a:spcPts val="1000"/>
              </a:spcBef>
              <a:buClr>
                <a:srgbClr val="1D70B7"/>
              </a:buClr>
              <a:buNone/>
            </a:pPr>
            <a:r>
              <a:rPr lang="en-GB" sz="1600" i="0" dirty="0" smtClean="0"/>
              <a:t>Under the initiative of DG </a:t>
            </a:r>
            <a:r>
              <a:rPr lang="en-GB" sz="1600" i="0" dirty="0"/>
              <a:t>GROW and the U.S. Department of </a:t>
            </a:r>
            <a:r>
              <a:rPr lang="en-GB" sz="1600" i="0" dirty="0" smtClean="0"/>
              <a:t>Commerce, facilitated by the European Cluster Collaboration Platform (funded under COSME) and the </a:t>
            </a:r>
            <a:r>
              <a:rPr lang="en-GB" sz="1600" i="0" dirty="0" err="1" smtClean="0"/>
              <a:t>Bilat</a:t>
            </a:r>
            <a:r>
              <a:rPr lang="en-GB" sz="1600" i="0" dirty="0" smtClean="0"/>
              <a:t> 4.0 initiative (funded under H2020)</a:t>
            </a:r>
          </a:p>
          <a:p>
            <a:pPr marL="361950" eaLnBrk="1" hangingPunct="1">
              <a:spcBef>
                <a:spcPts val="1000"/>
              </a:spcBef>
              <a:buClr>
                <a:srgbClr val="1D70B7"/>
              </a:buClr>
              <a:buNone/>
            </a:pPr>
            <a:endParaRPr lang="en-GB" sz="1000" i="0" dirty="0" smtClean="0"/>
          </a:p>
          <a:p>
            <a:pPr marL="1200150" lvl="2" indent="-285750">
              <a:lnSpc>
                <a:spcPct val="80000"/>
              </a:lnSpc>
              <a:spcAft>
                <a:spcPct val="3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BE" altLang="en-US" b="1" dirty="0" smtClean="0"/>
              <a:t>US-EU </a:t>
            </a:r>
            <a:r>
              <a:rPr lang="fr-BE" altLang="en-US" b="1" dirty="0"/>
              <a:t>Cluster </a:t>
            </a:r>
            <a:r>
              <a:rPr lang="fr-BE" altLang="en-US" b="1" dirty="0" err="1"/>
              <a:t>C</a:t>
            </a:r>
            <a:r>
              <a:rPr lang="fr-BE" altLang="en-US" b="1" dirty="0" err="1" smtClean="0"/>
              <a:t>ooperation</a:t>
            </a:r>
            <a:r>
              <a:rPr lang="fr-BE" altLang="en-US" b="1" dirty="0" smtClean="0"/>
              <a:t> </a:t>
            </a:r>
            <a:r>
              <a:rPr lang="fr-BE" altLang="en-US" b="1" dirty="0" err="1"/>
              <a:t>S</a:t>
            </a:r>
            <a:r>
              <a:rPr lang="fr-BE" altLang="en-US" b="1" dirty="0" err="1" smtClean="0"/>
              <a:t>eminar</a:t>
            </a:r>
            <a:r>
              <a:rPr lang="fr-BE" altLang="en-US" b="1" dirty="0" smtClean="0"/>
              <a:t> and </a:t>
            </a:r>
            <a:r>
              <a:rPr lang="fr-BE" altLang="en-US" b="1" dirty="0" err="1" smtClean="0"/>
              <a:t>Matchmaking</a:t>
            </a:r>
            <a:r>
              <a:rPr lang="fr-BE" altLang="en-US" b="1" dirty="0" smtClean="0"/>
              <a:t> </a:t>
            </a:r>
            <a:r>
              <a:rPr lang="fr-BE" altLang="en-US" b="1" dirty="0"/>
              <a:t>Event, </a:t>
            </a:r>
            <a:r>
              <a:rPr lang="fr-BE" altLang="en-US" b="1" dirty="0" err="1"/>
              <a:t>TechConnect</a:t>
            </a:r>
            <a:r>
              <a:rPr lang="fr-BE" altLang="en-US" b="1" dirty="0"/>
              <a:t> World Innovation </a:t>
            </a:r>
            <a:r>
              <a:rPr lang="fr-BE" altLang="en-US" b="1" dirty="0" err="1"/>
              <a:t>Conference</a:t>
            </a:r>
            <a:r>
              <a:rPr lang="fr-BE" altLang="en-US" b="1" dirty="0"/>
              <a:t>, Washington D.C., </a:t>
            </a:r>
            <a:r>
              <a:rPr lang="fr-BE" altLang="en-US" dirty="0"/>
              <a:t>16-17 May 2017</a:t>
            </a:r>
          </a:p>
          <a:p>
            <a:pPr marL="1200150" lvl="2" indent="-285750">
              <a:lnSpc>
                <a:spcPct val="80000"/>
              </a:lnSpc>
              <a:spcAft>
                <a:spcPct val="3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BE" altLang="en-US" b="1" dirty="0"/>
              <a:t>Cluster </a:t>
            </a:r>
            <a:r>
              <a:rPr lang="fr-BE" altLang="en-US" b="1" dirty="0" err="1"/>
              <a:t>visits</a:t>
            </a:r>
            <a:r>
              <a:rPr lang="fr-BE" altLang="en-US" b="1" dirty="0"/>
              <a:t> to </a:t>
            </a:r>
            <a:r>
              <a:rPr lang="fr-BE" altLang="en-US" b="1" dirty="0" smtClean="0"/>
              <a:t>Philadelphia and Boston area</a:t>
            </a:r>
          </a:p>
          <a:p>
            <a:pPr marL="1200150" lvl="2" indent="-285750">
              <a:lnSpc>
                <a:spcPct val="80000"/>
              </a:lnSpc>
              <a:spcAft>
                <a:spcPct val="3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Participation of 19 </a:t>
            </a:r>
            <a:r>
              <a:rPr lang="en-GB" b="1" dirty="0"/>
              <a:t>EU cluster </a:t>
            </a:r>
            <a:r>
              <a:rPr lang="en-GB" b="1" dirty="0" smtClean="0"/>
              <a:t>organisations from 10 EU MS</a:t>
            </a:r>
          </a:p>
          <a:p>
            <a:pPr marL="1200150" lvl="2" indent="-285750">
              <a:lnSpc>
                <a:spcPct val="80000"/>
              </a:lnSpc>
              <a:spcAft>
                <a:spcPct val="3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Focus</a:t>
            </a:r>
            <a:r>
              <a:rPr lang="fr-FR" dirty="0"/>
              <a:t>: </a:t>
            </a:r>
            <a:r>
              <a:rPr lang="fr-FR" dirty="0" err="1"/>
              <a:t>Nanotech</a:t>
            </a:r>
            <a:r>
              <a:rPr lang="fr-FR" dirty="0"/>
              <a:t>, </a:t>
            </a:r>
            <a:r>
              <a:rPr lang="fr-BE" altLang="en-US" dirty="0"/>
              <a:t>Advanced </a:t>
            </a:r>
            <a:r>
              <a:rPr lang="fr-BE" altLang="en-US" dirty="0" err="1"/>
              <a:t>manufacturing</a:t>
            </a:r>
            <a:r>
              <a:rPr lang="fr-BE" altLang="en-US" dirty="0"/>
              <a:t> and </a:t>
            </a:r>
            <a:r>
              <a:rPr lang="fr-BE" altLang="en-US" dirty="0" err="1"/>
              <a:t>processing</a:t>
            </a:r>
            <a:r>
              <a:rPr lang="fr-BE" altLang="en-US" dirty="0"/>
              <a:t>, Advanced </a:t>
            </a:r>
            <a:r>
              <a:rPr lang="fr-BE" altLang="en-US" dirty="0" err="1"/>
              <a:t>materials</a:t>
            </a:r>
            <a:r>
              <a:rPr lang="fr-BE" altLang="en-US" dirty="0"/>
              <a:t>, </a:t>
            </a:r>
            <a:r>
              <a:rPr lang="fr-BE" altLang="en-US" dirty="0" err="1"/>
              <a:t>Biotech</a:t>
            </a:r>
            <a:r>
              <a:rPr lang="fr-BE" altLang="en-US" dirty="0"/>
              <a:t>, </a:t>
            </a:r>
            <a:r>
              <a:rPr lang="fr-BE" altLang="en-US" dirty="0" err="1"/>
              <a:t>Energy</a:t>
            </a:r>
            <a:r>
              <a:rPr lang="fr-BE" altLang="en-US" dirty="0"/>
              <a:t> and </a:t>
            </a:r>
            <a:r>
              <a:rPr lang="fr-BE" altLang="en-US" dirty="0" err="1"/>
              <a:t>sustainability</a:t>
            </a:r>
            <a:r>
              <a:rPr lang="fr-BE" altLang="en-US" dirty="0"/>
              <a:t>, Electronics and </a:t>
            </a:r>
            <a:r>
              <a:rPr lang="fr-BE" altLang="en-US" dirty="0" err="1"/>
              <a:t>microsystems</a:t>
            </a:r>
            <a:r>
              <a:rPr lang="fr-BE" altLang="en-US" dirty="0"/>
              <a:t>, etc. </a:t>
            </a:r>
          </a:p>
          <a:p>
            <a:pPr>
              <a:lnSpc>
                <a:spcPct val="80000"/>
              </a:lnSpc>
              <a:spcAft>
                <a:spcPct val="30000"/>
              </a:spcAft>
              <a:buClr>
                <a:schemeClr val="tx1"/>
              </a:buClr>
              <a:buNone/>
              <a:defRPr/>
            </a:pPr>
            <a:r>
              <a:rPr lang="fr-BE" sz="1800" b="1" i="0" dirty="0" err="1" smtClean="0"/>
              <a:t>Planned</a:t>
            </a:r>
            <a:r>
              <a:rPr lang="fr-BE" sz="1800" b="1" i="0" dirty="0" smtClean="0"/>
              <a:t> </a:t>
            </a:r>
            <a:r>
              <a:rPr lang="fr-BE" sz="1800" b="1" i="0" dirty="0" err="1" smtClean="0"/>
              <a:t>activities</a:t>
            </a:r>
            <a:endParaRPr lang="fr-BE" sz="1800" b="1" i="0" dirty="0" smtClean="0"/>
          </a:p>
          <a:p>
            <a:pPr marL="285750" indent="-285750">
              <a:lnSpc>
                <a:spcPct val="80000"/>
              </a:lnSpc>
              <a:spcAft>
                <a:spcPct val="30000"/>
              </a:spcAft>
              <a:buClr>
                <a:schemeClr val="tx1"/>
              </a:buClr>
              <a:defRPr/>
            </a:pPr>
            <a:r>
              <a:rPr lang="fr-BE" sz="1600" b="1" i="0" dirty="0" smtClean="0"/>
              <a:t>High </a:t>
            </a:r>
            <a:r>
              <a:rPr lang="fr-BE" sz="1600" b="1" i="0" dirty="0" err="1" smtClean="0"/>
              <a:t>level</a:t>
            </a:r>
            <a:r>
              <a:rPr lang="fr-BE" sz="1600" b="1" i="0" dirty="0" smtClean="0"/>
              <a:t> EU-US Cluster </a:t>
            </a:r>
            <a:r>
              <a:rPr lang="fr-BE" sz="1600" b="1" i="0" dirty="0" err="1" smtClean="0"/>
              <a:t>Cooperation</a:t>
            </a:r>
            <a:r>
              <a:rPr lang="fr-BE" sz="1600" b="1" i="0" dirty="0" smtClean="0"/>
              <a:t> and </a:t>
            </a:r>
            <a:r>
              <a:rPr lang="fr-BE" sz="1600" b="1" i="0" dirty="0" err="1"/>
              <a:t>M</a:t>
            </a:r>
            <a:r>
              <a:rPr lang="fr-BE" sz="1600" b="1" i="0" dirty="0" err="1" smtClean="0"/>
              <a:t>atchmaking</a:t>
            </a:r>
            <a:r>
              <a:rPr lang="fr-BE" sz="1600" b="1" i="0" dirty="0" smtClean="0"/>
              <a:t> </a:t>
            </a:r>
            <a:r>
              <a:rPr lang="fr-BE" sz="1600" b="1" i="0" dirty="0" err="1" smtClean="0"/>
              <a:t>event</a:t>
            </a:r>
            <a:r>
              <a:rPr lang="fr-BE" sz="1600" b="1" i="0" dirty="0" smtClean="0"/>
              <a:t>, in Europe </a:t>
            </a:r>
            <a:r>
              <a:rPr lang="fr-BE" sz="1600" i="0" dirty="0" smtClean="0"/>
              <a:t>(place and date, </a:t>
            </a:r>
            <a:r>
              <a:rPr lang="fr-BE" sz="1600" i="0" dirty="0" err="1" smtClean="0"/>
              <a:t>tbc</a:t>
            </a:r>
            <a:r>
              <a:rPr lang="fr-BE" sz="1600" i="0" dirty="0" smtClean="0"/>
              <a:t>)</a:t>
            </a:r>
            <a:endParaRPr lang="en-GB" sz="1600" i="0" dirty="0"/>
          </a:p>
          <a:p>
            <a:pPr marL="57150" indent="-285750">
              <a:lnSpc>
                <a:spcPct val="80000"/>
              </a:lnSpc>
              <a:spcAft>
                <a:spcPct val="3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endParaRPr lang="en-GB" sz="1800" i="0" dirty="0" smtClean="0"/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Tx/>
              <a:buNone/>
            </a:pPr>
            <a:endParaRPr lang="en-US" alt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Tx/>
              <a:buNone/>
            </a:pPr>
            <a:endParaRPr lang="en-GB" alt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2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5" cy="936625"/>
          </a:xfrm>
        </p:spPr>
        <p:txBody>
          <a:bodyPr/>
          <a:lstStyle/>
          <a:p>
            <a:r>
              <a:rPr lang="fr-BE" sz="2400" dirty="0" err="1" smtClean="0"/>
              <a:t>Priority</a:t>
            </a:r>
            <a:r>
              <a:rPr lang="fr-BE" sz="2400" dirty="0" smtClean="0"/>
              <a:t> </a:t>
            </a:r>
            <a:r>
              <a:rPr lang="fr-BE" sz="2400" dirty="0"/>
              <a:t>T</a:t>
            </a:r>
            <a:r>
              <a:rPr lang="fr-BE" sz="2400" dirty="0" smtClean="0"/>
              <a:t>arget </a:t>
            </a:r>
            <a:r>
              <a:rPr lang="fr-BE" sz="2400" dirty="0" err="1"/>
              <a:t>M</a:t>
            </a:r>
            <a:r>
              <a:rPr lang="fr-BE" sz="2400" dirty="0" err="1" smtClean="0"/>
              <a:t>arkets</a:t>
            </a:r>
            <a:r>
              <a:rPr lang="fr-BE" sz="2400" dirty="0" smtClean="0"/>
              <a:t> by </a:t>
            </a:r>
            <a:r>
              <a:rPr lang="fr-BE" sz="2400" dirty="0" err="1" smtClean="0"/>
              <a:t>European</a:t>
            </a:r>
            <a:r>
              <a:rPr lang="fr-BE" sz="2400" dirty="0" smtClean="0"/>
              <a:t> clusters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4941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228184" y="2132856"/>
            <a:ext cx="20882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87% of </a:t>
            </a:r>
            <a:r>
              <a:rPr kumimoji="0" lang="fr-BE" sz="1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European</a:t>
            </a:r>
            <a:r>
              <a:rPr kumimoji="0" lang="fr-BE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clusters </a:t>
            </a:r>
            <a:r>
              <a:rPr kumimoji="0" lang="fr-BE" sz="1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interested</a:t>
            </a:r>
            <a:r>
              <a:rPr kumimoji="0" lang="fr-BE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to support internationalisation  of </a:t>
            </a:r>
            <a:r>
              <a:rPr kumimoji="0" lang="fr-BE" sz="1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their</a:t>
            </a:r>
            <a:r>
              <a:rPr kumimoji="0" lang="fr-BE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SMEs</a:t>
            </a:r>
            <a:r>
              <a:rPr kumimoji="0" lang="fr-BE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in </a:t>
            </a:r>
            <a:r>
              <a:rPr kumimoji="0" lang="fr-BE" sz="1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third</a:t>
            </a:r>
            <a:r>
              <a:rPr kumimoji="0" lang="fr-BE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markets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0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5" cy="936625"/>
          </a:xfrm>
        </p:spPr>
        <p:txBody>
          <a:bodyPr/>
          <a:lstStyle/>
          <a:p>
            <a:pPr algn="ctr"/>
            <a:r>
              <a:rPr lang="fr-BE" sz="2400" dirty="0" err="1" smtClean="0"/>
              <a:t>Only</a:t>
            </a:r>
            <a:r>
              <a:rPr lang="fr-BE" sz="2400" dirty="0" smtClean="0"/>
              <a:t> 1/3 </a:t>
            </a:r>
            <a:r>
              <a:rPr lang="fr-BE" sz="2400" dirty="0" err="1" smtClean="0"/>
              <a:t>European</a:t>
            </a:r>
            <a:r>
              <a:rPr lang="fr-BE" sz="2400" dirty="0" smtClean="0"/>
              <a:t> clusters </a:t>
            </a:r>
            <a:r>
              <a:rPr lang="fr-BE" sz="2400" dirty="0" err="1" smtClean="0"/>
              <a:t>initiate</a:t>
            </a:r>
            <a:r>
              <a:rPr lang="fr-BE" sz="2400" dirty="0" smtClean="0"/>
              <a:t> </a:t>
            </a:r>
            <a:r>
              <a:rPr lang="fr-BE" sz="2400" dirty="0" err="1" smtClean="0"/>
              <a:t>cooperation</a:t>
            </a:r>
            <a:r>
              <a:rPr lang="fr-BE" sz="2400" dirty="0" smtClean="0"/>
              <a:t> </a:t>
            </a:r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  <a:r>
              <a:rPr lang="fr-BE" sz="2400" dirty="0" err="1" smtClean="0"/>
              <a:t>third</a:t>
            </a:r>
            <a:r>
              <a:rPr lang="fr-BE" sz="2400" dirty="0" smtClean="0"/>
              <a:t> </a:t>
            </a:r>
            <a:r>
              <a:rPr lang="fr-BE" sz="2400" dirty="0" err="1" smtClean="0"/>
              <a:t>markets</a:t>
            </a:r>
            <a:r>
              <a:rPr lang="fr-BE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2132856"/>
            <a:ext cx="691276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936625"/>
          </a:xfrm>
        </p:spPr>
        <p:txBody>
          <a:bodyPr/>
          <a:lstStyle/>
          <a:p>
            <a:r>
              <a:rPr lang="en-GB" altLang="en-US" sz="2800" dirty="0" smtClean="0"/>
              <a:t>More information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61456"/>
            <a:ext cx="8568952" cy="4896544"/>
          </a:xfrm>
        </p:spPr>
        <p:txBody>
          <a:bodyPr/>
          <a:lstStyle/>
          <a:p>
            <a:pPr>
              <a:defRPr/>
            </a:pPr>
            <a:r>
              <a:rPr lang="en-GB" altLang="en-US" sz="1600" b="1" i="0" dirty="0"/>
              <a:t>EU Cluster Portal:</a:t>
            </a:r>
          </a:p>
          <a:p>
            <a:pPr>
              <a:defRPr/>
            </a:pPr>
            <a:r>
              <a:rPr lang="en-GB" altLang="en-US" sz="1600" b="1" i="0" dirty="0">
                <a:hlinkClick r:id="rId2"/>
              </a:rPr>
              <a:t>http://ec.europa.eu/growth/smes/cluster</a:t>
            </a:r>
            <a:r>
              <a:rPr lang="en-GB" altLang="en-US" sz="1600" b="1" i="0" dirty="0" smtClean="0">
                <a:hlinkClick r:id="rId2"/>
              </a:rPr>
              <a:t>/</a:t>
            </a:r>
            <a:endParaRPr lang="en-GB" altLang="en-US" sz="1600" b="1" i="0" dirty="0" smtClean="0"/>
          </a:p>
          <a:p>
            <a:pPr>
              <a:defRPr/>
            </a:pPr>
            <a:endParaRPr lang="en-GB" altLang="en-US" sz="1400" b="1" i="0" dirty="0" smtClean="0"/>
          </a:p>
          <a:p>
            <a:pPr>
              <a:defRPr/>
            </a:pPr>
            <a:r>
              <a:rPr lang="fr-BE" altLang="en-US" sz="1600" b="1" i="0" dirty="0" err="1" smtClean="0"/>
              <a:t>European</a:t>
            </a:r>
            <a:r>
              <a:rPr lang="fr-BE" altLang="en-US" sz="1600" b="1" i="0" dirty="0" smtClean="0"/>
              <a:t> Cluster Collaboration Platform (ECCP)</a:t>
            </a:r>
            <a:endParaRPr lang="en-GB" altLang="en-US" sz="1600" b="1" i="0" dirty="0"/>
          </a:p>
          <a:p>
            <a:pPr>
              <a:defRPr/>
            </a:pPr>
            <a:r>
              <a:rPr lang="en-GB" altLang="en-US" sz="1600" b="1" i="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en-GB" altLang="en-US" sz="1600" b="1" i="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://www.clustercollaboration.eu</a:t>
            </a:r>
            <a:r>
              <a:rPr lang="en-GB" altLang="en-US" sz="1600" b="1" i="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endParaRPr lang="en-GB" altLang="en-US" sz="1600" b="1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fr-BE" altLang="en-US" sz="1400" b="1" i="0" dirty="0" smtClean="0"/>
          </a:p>
          <a:p>
            <a:pPr>
              <a:defRPr/>
            </a:pPr>
            <a:r>
              <a:rPr lang="fr-BE" altLang="en-US" sz="1400" b="1" i="0" dirty="0" smtClean="0"/>
              <a:t>ECCP US page: </a:t>
            </a:r>
          </a:p>
          <a:p>
            <a:pPr>
              <a:defRPr/>
            </a:pPr>
            <a:r>
              <a:rPr lang="fr-BE" altLang="en-US" sz="1400" b="1" i="0" dirty="0">
                <a:hlinkClick r:id="rId4"/>
              </a:rPr>
              <a:t>https://</a:t>
            </a:r>
            <a:r>
              <a:rPr lang="fr-BE" altLang="en-US" sz="1400" b="1" i="0" dirty="0" smtClean="0">
                <a:hlinkClick r:id="rId4"/>
              </a:rPr>
              <a:t>www.clustercollaboration.eu/international-cooperation/united-states-america</a:t>
            </a:r>
            <a:endParaRPr lang="fr-BE" altLang="en-US" sz="1400" b="1" i="0" dirty="0" smtClean="0"/>
          </a:p>
          <a:p>
            <a:pPr>
              <a:defRPr/>
            </a:pPr>
            <a:endParaRPr lang="fr-BE" altLang="en-US" sz="1400" b="1" i="0" dirty="0" smtClean="0"/>
          </a:p>
          <a:p>
            <a:pPr>
              <a:defRPr/>
            </a:pPr>
            <a:r>
              <a:rPr lang="fr-BE" altLang="en-US" sz="1600" b="1" i="0" dirty="0" err="1" smtClean="0"/>
              <a:t>European</a:t>
            </a:r>
            <a:r>
              <a:rPr lang="fr-BE" altLang="en-US" sz="1600" b="1" i="0" dirty="0" smtClean="0"/>
              <a:t> </a:t>
            </a:r>
            <a:r>
              <a:rPr lang="fr-BE" altLang="en-US" sz="1600" b="1" i="0" dirty="0" err="1" smtClean="0"/>
              <a:t>Strategic</a:t>
            </a:r>
            <a:r>
              <a:rPr lang="fr-BE" altLang="en-US" sz="1600" b="1" i="0" dirty="0" smtClean="0"/>
              <a:t> Cluster </a:t>
            </a:r>
            <a:r>
              <a:rPr lang="fr-BE" altLang="en-US" sz="1600" b="1" i="0" dirty="0" err="1" smtClean="0"/>
              <a:t>Partnerships</a:t>
            </a:r>
            <a:r>
              <a:rPr lang="fr-BE" altLang="en-US" sz="1600" b="1" i="0" dirty="0" smtClean="0"/>
              <a:t> – </a:t>
            </a:r>
            <a:r>
              <a:rPr lang="fr-BE" altLang="en-US" sz="1600" b="1" i="0" dirty="0" err="1" smtClean="0"/>
              <a:t>Going</a:t>
            </a:r>
            <a:r>
              <a:rPr lang="fr-BE" altLang="en-US" sz="1600" b="1" i="0" dirty="0" smtClean="0"/>
              <a:t> International</a:t>
            </a:r>
          </a:p>
          <a:p>
            <a:pPr>
              <a:defRPr/>
            </a:pPr>
            <a:r>
              <a:rPr lang="en-GB" altLang="en-US" sz="1600" b="1" i="0" dirty="0">
                <a:hlinkClick r:id="rId5"/>
              </a:rPr>
              <a:t>http://</a:t>
            </a:r>
            <a:r>
              <a:rPr lang="en-GB" altLang="en-US" sz="1600" b="1" i="0" dirty="0" smtClean="0">
                <a:hlinkClick r:id="rId5"/>
              </a:rPr>
              <a:t>www.clustercollaboration.eu/eu-cluster-partnerships</a:t>
            </a:r>
            <a:endParaRPr lang="en-GB" altLang="en-US" sz="1600" b="1" i="0" dirty="0" smtClean="0"/>
          </a:p>
          <a:p>
            <a:pPr>
              <a:defRPr/>
            </a:pPr>
            <a:endParaRPr lang="fr-BE" altLang="en-US" sz="1400" b="1" i="0" dirty="0" smtClean="0"/>
          </a:p>
          <a:p>
            <a:pPr algn="ctr">
              <a:defRPr/>
            </a:pPr>
            <a:r>
              <a:rPr lang="fr-BE" altLang="en-US" sz="2000" b="1" i="0" dirty="0" smtClean="0"/>
              <a:t>Twitter</a:t>
            </a:r>
            <a:r>
              <a:rPr lang="fr-BE" altLang="en-US" sz="2000" b="1" i="0" dirty="0"/>
              <a:t>: </a:t>
            </a:r>
            <a:r>
              <a:rPr lang="fr-BE" altLang="en-US" sz="2000" b="1" i="0" dirty="0">
                <a:solidFill>
                  <a:srgbClr val="FF0000"/>
                </a:solidFill>
              </a:rPr>
              <a:t>@</a:t>
            </a:r>
            <a:r>
              <a:rPr lang="fr-BE" altLang="en-US" sz="2000" b="1" i="0" dirty="0" err="1">
                <a:solidFill>
                  <a:srgbClr val="FF0000"/>
                </a:solidFill>
              </a:rPr>
              <a:t>Clusters_EU</a:t>
            </a:r>
            <a:endParaRPr lang="fr-BE" altLang="en-US" sz="2000" b="1" i="0" dirty="0">
              <a:solidFill>
                <a:srgbClr val="FF0000"/>
              </a:solidFill>
            </a:endParaRPr>
          </a:p>
          <a:p>
            <a:pPr>
              <a:defRPr/>
            </a:pPr>
            <a:endParaRPr lang="en-GB" altLang="en-US" sz="1400" b="1" i="0" dirty="0"/>
          </a:p>
          <a:p>
            <a:pPr algn="ctr">
              <a:defRPr/>
            </a:pPr>
            <a:r>
              <a:rPr lang="fr-BE" altLang="en-US" sz="1800" b="1" dirty="0" err="1" smtClean="0"/>
              <a:t>Thank</a:t>
            </a:r>
            <a:r>
              <a:rPr lang="fr-BE" altLang="en-US" sz="1800" b="1" dirty="0" smtClean="0"/>
              <a:t> </a:t>
            </a:r>
            <a:r>
              <a:rPr lang="fr-BE" altLang="en-US" sz="1800" b="1" dirty="0" err="1" smtClean="0"/>
              <a:t>you</a:t>
            </a:r>
            <a:r>
              <a:rPr lang="fr-BE" altLang="en-US" sz="1800" b="1" dirty="0" smtClean="0"/>
              <a:t> for </a:t>
            </a:r>
            <a:r>
              <a:rPr lang="fr-BE" altLang="en-US" sz="1800" b="1" dirty="0" err="1" smtClean="0"/>
              <a:t>your</a:t>
            </a:r>
            <a:r>
              <a:rPr lang="fr-BE" altLang="en-US" sz="1800" b="1" dirty="0" smtClean="0"/>
              <a:t> attention</a:t>
            </a:r>
            <a:endParaRPr lang="en-GB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03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68760"/>
            <a:ext cx="86409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116" y="1340768"/>
            <a:ext cx="9290384" cy="936625"/>
          </a:xfrm>
        </p:spPr>
        <p:txBody>
          <a:bodyPr/>
          <a:lstStyle/>
          <a:p>
            <a:pPr marL="447675" lvl="1">
              <a:spcBef>
                <a:spcPts val="1200"/>
              </a:spcBef>
            </a:pPr>
            <a:r>
              <a:rPr lang="en-GB" sz="2600" dirty="0"/>
              <a:t>Cluster Internationalisation Programme for </a:t>
            </a:r>
            <a:r>
              <a:rPr lang="en-GB" sz="2600" dirty="0" smtClean="0"/>
              <a:t>SMEs </a:t>
            </a:r>
            <a:r>
              <a:rPr lang="en-GB" sz="2600" b="0" dirty="0" smtClean="0"/>
              <a:t>(COSME, €19M)</a:t>
            </a:r>
            <a:endParaRPr lang="en-GB" sz="2600" b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5848" y="2974477"/>
            <a:ext cx="8821824" cy="369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ClrTx/>
              <a:buNone/>
            </a:pPr>
            <a:endParaRPr lang="en-GB" sz="1000" dirty="0"/>
          </a:p>
          <a:p>
            <a:pPr marL="457200" lvl="1" indent="0">
              <a:buClrTx/>
              <a:buNone/>
            </a:pPr>
            <a:r>
              <a:rPr lang="en-GB" sz="1400" dirty="0"/>
              <a:t>European Cluster Collaboration Platform</a:t>
            </a:r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fr-BE" sz="1200" dirty="0" smtClean="0"/>
              <a:t>The hub </a:t>
            </a:r>
            <a:r>
              <a:rPr lang="fr-BE" sz="1200" dirty="0" err="1" smtClean="0"/>
              <a:t>connecting</a:t>
            </a:r>
            <a:r>
              <a:rPr lang="fr-BE" sz="1200" dirty="0" smtClean="0"/>
              <a:t> clusters </a:t>
            </a:r>
            <a:r>
              <a:rPr lang="fr-BE" sz="1200" dirty="0" err="1" smtClean="0"/>
              <a:t>across</a:t>
            </a:r>
            <a:r>
              <a:rPr lang="fr-BE" sz="1200" dirty="0" smtClean="0"/>
              <a:t> Europe and </a:t>
            </a:r>
            <a:r>
              <a:rPr lang="fr-BE" sz="1200" dirty="0" err="1" smtClean="0"/>
              <a:t>beyond</a:t>
            </a:r>
            <a:r>
              <a:rPr lang="fr-BE" sz="1200" dirty="0"/>
              <a:t>.</a:t>
            </a:r>
            <a:endParaRPr lang="fr-BE" sz="1200" dirty="0" smtClean="0"/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fr-BE" sz="1200" dirty="0" smtClean="0"/>
              <a:t>Over </a:t>
            </a:r>
            <a:r>
              <a:rPr lang="fr-BE" sz="1200" b="1" dirty="0" smtClean="0"/>
              <a:t>690</a:t>
            </a:r>
            <a:r>
              <a:rPr lang="fr-BE" sz="1200" dirty="0" smtClean="0"/>
              <a:t> </a:t>
            </a:r>
            <a:r>
              <a:rPr lang="fr-BE" sz="1200" b="1" dirty="0"/>
              <a:t>cluster organisations </a:t>
            </a:r>
            <a:r>
              <a:rPr lang="fr-BE" sz="1200" b="1" dirty="0" err="1"/>
              <a:t>profiled</a:t>
            </a:r>
            <a:r>
              <a:rPr lang="fr-BE" sz="1200" b="1" dirty="0"/>
              <a:t> </a:t>
            </a:r>
            <a:r>
              <a:rPr lang="fr-BE" sz="1200" dirty="0"/>
              <a:t>!!!</a:t>
            </a:r>
          </a:p>
          <a:p>
            <a:pPr marL="457200" lvl="1" indent="0">
              <a:buClrTx/>
              <a:buNone/>
            </a:pPr>
            <a:endParaRPr lang="en-GB" sz="1400" dirty="0" smtClean="0"/>
          </a:p>
          <a:p>
            <a:pPr marL="457200" lvl="1" indent="0">
              <a:buClrTx/>
              <a:buNone/>
            </a:pPr>
            <a:r>
              <a:rPr lang="en-GB" altLang="en-US" sz="1400" dirty="0"/>
              <a:t>International cluster matchmaking events in third countries and Europe</a:t>
            </a:r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fr-BE" sz="1200" dirty="0"/>
              <a:t>6 Events </a:t>
            </a:r>
            <a:r>
              <a:rPr lang="fr-BE" sz="1200" dirty="0" err="1"/>
              <a:t>in</a:t>
            </a:r>
            <a:r>
              <a:rPr lang="fr-BE" sz="1200" dirty="0"/>
              <a:t> 2016 </a:t>
            </a:r>
            <a:r>
              <a:rPr lang="fr-BE" sz="1200" dirty="0" err="1"/>
              <a:t>with</a:t>
            </a:r>
            <a:r>
              <a:rPr lang="fr-BE" sz="1200" dirty="0"/>
              <a:t>: US, Taiwan, Iran, Mexico, </a:t>
            </a:r>
            <a:r>
              <a:rPr lang="fr-BE" sz="1200" dirty="0" err="1"/>
              <a:t>Brazil</a:t>
            </a:r>
            <a:r>
              <a:rPr lang="fr-BE" sz="1200" dirty="0"/>
              <a:t> &amp; </a:t>
            </a:r>
            <a:r>
              <a:rPr lang="fr-BE" sz="1200" dirty="0" smtClean="0"/>
              <a:t>EU Cluster </a:t>
            </a:r>
            <a:r>
              <a:rPr lang="fr-BE" sz="1200" dirty="0" err="1" smtClean="0"/>
              <a:t>conference</a:t>
            </a:r>
            <a:endParaRPr lang="fr-BE" sz="1200" dirty="0" smtClean="0"/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fr-BE" sz="1200" dirty="0" smtClean="0"/>
              <a:t>5 </a:t>
            </a:r>
            <a:r>
              <a:rPr lang="fr-BE" sz="1200" dirty="0" err="1"/>
              <a:t>events</a:t>
            </a:r>
            <a:r>
              <a:rPr lang="fr-BE" sz="1200" dirty="0"/>
              <a:t> </a:t>
            </a:r>
            <a:r>
              <a:rPr lang="fr-BE" sz="1200" dirty="0" err="1" smtClean="0"/>
              <a:t>in</a:t>
            </a:r>
            <a:r>
              <a:rPr lang="fr-BE" sz="1200" dirty="0" smtClean="0"/>
              <a:t> </a:t>
            </a:r>
            <a:r>
              <a:rPr lang="fr-BE" sz="1200" dirty="0"/>
              <a:t>2017: US, Taiwan, </a:t>
            </a:r>
            <a:r>
              <a:rPr lang="fr-BE" sz="1200" dirty="0" smtClean="0"/>
              <a:t>Paris Air Show, </a:t>
            </a:r>
            <a:r>
              <a:rPr lang="fr-BE" sz="1200" dirty="0" err="1" smtClean="0"/>
              <a:t>Thailand</a:t>
            </a:r>
            <a:r>
              <a:rPr lang="fr-BE" sz="1200" dirty="0" smtClean="0"/>
              <a:t>, </a:t>
            </a:r>
            <a:r>
              <a:rPr lang="fr-BE" sz="1200" dirty="0" err="1" smtClean="0"/>
              <a:t>Greece</a:t>
            </a:r>
            <a:endParaRPr lang="fr-BE" sz="1200" dirty="0" smtClean="0"/>
          </a:p>
          <a:p>
            <a:pPr marL="857250" lvl="2" indent="0"/>
            <a:endParaRPr lang="en-GB" sz="1400" dirty="0"/>
          </a:p>
          <a:p>
            <a:pPr marL="457200" lvl="1" indent="0">
              <a:buClrTx/>
              <a:buNone/>
            </a:pPr>
            <a:r>
              <a:rPr lang="en-GB" sz="1400" dirty="0" smtClean="0"/>
              <a:t>European </a:t>
            </a:r>
            <a:r>
              <a:rPr lang="en-GB" sz="1400" dirty="0"/>
              <a:t>Strategic Cluster </a:t>
            </a:r>
            <a:r>
              <a:rPr lang="en-GB" sz="1400" dirty="0" smtClean="0"/>
              <a:t>Partnerships – Going International (ESCP-4i)</a:t>
            </a:r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fr-BE" sz="1200" dirty="0" smtClean="0"/>
              <a:t>"</a:t>
            </a:r>
            <a:r>
              <a:rPr lang="fr-BE" sz="1200" b="1" dirty="0" smtClean="0">
                <a:solidFill>
                  <a:srgbClr val="FF0000"/>
                </a:solidFill>
              </a:rPr>
              <a:t>Clusters Go International</a:t>
            </a:r>
            <a:r>
              <a:rPr lang="fr-BE" sz="1200" dirty="0" smtClean="0"/>
              <a:t>" action </a:t>
            </a:r>
            <a:r>
              <a:rPr lang="fr-BE" sz="1200" dirty="0" err="1" smtClean="0"/>
              <a:t>promoting</a:t>
            </a:r>
            <a:r>
              <a:rPr lang="fr-BE" sz="1200" dirty="0" smtClean="0"/>
              <a:t> SME </a:t>
            </a:r>
            <a:r>
              <a:rPr lang="fr-BE" sz="1200" dirty="0" err="1" smtClean="0"/>
              <a:t>internaliationalistion</a:t>
            </a:r>
            <a:r>
              <a:rPr lang="fr-BE" sz="1200" dirty="0" smtClean="0"/>
              <a:t> </a:t>
            </a:r>
            <a:r>
              <a:rPr lang="fr-BE" sz="1200" dirty="0" err="1" smtClean="0"/>
              <a:t>towards</a:t>
            </a:r>
            <a:r>
              <a:rPr lang="fr-BE" sz="1200" dirty="0" smtClean="0"/>
              <a:t>                     3rd countries</a:t>
            </a:r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fr-BE" sz="1200" dirty="0" smtClean="0"/>
              <a:t>15 EU Cluster </a:t>
            </a:r>
            <a:r>
              <a:rPr lang="fr-BE" sz="1200" b="0" dirty="0" err="1" smtClean="0"/>
              <a:t>partnerships</a:t>
            </a:r>
            <a:r>
              <a:rPr lang="fr-BE" sz="1200" b="0" dirty="0" smtClean="0"/>
              <a:t> </a:t>
            </a:r>
            <a:r>
              <a:rPr lang="fr-BE" sz="1200" b="0" dirty="0" err="1" smtClean="0"/>
              <a:t>implementing</a:t>
            </a:r>
            <a:r>
              <a:rPr lang="fr-BE" sz="1200" b="0" dirty="0" smtClean="0"/>
              <a:t> joint </a:t>
            </a:r>
            <a:r>
              <a:rPr lang="fr-BE" sz="1200" b="0" dirty="0" err="1" smtClean="0"/>
              <a:t>strategies</a:t>
            </a:r>
            <a:r>
              <a:rPr lang="fr-BE" sz="1200" b="0" dirty="0" smtClean="0"/>
              <a:t> to go international</a:t>
            </a:r>
          </a:p>
          <a:p>
            <a:pPr marL="1028700" lvl="2" indent="-1714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GB" sz="1400" dirty="0" smtClean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11560" y="2487115"/>
            <a:ext cx="7653960" cy="487362"/>
          </a:xfrm>
          <a:prstGeom prst="wedgeRoundRectCallout">
            <a:avLst>
              <a:gd name="adj1" fmla="val -29828"/>
              <a:gd name="adj2" fmla="val -98559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700" dirty="0" smtClean="0"/>
              <a:t>Supporting SME access to global value chains through clusters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-1980728" y="3140968"/>
            <a:ext cx="1152128" cy="792088"/>
          </a:xfrm>
          <a:prstGeom prst="wedgeRectCallout">
            <a:avLst>
              <a:gd name="adj1" fmla="val -23313"/>
              <a:gd name="adj2" fmla="val 100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94" y="3126482"/>
            <a:ext cx="2986769" cy="75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76444"/>
            <a:ext cx="792151" cy="9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/>
        </p:nvSpPr>
        <p:spPr>
          <a:xfrm>
            <a:off x="250825" y="1124744"/>
            <a:ext cx="8821738" cy="1008063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70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2400" dirty="0" smtClean="0">
                <a:solidFill>
                  <a:srgbClr val="0F5494"/>
                </a:solidFill>
                <a:latin typeface="+mn-lt"/>
              </a:rPr>
              <a:t>The European </a:t>
            </a:r>
            <a:r>
              <a:rPr lang="en-US" sz="2400" dirty="0">
                <a:solidFill>
                  <a:srgbClr val="0F5494"/>
                </a:solidFill>
                <a:latin typeface="+mn-lt"/>
              </a:rPr>
              <a:t>Cluster Collaboration </a:t>
            </a:r>
            <a:r>
              <a:rPr lang="en-US" sz="2400" dirty="0" smtClean="0">
                <a:solidFill>
                  <a:srgbClr val="0F5494"/>
                </a:solidFill>
                <a:latin typeface="+mn-lt"/>
              </a:rPr>
              <a:t>Platform -ECCP</a:t>
            </a:r>
            <a:r>
              <a:rPr lang="en-US" sz="2400" dirty="0">
                <a:solidFill>
                  <a:srgbClr val="0F5494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0F5494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F5494"/>
                </a:solidFill>
                <a:latin typeface="+mn-lt"/>
              </a:rPr>
              <a:t>The Platform </a:t>
            </a:r>
            <a:r>
              <a:rPr lang="en-US" sz="2400" b="0" dirty="0">
                <a:solidFill>
                  <a:srgbClr val="0F5494"/>
                </a:solidFill>
                <a:latin typeface="+mn-lt"/>
              </a:rPr>
              <a:t>C</a:t>
            </a:r>
            <a:r>
              <a:rPr lang="en-US" sz="2400" b="0" dirty="0" smtClean="0">
                <a:solidFill>
                  <a:srgbClr val="0F5494"/>
                </a:solidFill>
                <a:latin typeface="+mn-lt"/>
              </a:rPr>
              <a:t>onnecting Cluster </a:t>
            </a:r>
            <a:r>
              <a:rPr lang="en-US" sz="2400" b="0" dirty="0" err="1">
                <a:solidFill>
                  <a:srgbClr val="0F5494"/>
                </a:solidFill>
                <a:latin typeface="+mn-lt"/>
              </a:rPr>
              <a:t>Organisations</a:t>
            </a:r>
            <a:endParaRPr lang="en-GB" sz="2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17411" name="Content Placeholder 8"/>
          <p:cNvSpPr>
            <a:spLocks noGrp="1"/>
          </p:cNvSpPr>
          <p:nvPr/>
        </p:nvSpPr>
        <p:spPr bwMode="auto">
          <a:xfrm>
            <a:off x="435477" y="2996952"/>
            <a:ext cx="82089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685800" indent="-2286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1D70B7"/>
              </a:buClr>
              <a:buFontTx/>
              <a:buNone/>
            </a:pPr>
            <a:r>
              <a:rPr lang="en-US" altLang="en-US" sz="2000" i="0" dirty="0">
                <a:latin typeface="Arial" charset="0"/>
                <a:cs typeface="Arial" charset="0"/>
              </a:rPr>
              <a:t>ECCP is</a:t>
            </a:r>
            <a:r>
              <a:rPr lang="en-US" altLang="en-US" sz="2000" b="1" i="0" dirty="0">
                <a:latin typeface="Arial" charset="0"/>
                <a:cs typeface="Arial" charset="0"/>
              </a:rPr>
              <a:t> </a:t>
            </a:r>
            <a:r>
              <a:rPr lang="en-US" altLang="en-US" sz="2000" i="0" dirty="0">
                <a:latin typeface="Arial" charset="0"/>
                <a:cs typeface="Arial" charset="0"/>
              </a:rPr>
              <a:t>a service facility aiming to provide cluster </a:t>
            </a:r>
            <a:r>
              <a:rPr lang="en-US" altLang="en-US" sz="2000" i="0" dirty="0" err="1">
                <a:latin typeface="Arial" charset="0"/>
                <a:cs typeface="Arial" charset="0"/>
              </a:rPr>
              <a:t>organisations</a:t>
            </a:r>
            <a:r>
              <a:rPr lang="en-US" altLang="en-US" sz="2000" i="0" dirty="0">
                <a:latin typeface="Arial" charset="0"/>
                <a:cs typeface="Arial" charset="0"/>
              </a:rPr>
              <a:t> modern tools</a:t>
            </a:r>
            <a:r>
              <a:rPr lang="en-GB" altLang="en-US" sz="2000" i="0" dirty="0">
                <a:latin typeface="Arial" charset="0"/>
                <a:cs typeface="Arial" charset="0"/>
              </a:rPr>
              <a:t> </a:t>
            </a:r>
            <a:r>
              <a:rPr lang="en-GB" altLang="en-US" sz="2000" i="0" dirty="0" smtClean="0">
                <a:latin typeface="Arial" charset="0"/>
                <a:cs typeface="Arial" charset="0"/>
              </a:rPr>
              <a:t>for the benefit of their SMEs to</a:t>
            </a:r>
            <a:r>
              <a:rPr lang="en-GB" altLang="en-US" sz="2000" i="0" dirty="0">
                <a:latin typeface="Arial" charset="0"/>
                <a:cs typeface="Arial" charset="0"/>
              </a:rPr>
              <a:t>: </a:t>
            </a:r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US" altLang="en-US" sz="1800" i="0" dirty="0">
                <a:latin typeface="Arial" charset="0"/>
                <a:cs typeface="Arial" charset="0"/>
              </a:rPr>
              <a:t>m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ap and profile cluster </a:t>
            </a:r>
            <a:r>
              <a:rPr lang="en-US" altLang="en-US" sz="1800" i="0" dirty="0" err="1" smtClean="0">
                <a:latin typeface="Arial" charset="0"/>
                <a:cs typeface="Arial" charset="0"/>
              </a:rPr>
              <a:t>organisations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 across Europe (and beyond) - currently over 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690 </a:t>
            </a:r>
            <a:r>
              <a:rPr lang="en-US" altLang="en-US" sz="1800" i="0" dirty="0" err="1" smtClean="0">
                <a:latin typeface="Arial" charset="0"/>
                <a:cs typeface="Arial" charset="0"/>
              </a:rPr>
              <a:t>organisations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 (incl. 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40 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non-European </a:t>
            </a:r>
            <a:r>
              <a:rPr lang="en-US" altLang="en-US" sz="1800" i="0" dirty="0" err="1" smtClean="0">
                <a:latin typeface="Arial" charset="0"/>
                <a:cs typeface="Arial" charset="0"/>
              </a:rPr>
              <a:t>organisations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)</a:t>
            </a:r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US" altLang="en-US" sz="1800" i="0" dirty="0">
                <a:latin typeface="Arial" charset="0"/>
                <a:cs typeface="Arial" charset="0"/>
              </a:rPr>
              <a:t>s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upport networking and search for potential partners</a:t>
            </a:r>
            <a:endParaRPr lang="en-US" altLang="en-US" sz="1800" i="0" dirty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US" altLang="en-US" sz="1800" i="0" dirty="0" smtClean="0">
                <a:latin typeface="Arial" charset="0"/>
                <a:cs typeface="Arial" charset="0"/>
              </a:rPr>
              <a:t>access </a:t>
            </a:r>
            <a:r>
              <a:rPr lang="en-US" altLang="en-US" sz="1800" i="0" dirty="0">
                <a:latin typeface="Arial" charset="0"/>
                <a:cs typeface="Arial" charset="0"/>
              </a:rPr>
              <a:t>the latest information on cluster 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events and development in Europe and third countries</a:t>
            </a:r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US" altLang="en-US" sz="1800" i="0" dirty="0" smtClean="0">
                <a:latin typeface="Arial" charset="0"/>
                <a:cs typeface="Arial" charset="0"/>
              </a:rPr>
              <a:t>develop </a:t>
            </a:r>
            <a:r>
              <a:rPr lang="en-US" altLang="en-US" sz="1800" i="0" dirty="0">
                <a:latin typeface="Arial" charset="0"/>
                <a:cs typeface="Arial" charset="0"/>
              </a:rPr>
              <a:t>collaboration trans-nationally (within Europe) and internationally (beyond Europe) through matchmaking 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events</a:t>
            </a:r>
          </a:p>
          <a:p>
            <a:pPr marL="342900" indent="-342900" eaLnBrk="1" hangingPunct="1"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r>
              <a:rPr lang="en-US" altLang="en-US" sz="1800" i="0" dirty="0" smtClean="0">
                <a:latin typeface="Arial" charset="0"/>
                <a:cs typeface="Arial" charset="0"/>
              </a:rPr>
              <a:t>Promote EU Cluster partnerships implementing joint </a:t>
            </a:r>
            <a:r>
              <a:rPr lang="en-US" altLang="en-US" sz="1800" i="0" dirty="0" err="1" smtClean="0">
                <a:latin typeface="Arial" charset="0"/>
                <a:cs typeface="Arial" charset="0"/>
              </a:rPr>
              <a:t>internationalisation</a:t>
            </a:r>
            <a:r>
              <a:rPr lang="en-US" altLang="en-US" sz="1800" i="0" dirty="0" smtClean="0">
                <a:latin typeface="Arial" charset="0"/>
                <a:cs typeface="Arial" charset="0"/>
              </a:rPr>
              <a:t> strategies (ESCP-4i)</a:t>
            </a:r>
            <a:endParaRPr lang="en-US" altLang="en-US" sz="1800" i="0" dirty="0"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endParaRPr lang="en-US" altLang="en-US" sz="1800" i="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Tx/>
              <a:buNone/>
            </a:pPr>
            <a:endParaRPr lang="en-US" alt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Tx/>
              <a:buNone/>
            </a:pPr>
            <a:endParaRPr lang="en-GB" alt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49" y="1988841"/>
            <a:ext cx="396581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8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/>
        </p:nvSpPr>
        <p:spPr>
          <a:xfrm>
            <a:off x="250825" y="1124744"/>
            <a:ext cx="8821738" cy="1008063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70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GB" sz="2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17411" name="Content Placeholder 8"/>
          <p:cNvSpPr>
            <a:spLocks noGrp="1"/>
          </p:cNvSpPr>
          <p:nvPr/>
        </p:nvSpPr>
        <p:spPr bwMode="auto">
          <a:xfrm>
            <a:off x="435477" y="2996952"/>
            <a:ext cx="82089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685800" indent="-2286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 typeface="Arial" panose="020B0604020202020204" pitchFamily="34" charset="0"/>
              <a:buChar char="•"/>
            </a:pPr>
            <a:endParaRPr lang="en-US" altLang="en-US" sz="1800" i="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Tx/>
              <a:buNone/>
            </a:pPr>
            <a:endParaRPr lang="en-US" alt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>
                <a:srgbClr val="1D70B7"/>
              </a:buClr>
              <a:buFontTx/>
              <a:buNone/>
            </a:pPr>
            <a:endParaRPr lang="en-GB" alt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8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9" name="Picture 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411295" cy="42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itle 7"/>
          <p:cNvSpPr>
            <a:spLocks noGrp="1"/>
          </p:cNvSpPr>
          <p:nvPr/>
        </p:nvSpPr>
        <p:spPr>
          <a:xfrm>
            <a:off x="250825" y="1196975"/>
            <a:ext cx="8821738" cy="1008063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70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2400" dirty="0" smtClean="0">
                <a:solidFill>
                  <a:srgbClr val="0F5494"/>
                </a:solidFill>
                <a:latin typeface="+mn-lt"/>
              </a:rPr>
              <a:t>The European </a:t>
            </a:r>
            <a:r>
              <a:rPr lang="en-US" sz="2400" dirty="0">
                <a:solidFill>
                  <a:srgbClr val="0F5494"/>
                </a:solidFill>
                <a:latin typeface="+mn-lt"/>
              </a:rPr>
              <a:t>Cluster Collaboration </a:t>
            </a:r>
            <a:r>
              <a:rPr lang="en-US" sz="2400" dirty="0" smtClean="0">
                <a:solidFill>
                  <a:srgbClr val="0F5494"/>
                </a:solidFill>
                <a:latin typeface="+mn-lt"/>
              </a:rPr>
              <a:t>Platform -ECCP</a:t>
            </a:r>
            <a:r>
              <a:rPr lang="en-US" sz="2400" dirty="0">
                <a:solidFill>
                  <a:srgbClr val="0F5494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0F5494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F5494"/>
                </a:solidFill>
                <a:latin typeface="+mn-lt"/>
              </a:rPr>
              <a:t>The Platform </a:t>
            </a:r>
            <a:r>
              <a:rPr lang="en-US" sz="2400" b="0" dirty="0">
                <a:solidFill>
                  <a:srgbClr val="0F5494"/>
                </a:solidFill>
                <a:latin typeface="+mn-lt"/>
              </a:rPr>
              <a:t>C</a:t>
            </a:r>
            <a:r>
              <a:rPr lang="en-US" sz="2400" b="0" dirty="0" smtClean="0">
                <a:solidFill>
                  <a:srgbClr val="0F5494"/>
                </a:solidFill>
                <a:latin typeface="+mn-lt"/>
              </a:rPr>
              <a:t>onnecting Cluster </a:t>
            </a:r>
            <a:r>
              <a:rPr lang="en-US" sz="2400" b="0" dirty="0" err="1">
                <a:solidFill>
                  <a:srgbClr val="0F5494"/>
                </a:solidFill>
                <a:latin typeface="+mn-lt"/>
              </a:rPr>
              <a:t>Organisations</a:t>
            </a:r>
            <a:endParaRPr lang="en-GB" sz="2400" b="0" dirty="0">
              <a:solidFill>
                <a:srgbClr val="0F5494"/>
              </a:solidFill>
              <a:latin typeface="+mn-lt"/>
            </a:endParaRPr>
          </a:p>
        </p:txBody>
      </p:sp>
      <p:pic>
        <p:nvPicPr>
          <p:cNvPr id="2140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59873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148064" y="4581128"/>
            <a:ext cx="1583345" cy="4571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48064" y="4509120"/>
            <a:ext cx="1583345" cy="4320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91508"/>
            <a:ext cx="9144000" cy="484611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03029" y="1124744"/>
            <a:ext cx="96123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b="1" i="0" dirty="0"/>
              <a:t>International Cluster Match-making </a:t>
            </a:r>
            <a:r>
              <a:rPr lang="en-GB" altLang="en-US" b="1" i="0" dirty="0" smtClean="0"/>
              <a:t>Events (1)</a:t>
            </a:r>
            <a:endParaRPr lang="en-GB" alt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16224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1663700"/>
            <a:ext cx="8064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3888" indent="-62388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endParaRPr lang="en-US" altLang="en-US" sz="200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461294"/>
            <a:ext cx="9144000" cy="53967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GB" sz="800" i="1" dirty="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9FBA"/>
              </a:buClr>
              <a:defRPr/>
            </a:pPr>
            <a:endParaRPr lang="fr-BE" sz="1600" b="1" dirty="0" smtClean="0">
              <a:solidFill>
                <a:srgbClr val="FF0000"/>
              </a:solidFill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9FBA"/>
              </a:buClr>
              <a:defRPr/>
            </a:pPr>
            <a:r>
              <a:rPr lang="fr-BE" sz="1600" b="1" dirty="0" smtClean="0"/>
              <a:t>2016</a:t>
            </a:r>
            <a:endParaRPr lang="fr-BE" sz="1600" b="1" dirty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BE" altLang="en-US" b="1" dirty="0" smtClean="0"/>
              <a:t>EU-USA </a:t>
            </a:r>
            <a:r>
              <a:rPr lang="fr-BE" altLang="en-US" b="1" dirty="0"/>
              <a:t>Event, </a:t>
            </a:r>
            <a:r>
              <a:rPr lang="fr-BE" altLang="en-US" b="1" dirty="0" err="1"/>
              <a:t>Hannover</a:t>
            </a:r>
            <a:r>
              <a:rPr lang="fr-BE" altLang="en-US" b="1" dirty="0"/>
              <a:t> Messe, 25-26 April 2016 </a:t>
            </a:r>
            <a:endParaRPr lang="fr-BE" altLang="en-US" b="1" dirty="0" smtClean="0"/>
          </a:p>
          <a:p>
            <a:pPr lvl="2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FR" dirty="0" smtClean="0"/>
              <a:t>Focus</a:t>
            </a:r>
            <a:r>
              <a:rPr lang="fr-FR" dirty="0"/>
              <a:t>: </a:t>
            </a:r>
            <a:r>
              <a:rPr lang="fr-BE" altLang="en-US" dirty="0" smtClean="0"/>
              <a:t>Advanced </a:t>
            </a:r>
            <a:r>
              <a:rPr lang="fr-BE" altLang="en-US" dirty="0" err="1"/>
              <a:t>manufacturing</a:t>
            </a:r>
            <a:r>
              <a:rPr lang="fr-BE" altLang="en-US" dirty="0"/>
              <a:t>, </a:t>
            </a:r>
            <a:r>
              <a:rPr lang="fr-BE" altLang="en-US" dirty="0" err="1"/>
              <a:t>industrial</a:t>
            </a:r>
            <a:r>
              <a:rPr lang="fr-BE" altLang="en-US" dirty="0"/>
              <a:t> automation, </a:t>
            </a:r>
            <a:r>
              <a:rPr lang="fr-BE" altLang="en-US" dirty="0" err="1"/>
              <a:t>environmental</a:t>
            </a:r>
            <a:r>
              <a:rPr lang="fr-BE" altLang="en-US" dirty="0"/>
              <a:t> </a:t>
            </a:r>
            <a:r>
              <a:rPr lang="fr-BE" altLang="en-US" dirty="0" err="1"/>
              <a:t>technology</a:t>
            </a:r>
            <a:r>
              <a:rPr lang="fr-BE" altLang="en-US" dirty="0"/>
              <a:t>, etc. </a:t>
            </a:r>
            <a:endParaRPr lang="fr-BE" altLang="en-US" dirty="0" smtClean="0"/>
          </a:p>
          <a:p>
            <a:pPr lvl="2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en-GB" dirty="0" smtClean="0"/>
              <a:t>Participation of over 75 </a:t>
            </a:r>
            <a:r>
              <a:rPr lang="en-GB" dirty="0"/>
              <a:t>EU and US clusters </a:t>
            </a:r>
            <a:r>
              <a:rPr lang="en-GB" dirty="0" smtClean="0"/>
              <a:t>/EDOs with 250 one-to-one meetings, 121 cooperation cases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BE" altLang="en-US" sz="800" b="1" dirty="0" smtClean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BE" altLang="en-US" b="1" dirty="0" smtClean="0"/>
              <a:t>Taiwan -EU </a:t>
            </a:r>
            <a:r>
              <a:rPr lang="fr-BE" altLang="en-US" b="1" dirty="0"/>
              <a:t>Event</a:t>
            </a:r>
            <a:r>
              <a:rPr lang="fr-BE" altLang="en-US" b="1" dirty="0" smtClean="0"/>
              <a:t>, </a:t>
            </a:r>
            <a:r>
              <a:rPr lang="fr-BE" altLang="en-US" b="1" dirty="0"/>
              <a:t>ICT </a:t>
            </a:r>
            <a:r>
              <a:rPr lang="fr-BE" altLang="en-US" b="1" dirty="0" err="1"/>
              <a:t>Fair</a:t>
            </a:r>
            <a:r>
              <a:rPr lang="fr-BE" altLang="en-US" b="1" dirty="0"/>
              <a:t> </a:t>
            </a:r>
            <a:r>
              <a:rPr lang="fr-BE" altLang="en-US" b="1" dirty="0" err="1"/>
              <a:t>Computex</a:t>
            </a:r>
            <a:r>
              <a:rPr lang="fr-BE" altLang="en-US" b="1" dirty="0"/>
              <a:t>, </a:t>
            </a:r>
            <a:r>
              <a:rPr lang="fr-BE" altLang="en-US" b="1" dirty="0" smtClean="0"/>
              <a:t>Taipei,</a:t>
            </a:r>
            <a:r>
              <a:rPr lang="fr-BE" altLang="en-US" dirty="0" smtClean="0"/>
              <a:t> </a:t>
            </a:r>
            <a:r>
              <a:rPr lang="fr-BE" altLang="en-US" b="1" dirty="0" smtClean="0"/>
              <a:t>30 </a:t>
            </a:r>
            <a:r>
              <a:rPr lang="fr-BE" altLang="en-US" b="1" dirty="0"/>
              <a:t>May-3 </a:t>
            </a:r>
            <a:r>
              <a:rPr lang="fr-BE" altLang="en-US" b="1" dirty="0" err="1"/>
              <a:t>June</a:t>
            </a:r>
            <a:r>
              <a:rPr lang="fr-BE" altLang="en-US" b="1" dirty="0"/>
              <a:t> 2016</a:t>
            </a:r>
            <a:endParaRPr lang="en-GB" dirty="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BE" dirty="0"/>
              <a:t>	P</a:t>
            </a:r>
            <a:r>
              <a:rPr lang="fr-BE" dirty="0" smtClean="0"/>
              <a:t>articipation of 23 EU clusters  - 120 one-to-one meetings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/>
              <a:t>T</a:t>
            </a:r>
            <a:r>
              <a:rPr lang="fr-BE" dirty="0" err="1" smtClean="0"/>
              <a:t>aiwanese</a:t>
            </a:r>
            <a:r>
              <a:rPr lang="fr-BE" dirty="0" smtClean="0"/>
              <a:t> organisations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800" b="1" dirty="0" smtClean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FR" b="1" dirty="0" smtClean="0"/>
              <a:t>Iran – EU </a:t>
            </a:r>
            <a:r>
              <a:rPr lang="fr-FR" b="1" dirty="0" err="1" smtClean="0"/>
              <a:t>event</a:t>
            </a:r>
            <a:r>
              <a:rPr lang="fr-FR" b="1" dirty="0" smtClean="0"/>
              <a:t>, EU </a:t>
            </a:r>
            <a:r>
              <a:rPr lang="fr-FR" b="1" dirty="0" err="1" smtClean="0"/>
              <a:t>Economic</a:t>
            </a:r>
            <a:r>
              <a:rPr lang="fr-FR" b="1" dirty="0" smtClean="0"/>
              <a:t> Mission </a:t>
            </a:r>
            <a:r>
              <a:rPr lang="fr-FR" b="1" dirty="0" err="1" smtClean="0"/>
              <a:t>led</a:t>
            </a:r>
            <a:r>
              <a:rPr lang="fr-FR" b="1" dirty="0" smtClean="0"/>
              <a:t> by </a:t>
            </a:r>
            <a:r>
              <a:rPr lang="fr-FR" b="1" dirty="0" err="1" smtClean="0"/>
              <a:t>Commissioner</a:t>
            </a:r>
            <a:r>
              <a:rPr lang="fr-FR" b="1" dirty="0" smtClean="0"/>
              <a:t> </a:t>
            </a:r>
            <a:r>
              <a:rPr lang="fr-FR" b="1" dirty="0" err="1" smtClean="0"/>
              <a:t>Bienkowska</a:t>
            </a:r>
            <a:r>
              <a:rPr lang="fr-FR" b="1" dirty="0" smtClean="0"/>
              <a:t>, 17-19 Oct. 2016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FR" dirty="0" smtClean="0"/>
              <a:t>	Focus</a:t>
            </a:r>
            <a:r>
              <a:rPr lang="fr-FR" dirty="0"/>
              <a:t>: </a:t>
            </a:r>
            <a:r>
              <a:rPr lang="fr-FR" dirty="0" err="1" smtClean="0"/>
              <a:t>automotive</a:t>
            </a:r>
            <a:r>
              <a:rPr lang="fr-FR" dirty="0" smtClean="0"/>
              <a:t> and </a:t>
            </a:r>
            <a:r>
              <a:rPr lang="fr-FR" dirty="0" err="1" smtClean="0"/>
              <a:t>mobility</a:t>
            </a:r>
            <a:r>
              <a:rPr lang="fr-FR" dirty="0" smtClean="0"/>
              <a:t>, </a:t>
            </a:r>
            <a:r>
              <a:rPr lang="fr-FR" dirty="0" err="1" smtClean="0"/>
              <a:t>tourims</a:t>
            </a:r>
            <a:r>
              <a:rPr lang="fr-FR" dirty="0" smtClean="0"/>
              <a:t> and sports, textile, </a:t>
            </a:r>
            <a:r>
              <a:rPr lang="fr-FR" dirty="0" err="1" smtClean="0"/>
              <a:t>biotech</a:t>
            </a:r>
            <a:r>
              <a:rPr lang="fr-FR" dirty="0" smtClean="0"/>
              <a:t> and green </a:t>
            </a:r>
            <a:r>
              <a:rPr lang="fr-FR" dirty="0" err="1" smtClean="0"/>
              <a:t>tech</a:t>
            </a:r>
            <a:endParaRPr lang="fr-FR" b="1" dirty="0" smtClean="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FR" b="1" dirty="0"/>
              <a:t>	</a:t>
            </a:r>
            <a:r>
              <a:rPr lang="fr-BE" dirty="0" smtClean="0"/>
              <a:t>Participation </a:t>
            </a:r>
            <a:r>
              <a:rPr lang="fr-BE" dirty="0"/>
              <a:t>of </a:t>
            </a:r>
            <a:r>
              <a:rPr lang="fr-BE" dirty="0" smtClean="0"/>
              <a:t>14 </a:t>
            </a:r>
            <a:r>
              <a:rPr lang="fr-BE" dirty="0"/>
              <a:t>EU </a:t>
            </a:r>
            <a:r>
              <a:rPr lang="fr-BE" dirty="0" smtClean="0"/>
              <a:t>clusters and 60 Iran organisations – 7 </a:t>
            </a:r>
            <a:r>
              <a:rPr lang="fr-BE" dirty="0" err="1" smtClean="0"/>
              <a:t>industrial</a:t>
            </a:r>
            <a:r>
              <a:rPr lang="fr-BE" dirty="0" smtClean="0"/>
              <a:t> site </a:t>
            </a:r>
            <a:r>
              <a:rPr lang="fr-BE" dirty="0" err="1" smtClean="0"/>
              <a:t>visits</a:t>
            </a:r>
            <a:endParaRPr lang="fr-BE" dirty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800" b="1" dirty="0" smtClean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FR" b="1" dirty="0" smtClean="0"/>
              <a:t>Mexico – EU </a:t>
            </a:r>
            <a:r>
              <a:rPr lang="fr-FR" b="1" dirty="0" err="1" smtClean="0"/>
              <a:t>event</a:t>
            </a:r>
            <a:r>
              <a:rPr lang="fr-FR" dirty="0" smtClean="0"/>
              <a:t>, </a:t>
            </a:r>
            <a:r>
              <a:rPr lang="fr-FR" b="1" dirty="0"/>
              <a:t>Green Expo, 25-27 </a:t>
            </a:r>
            <a:r>
              <a:rPr lang="fr-FR" b="1" dirty="0" err="1"/>
              <a:t>October</a:t>
            </a:r>
            <a:r>
              <a:rPr lang="fr-FR" b="1" dirty="0"/>
              <a:t> </a:t>
            </a:r>
            <a:r>
              <a:rPr lang="fr-FR" b="1" dirty="0" smtClean="0"/>
              <a:t>2016</a:t>
            </a:r>
            <a:r>
              <a:rPr lang="fr-FR" dirty="0" smtClean="0"/>
              <a:t> </a:t>
            </a:r>
            <a:endParaRPr lang="fr-FR" dirty="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FR" dirty="0"/>
              <a:t>	Focus: </a:t>
            </a:r>
            <a:r>
              <a:rPr lang="fr-FR" dirty="0" err="1"/>
              <a:t>Renewable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,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efficiency</a:t>
            </a:r>
            <a:r>
              <a:rPr lang="fr-FR" dirty="0"/>
              <a:t>, </a:t>
            </a:r>
            <a:r>
              <a:rPr lang="fr-FR" dirty="0" err="1"/>
              <a:t>Waste</a:t>
            </a:r>
            <a:r>
              <a:rPr lang="fr-FR" dirty="0"/>
              <a:t> management, </a:t>
            </a:r>
            <a:r>
              <a:rPr lang="fr-FR" dirty="0" err="1"/>
              <a:t>Wastewater</a:t>
            </a:r>
            <a:r>
              <a:rPr lang="fr-FR" dirty="0"/>
              <a:t> management 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FR" dirty="0"/>
              <a:t>	P</a:t>
            </a:r>
            <a:r>
              <a:rPr lang="fr-FR" dirty="0" smtClean="0"/>
              <a:t>articipation of 38 EU clusters and </a:t>
            </a:r>
            <a:r>
              <a:rPr lang="fr-FR" dirty="0" err="1" smtClean="0"/>
              <a:t>Mexican</a:t>
            </a:r>
            <a:r>
              <a:rPr lang="fr-FR" dirty="0" smtClean="0"/>
              <a:t> organisations - in </a:t>
            </a:r>
            <a:r>
              <a:rPr lang="fr-FR" dirty="0" err="1"/>
              <a:t>cooperation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i="1" dirty="0" err="1"/>
              <a:t>Low</a:t>
            </a:r>
            <a:r>
              <a:rPr lang="fr-FR" i="1" dirty="0"/>
              <a:t> </a:t>
            </a:r>
            <a:r>
              <a:rPr lang="fr-FR" i="1" dirty="0" err="1" smtClean="0"/>
              <a:t>Carbon</a:t>
            </a:r>
            <a:r>
              <a:rPr lang="fr-FR" i="1" dirty="0" smtClean="0"/>
              <a:t> 	Business </a:t>
            </a:r>
            <a:r>
              <a:rPr lang="fr-FR" i="1" dirty="0"/>
              <a:t>Action </a:t>
            </a:r>
            <a:r>
              <a:rPr lang="fr-FR" dirty="0"/>
              <a:t>(</a:t>
            </a:r>
            <a:r>
              <a:rPr lang="fr-FR" dirty="0" err="1"/>
              <a:t>funded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FPI, EEAS</a:t>
            </a:r>
            <a:r>
              <a:rPr lang="fr-FR" dirty="0" smtClean="0"/>
              <a:t>)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BE" altLang="en-US" sz="800" b="1" dirty="0" smtClean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BE" altLang="en-US" b="1" dirty="0" smtClean="0"/>
              <a:t>EU – </a:t>
            </a:r>
            <a:r>
              <a:rPr lang="fr-BE" altLang="en-US" b="1" dirty="0" err="1" smtClean="0"/>
              <a:t>Brazil</a:t>
            </a:r>
            <a:r>
              <a:rPr lang="fr-BE" altLang="en-US" b="1" dirty="0" smtClean="0"/>
              <a:t> Event, </a:t>
            </a:r>
            <a:r>
              <a:rPr lang="fr-BE" altLang="en-US" b="1" dirty="0" err="1" smtClean="0"/>
              <a:t>Pollutec</a:t>
            </a:r>
            <a:r>
              <a:rPr lang="fr-BE" altLang="en-US" b="1" dirty="0" smtClean="0"/>
              <a:t>, Lyon,</a:t>
            </a:r>
            <a:r>
              <a:rPr lang="fr-BE" altLang="en-US" dirty="0" smtClean="0"/>
              <a:t> </a:t>
            </a:r>
            <a:r>
              <a:rPr lang="fr-BE" altLang="en-US" b="1" dirty="0" smtClean="0"/>
              <a:t>28-30 </a:t>
            </a:r>
            <a:r>
              <a:rPr lang="fr-BE" altLang="en-US" b="1" dirty="0" err="1" smtClean="0"/>
              <a:t>November</a:t>
            </a:r>
            <a:r>
              <a:rPr lang="fr-BE" altLang="en-US" b="1" dirty="0" smtClean="0"/>
              <a:t> 2016</a:t>
            </a:r>
            <a:endParaRPr lang="en-GB" dirty="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BE" dirty="0"/>
              <a:t>	Participation of </a:t>
            </a:r>
            <a:r>
              <a:rPr lang="fr-BE" dirty="0" smtClean="0"/>
              <a:t>35 EU </a:t>
            </a:r>
            <a:r>
              <a:rPr lang="fr-BE" dirty="0"/>
              <a:t>clusters  </a:t>
            </a:r>
            <a:r>
              <a:rPr lang="fr-BE" dirty="0" smtClean="0"/>
              <a:t>and </a:t>
            </a:r>
            <a:r>
              <a:rPr lang="fr-BE" dirty="0" err="1"/>
              <a:t>B</a:t>
            </a:r>
            <a:r>
              <a:rPr lang="fr-BE" dirty="0" err="1" smtClean="0"/>
              <a:t>razil</a:t>
            </a:r>
            <a:r>
              <a:rPr lang="fr-BE" dirty="0" smtClean="0"/>
              <a:t> organisations – Green technologies</a:t>
            </a:r>
            <a:endParaRPr lang="fr-FR" dirty="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endParaRPr lang="fr-FR" sz="800" b="1" dirty="0" smtClean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FR" b="1" dirty="0" smtClean="0"/>
              <a:t>EU Cluster Event, Brussels</a:t>
            </a:r>
            <a:r>
              <a:rPr lang="fr-FR" b="1" dirty="0"/>
              <a:t>, 30 </a:t>
            </a:r>
            <a:r>
              <a:rPr lang="fr-FR" b="1" dirty="0" err="1"/>
              <a:t>November</a:t>
            </a:r>
            <a:r>
              <a:rPr lang="fr-FR" b="1" dirty="0"/>
              <a:t> </a:t>
            </a:r>
            <a:r>
              <a:rPr lang="fr-FR" b="1" dirty="0" smtClean="0"/>
              <a:t>2016 - </a:t>
            </a:r>
            <a:r>
              <a:rPr lang="fr-FR" dirty="0" err="1" smtClean="0"/>
              <a:t>prior</a:t>
            </a:r>
            <a:r>
              <a:rPr lang="fr-FR" dirty="0" smtClean="0"/>
              <a:t> </a:t>
            </a:r>
            <a:r>
              <a:rPr lang="fr-FR" dirty="0"/>
              <a:t>to the </a:t>
            </a:r>
            <a:r>
              <a:rPr lang="fr-FR" b="1" dirty="0" err="1"/>
              <a:t>European</a:t>
            </a:r>
            <a:r>
              <a:rPr lang="fr-FR" b="1" dirty="0"/>
              <a:t> Cluster </a:t>
            </a:r>
            <a:r>
              <a:rPr lang="fr-FR" b="1" dirty="0" err="1" smtClean="0"/>
              <a:t>Conference</a:t>
            </a:r>
            <a:r>
              <a:rPr lang="fr-FR" b="1" dirty="0" smtClean="0"/>
              <a:t> 2016</a:t>
            </a:r>
            <a:endParaRPr lang="fr-FR" sz="1400" b="1" dirty="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FR" sz="1400" dirty="0" smtClean="0"/>
              <a:t>	</a:t>
            </a:r>
            <a:r>
              <a:rPr lang="fr-FR" dirty="0" smtClean="0"/>
              <a:t>Participation </a:t>
            </a:r>
            <a:r>
              <a:rPr lang="fr-FR" dirty="0"/>
              <a:t>of </a:t>
            </a:r>
            <a:r>
              <a:rPr lang="fr-FR" dirty="0" smtClean="0"/>
              <a:t>115 </a:t>
            </a:r>
            <a:r>
              <a:rPr lang="fr-FR" dirty="0"/>
              <a:t>EU clusters </a:t>
            </a:r>
            <a:r>
              <a:rPr lang="fr-FR" dirty="0" err="1" smtClean="0"/>
              <a:t>across</a:t>
            </a:r>
            <a:r>
              <a:rPr lang="fr-FR" dirty="0" smtClean="0"/>
              <a:t> 21 </a:t>
            </a:r>
            <a:r>
              <a:rPr lang="fr-FR" dirty="0" err="1" smtClean="0"/>
              <a:t>European</a:t>
            </a:r>
            <a:r>
              <a:rPr lang="fr-FR" dirty="0" smtClean="0"/>
              <a:t> countries – 500 one-to-one meetings</a:t>
            </a:r>
          </a:p>
          <a:p>
            <a:pPr marL="1200150" lvl="2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-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9FBA"/>
              </a:buClr>
              <a:buFontTx/>
              <a:buChar char="•"/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9FBA"/>
              </a:buClr>
              <a:buFontTx/>
              <a:buChar char="•"/>
              <a:defRPr/>
            </a:pPr>
            <a:endParaRPr lang="fr-FR" sz="1600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-203028" y="1027907"/>
            <a:ext cx="96123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b="1" i="0" dirty="0"/>
              <a:t>International Cluster Match-making </a:t>
            </a:r>
            <a:r>
              <a:rPr lang="en-GB" altLang="en-US" b="1" i="0" dirty="0" smtClean="0"/>
              <a:t>Events (2)</a:t>
            </a:r>
            <a:endParaRPr lang="en-GB" altLang="en-US" sz="1800" i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46" y="1646238"/>
            <a:ext cx="3261900" cy="82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1663700"/>
            <a:ext cx="8064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3888" indent="-62388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endParaRPr lang="en-US" altLang="en-US" sz="200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050" y="1694582"/>
            <a:ext cx="9107695" cy="46147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GB" sz="800" i="1" dirty="0"/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9FBA"/>
              </a:buClr>
              <a:defRPr/>
            </a:pPr>
            <a:endParaRPr lang="fr-BE" sz="1600" b="1" dirty="0" smtClean="0">
              <a:solidFill>
                <a:srgbClr val="FF0000"/>
              </a:solidFill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9FBA"/>
              </a:buClr>
              <a:defRPr/>
            </a:pPr>
            <a:r>
              <a:rPr lang="fr-BE" sz="1600" b="1" dirty="0" smtClean="0"/>
              <a:t>2017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BE" altLang="en-US" b="1" dirty="0" smtClean="0"/>
              <a:t>EU Cluster Mission to the USA, 15-19 May 2017</a:t>
            </a:r>
          </a:p>
          <a:p>
            <a:pPr marL="1200150" lvl="2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BE" altLang="en-US" b="1" dirty="0" smtClean="0"/>
              <a:t>US-EU Cluster </a:t>
            </a:r>
            <a:r>
              <a:rPr lang="fr-BE" altLang="en-US" b="1" dirty="0" err="1"/>
              <a:t>M</a:t>
            </a:r>
            <a:r>
              <a:rPr lang="fr-BE" altLang="en-US" b="1" dirty="0" err="1" smtClean="0"/>
              <a:t>atchmaking</a:t>
            </a:r>
            <a:r>
              <a:rPr lang="fr-BE" altLang="en-US" b="1" dirty="0" smtClean="0"/>
              <a:t> Event, </a:t>
            </a:r>
            <a:r>
              <a:rPr lang="fr-BE" altLang="en-US" b="1" dirty="0" err="1" smtClean="0"/>
              <a:t>TechConnect</a:t>
            </a:r>
            <a:r>
              <a:rPr lang="fr-BE" altLang="en-US" b="1" dirty="0" smtClean="0"/>
              <a:t> World Innovation </a:t>
            </a:r>
            <a:r>
              <a:rPr lang="fr-BE" altLang="en-US" b="1" dirty="0" err="1" smtClean="0"/>
              <a:t>Conference</a:t>
            </a:r>
            <a:r>
              <a:rPr lang="fr-BE" altLang="en-US" b="1" dirty="0" smtClean="0"/>
              <a:t>, Washington D.C., </a:t>
            </a:r>
            <a:r>
              <a:rPr lang="fr-BE" altLang="en-US" dirty="0" smtClean="0"/>
              <a:t>16-17 May 2017</a:t>
            </a:r>
          </a:p>
          <a:p>
            <a:pPr marL="1200150" lvl="2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BE" altLang="en-US" b="1" dirty="0" smtClean="0"/>
              <a:t>Cluster </a:t>
            </a:r>
            <a:r>
              <a:rPr lang="fr-BE" altLang="en-US" b="1" dirty="0" err="1" smtClean="0"/>
              <a:t>visits</a:t>
            </a:r>
            <a:r>
              <a:rPr lang="fr-BE" altLang="en-US" b="1" dirty="0" smtClean="0"/>
              <a:t> to Boston, Philadelphia and Washington D.C.</a:t>
            </a:r>
          </a:p>
          <a:p>
            <a:pPr lvl="2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FR" dirty="0" smtClean="0"/>
              <a:t>Focus</a:t>
            </a:r>
            <a:r>
              <a:rPr lang="fr-FR" dirty="0"/>
              <a:t>: </a:t>
            </a:r>
            <a:r>
              <a:rPr lang="fr-FR" dirty="0" err="1" smtClean="0"/>
              <a:t>Nanotech</a:t>
            </a:r>
            <a:r>
              <a:rPr lang="fr-FR" dirty="0" smtClean="0"/>
              <a:t>, </a:t>
            </a:r>
            <a:r>
              <a:rPr lang="fr-BE" altLang="en-US" dirty="0" smtClean="0"/>
              <a:t>Advanced </a:t>
            </a:r>
            <a:r>
              <a:rPr lang="fr-BE" altLang="en-US" dirty="0" err="1" smtClean="0"/>
              <a:t>manufacturing</a:t>
            </a:r>
            <a:r>
              <a:rPr lang="fr-BE" altLang="en-US" dirty="0" smtClean="0"/>
              <a:t> and </a:t>
            </a:r>
            <a:r>
              <a:rPr lang="fr-BE" altLang="en-US" dirty="0" err="1" smtClean="0"/>
              <a:t>processing</a:t>
            </a:r>
            <a:r>
              <a:rPr lang="fr-BE" altLang="en-US" dirty="0" smtClean="0"/>
              <a:t>, Advanced </a:t>
            </a:r>
            <a:r>
              <a:rPr lang="fr-BE" altLang="en-US" dirty="0" err="1" smtClean="0"/>
              <a:t>materials</a:t>
            </a:r>
            <a:r>
              <a:rPr lang="fr-BE" altLang="en-US" dirty="0" smtClean="0"/>
              <a:t>, </a:t>
            </a:r>
            <a:r>
              <a:rPr lang="fr-BE" altLang="en-US" dirty="0" err="1" smtClean="0"/>
              <a:t>Biotech</a:t>
            </a:r>
            <a:r>
              <a:rPr lang="fr-BE" altLang="en-US" dirty="0" smtClean="0"/>
              <a:t>, </a:t>
            </a:r>
            <a:r>
              <a:rPr lang="fr-BE" altLang="en-US" dirty="0" err="1" smtClean="0"/>
              <a:t>Energy</a:t>
            </a:r>
            <a:r>
              <a:rPr lang="fr-BE" altLang="en-US" dirty="0" smtClean="0"/>
              <a:t> and </a:t>
            </a:r>
            <a:r>
              <a:rPr lang="fr-BE" altLang="en-US" dirty="0" err="1" smtClean="0"/>
              <a:t>sustainability</a:t>
            </a:r>
            <a:r>
              <a:rPr lang="fr-BE" altLang="en-US" dirty="0" smtClean="0"/>
              <a:t>, Electronics and </a:t>
            </a:r>
            <a:r>
              <a:rPr lang="fr-BE" altLang="en-US" dirty="0" err="1" smtClean="0"/>
              <a:t>microsystems</a:t>
            </a:r>
            <a:r>
              <a:rPr lang="fr-BE" altLang="en-US" dirty="0" smtClean="0"/>
              <a:t>, etc</a:t>
            </a:r>
            <a:r>
              <a:rPr lang="fr-BE" altLang="en-US" dirty="0"/>
              <a:t>. </a:t>
            </a:r>
            <a:endParaRPr lang="fr-BE" altLang="en-US" dirty="0" smtClean="0"/>
          </a:p>
          <a:p>
            <a:pPr lvl="2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fr-BE" altLang="en-US" dirty="0" smtClean="0"/>
              <a:t>Participation of 19 EU clusters – 118  one-to-one meetings, 25 </a:t>
            </a:r>
            <a:r>
              <a:rPr lang="fr-BE" altLang="en-US" dirty="0" err="1" smtClean="0"/>
              <a:t>cooperation</a:t>
            </a:r>
            <a:r>
              <a:rPr lang="fr-BE" altLang="en-US" dirty="0" smtClean="0"/>
              <a:t> cases </a:t>
            </a:r>
            <a:r>
              <a:rPr lang="fr-BE" altLang="en-US" dirty="0" err="1" smtClean="0"/>
              <a:t>initiated</a:t>
            </a:r>
            <a:endParaRPr lang="fr-BE" altLang="en-US" dirty="0" smtClean="0"/>
          </a:p>
          <a:p>
            <a:pPr marL="742950" lvl="1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BE" altLang="en-US" sz="800" b="1" dirty="0" smtClean="0"/>
          </a:p>
          <a:p>
            <a:pPr marL="742950" lvl="1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BE" altLang="en-US" b="1" dirty="0" smtClean="0"/>
              <a:t>EU – Taiwan Cluster </a:t>
            </a:r>
            <a:r>
              <a:rPr lang="fr-BE" altLang="en-US" b="1" dirty="0" err="1" smtClean="0"/>
              <a:t>Matchmaking</a:t>
            </a:r>
            <a:r>
              <a:rPr lang="fr-BE" altLang="en-US" b="1" dirty="0" smtClean="0"/>
              <a:t> Event, Brussels, 26-27 </a:t>
            </a:r>
            <a:r>
              <a:rPr lang="fr-BE" altLang="en-US" b="1" dirty="0" err="1" smtClean="0"/>
              <a:t>June</a:t>
            </a:r>
            <a:r>
              <a:rPr lang="fr-BE" altLang="en-US" b="1" dirty="0" smtClean="0"/>
              <a:t> 2017 –</a:t>
            </a:r>
            <a:r>
              <a:rPr lang="fr-BE" altLang="en-US" dirty="0"/>
              <a:t> </a:t>
            </a:r>
            <a:r>
              <a:rPr lang="fr-BE" dirty="0" smtClean="0"/>
              <a:t>Participation of 25 </a:t>
            </a:r>
            <a:r>
              <a:rPr lang="fr-BE" dirty="0" err="1" smtClean="0"/>
              <a:t>European</a:t>
            </a:r>
            <a:r>
              <a:rPr lang="fr-BE" dirty="0" smtClean="0"/>
              <a:t> clusters – Focus: Smart </a:t>
            </a:r>
            <a:r>
              <a:rPr lang="fr-BE" dirty="0" err="1" smtClean="0"/>
              <a:t>industry</a:t>
            </a:r>
            <a:r>
              <a:rPr lang="fr-BE" dirty="0" smtClean="0"/>
              <a:t>, </a:t>
            </a:r>
            <a:r>
              <a:rPr lang="fr-BE" dirty="0" err="1" smtClean="0"/>
              <a:t>Circular</a:t>
            </a:r>
            <a:r>
              <a:rPr lang="fr-BE" dirty="0" smtClean="0"/>
              <a:t> </a:t>
            </a:r>
            <a:r>
              <a:rPr lang="fr-BE" dirty="0" err="1" smtClean="0"/>
              <a:t>economy</a:t>
            </a:r>
            <a:r>
              <a:rPr lang="fr-BE" dirty="0" smtClean="0"/>
              <a:t> and 5G</a:t>
            </a:r>
          </a:p>
          <a:p>
            <a:pPr lvl="1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endParaRPr lang="fr-FR" sz="800" b="1" dirty="0" smtClean="0"/>
          </a:p>
          <a:p>
            <a:pPr marL="742950" lvl="1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FR" b="1" dirty="0" smtClean="0"/>
              <a:t>Paris Air Show, </a:t>
            </a:r>
            <a:r>
              <a:rPr lang="fr-FR" b="1" dirty="0" err="1" smtClean="0"/>
              <a:t>European</a:t>
            </a:r>
            <a:r>
              <a:rPr lang="fr-FR" b="1" dirty="0" smtClean="0"/>
              <a:t> Cluster </a:t>
            </a:r>
            <a:r>
              <a:rPr lang="fr-FR" b="1" dirty="0" err="1" smtClean="0"/>
              <a:t>matchmaking</a:t>
            </a:r>
            <a:r>
              <a:rPr lang="fr-FR" b="1" dirty="0" smtClean="0"/>
              <a:t> Event, 22 </a:t>
            </a:r>
            <a:r>
              <a:rPr lang="fr-FR" b="1" dirty="0" err="1" smtClean="0"/>
              <a:t>June</a:t>
            </a:r>
            <a:r>
              <a:rPr lang="fr-FR" b="1" dirty="0" smtClean="0"/>
              <a:t> 2017 - </a:t>
            </a:r>
            <a:r>
              <a:rPr lang="fr-BE" dirty="0" smtClean="0"/>
              <a:t>Participation </a:t>
            </a:r>
            <a:r>
              <a:rPr lang="fr-BE" dirty="0"/>
              <a:t>of 25 </a:t>
            </a:r>
            <a:r>
              <a:rPr lang="fr-BE" dirty="0" err="1"/>
              <a:t>European</a:t>
            </a:r>
            <a:r>
              <a:rPr lang="fr-BE" dirty="0"/>
              <a:t> </a:t>
            </a:r>
            <a:r>
              <a:rPr lang="fr-BE" dirty="0" smtClean="0"/>
              <a:t>clusters </a:t>
            </a:r>
            <a:r>
              <a:rPr lang="fr-BE" dirty="0" err="1" smtClean="0"/>
              <a:t>promoting</a:t>
            </a:r>
            <a:r>
              <a:rPr lang="fr-BE" dirty="0" smtClean="0"/>
              <a:t> cross-</a:t>
            </a:r>
            <a:r>
              <a:rPr lang="fr-BE" dirty="0" err="1" smtClean="0"/>
              <a:t>sectoral</a:t>
            </a:r>
            <a:r>
              <a:rPr lang="fr-BE" dirty="0" smtClean="0"/>
              <a:t> </a:t>
            </a:r>
            <a:r>
              <a:rPr lang="fr-BE" dirty="0" err="1" smtClean="0"/>
              <a:t>cooperation</a:t>
            </a:r>
            <a:r>
              <a:rPr lang="fr-BE" dirty="0" smtClean="0"/>
              <a:t> in the </a:t>
            </a:r>
            <a:r>
              <a:rPr lang="fr-BE" dirty="0" err="1" smtClean="0"/>
              <a:t>aerospace</a:t>
            </a:r>
            <a:r>
              <a:rPr lang="fr-BE" dirty="0" smtClean="0"/>
              <a:t> </a:t>
            </a:r>
            <a:r>
              <a:rPr lang="fr-BE" dirty="0" err="1" smtClean="0"/>
              <a:t>sector</a:t>
            </a:r>
            <a:endParaRPr lang="fr-BE" dirty="0" smtClean="0"/>
          </a:p>
          <a:p>
            <a:pPr lvl="2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endParaRPr lang="fr-BE" sz="800" dirty="0"/>
          </a:p>
          <a:p>
            <a:pPr marL="742950" lvl="1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fr-FR" b="1" dirty="0" smtClean="0"/>
              <a:t>EU – </a:t>
            </a:r>
            <a:r>
              <a:rPr lang="fr-FR" b="1" dirty="0" err="1" smtClean="0"/>
              <a:t>Thailand</a:t>
            </a:r>
            <a:r>
              <a:rPr lang="fr-FR" b="1" dirty="0" smtClean="0"/>
              <a:t> Cluster </a:t>
            </a:r>
            <a:r>
              <a:rPr lang="fr-FR" b="1" dirty="0" err="1"/>
              <a:t>M</a:t>
            </a:r>
            <a:r>
              <a:rPr lang="fr-FR" b="1" dirty="0" err="1" smtClean="0"/>
              <a:t>atchmaking</a:t>
            </a:r>
            <a:r>
              <a:rPr lang="fr-FR" b="1" dirty="0" smtClean="0"/>
              <a:t> Event, Bangkok, 5-8 </a:t>
            </a:r>
            <a:r>
              <a:rPr lang="fr-FR" b="1" dirty="0" err="1" smtClean="0"/>
              <a:t>September</a:t>
            </a:r>
            <a:r>
              <a:rPr lang="fr-FR" b="1" dirty="0" smtClean="0"/>
              <a:t> </a:t>
            </a:r>
            <a:r>
              <a:rPr lang="fr-FR" b="1" dirty="0"/>
              <a:t>2017 </a:t>
            </a:r>
            <a:r>
              <a:rPr lang="fr-FR" b="1" dirty="0" smtClean="0"/>
              <a:t>– </a:t>
            </a:r>
            <a:r>
              <a:rPr lang="fr-FR" dirty="0" smtClean="0"/>
              <a:t>Healthcare and </a:t>
            </a:r>
            <a:r>
              <a:rPr lang="fr-FR" dirty="0" err="1" smtClean="0"/>
              <a:t>medical</a:t>
            </a:r>
            <a:r>
              <a:rPr lang="fr-FR" dirty="0" smtClean="0"/>
              <a:t> technologies – in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EU </a:t>
            </a:r>
            <a:r>
              <a:rPr lang="fr-FR" dirty="0" err="1" smtClean="0"/>
              <a:t>Gateways</a:t>
            </a:r>
            <a:r>
              <a:rPr lang="fr-FR" dirty="0" smtClean="0"/>
              <a:t> and Business Avenues programme of FPI, EEAS 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fr-FR" sz="1600" b="1" dirty="0">
              <a:solidFill>
                <a:schemeClr val="accent2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9FBA"/>
              </a:buClr>
              <a:buFontTx/>
              <a:buChar char="•"/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9FBA"/>
              </a:buClr>
              <a:buFontTx/>
              <a:buChar char="•"/>
              <a:defRPr/>
            </a:pPr>
            <a:endParaRPr lang="fr-FR" sz="1600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-203028" y="1027907"/>
            <a:ext cx="96123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b="1" i="0" dirty="0"/>
              <a:t>International Cluster Match-making </a:t>
            </a:r>
            <a:r>
              <a:rPr lang="en-GB" altLang="en-US" b="1" i="0" dirty="0" smtClean="0"/>
              <a:t>Events (3)</a:t>
            </a:r>
            <a:endParaRPr lang="en-GB" altLang="en-US" sz="1800" i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46" y="1646238"/>
            <a:ext cx="3261900" cy="82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3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932</Words>
  <Application>Microsoft Office PowerPoint</Application>
  <PresentationFormat>Bildschirmpräsentation (4:3)</PresentationFormat>
  <Paragraphs>176</Paragraphs>
  <Slides>19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blank</vt:lpstr>
      <vt:lpstr>Worksheet</vt:lpstr>
      <vt:lpstr> Cluster Internationalisation  EU-US Cluster Cooperation</vt:lpstr>
      <vt:lpstr>PowerPoint-Präsentation</vt:lpstr>
      <vt:lpstr>Cluster Internationalisation Programme for SMEs (COSME, €19M)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'Clusters Go International' action</vt:lpstr>
      <vt:lpstr>PowerPoint-Präsentation</vt:lpstr>
      <vt:lpstr>PowerPoint-Präsentation</vt:lpstr>
      <vt:lpstr>Clusters are being recognised on both sides of the Atlantic as boosters of the economy.  A Cooperation Arrangement on Clusters was signed between DG GROW and the US Department of Commerce in April 2015 see at: https://www.clustercollaboration.eu/news/eu-us-cooperation-arrangement-clusters-signed-washington-dc-1  The objective is to facilitate transatlantic linkages between EU and US clusters, and help SMEs find strategic partners.</vt:lpstr>
      <vt:lpstr>PowerPoint-Präsentation</vt:lpstr>
      <vt:lpstr>PowerPoint-Präsentation</vt:lpstr>
      <vt:lpstr>PowerPoint-Präsentation</vt:lpstr>
      <vt:lpstr>Priority Target Markets by European clusters</vt:lpstr>
      <vt:lpstr>Only 1/3 European clusters initiate cooperation with third markets </vt:lpstr>
      <vt:lpstr>More information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truszag</dc:creator>
  <cp:lastModifiedBy>Lucia Seel</cp:lastModifiedBy>
  <cp:revision>271</cp:revision>
  <cp:lastPrinted>2017-04-03T14:45:42Z</cp:lastPrinted>
  <dcterms:created xsi:type="dcterms:W3CDTF">2015-04-27T08:18:59Z</dcterms:created>
  <dcterms:modified xsi:type="dcterms:W3CDTF">2017-10-31T17:19:58Z</dcterms:modified>
</cp:coreProperties>
</file>