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48" r:id="rId1"/>
  </p:sldMasterIdLst>
  <p:notesMasterIdLst>
    <p:notesMasterId r:id="rId21"/>
  </p:notesMasterIdLst>
  <p:sldIdLst>
    <p:sldId id="256" r:id="rId2"/>
    <p:sldId id="258" r:id="rId3"/>
    <p:sldId id="263" r:id="rId4"/>
    <p:sldId id="267" r:id="rId5"/>
    <p:sldId id="317" r:id="rId6"/>
    <p:sldId id="320" r:id="rId7"/>
    <p:sldId id="316" r:id="rId8"/>
    <p:sldId id="319" r:id="rId9"/>
    <p:sldId id="318" r:id="rId10"/>
    <p:sldId id="315" r:id="rId11"/>
    <p:sldId id="312" r:id="rId12"/>
    <p:sldId id="322" r:id="rId13"/>
    <p:sldId id="313" r:id="rId14"/>
    <p:sldId id="314" r:id="rId15"/>
    <p:sldId id="311" r:id="rId16"/>
    <p:sldId id="321" r:id="rId17"/>
    <p:sldId id="323" r:id="rId18"/>
    <p:sldId id="300" r:id="rId19"/>
    <p:sldId id="26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ext uri="{19B8F6BF-5375-455C-9EA6-DF929625EA0E}">
        <p15:presenceInfo xmlns:p15="http://schemas.microsoft.com/office/powerpoint/2012/main" userId="PC" providerId="None"/>
      </p:ext>
    </p:extLst>
  </p:cmAuthor>
  <p:cmAuthor id="2" name="Camille VIDAUD" initials="CV" lastIdx="0" clrIdx="1">
    <p:extLst>
      <p:ext uri="{19B8F6BF-5375-455C-9EA6-DF929625EA0E}">
        <p15:presenceInfo xmlns:p15="http://schemas.microsoft.com/office/powerpoint/2012/main" userId="S-1-5-21-1549403238-435112251-2836206204-1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B7"/>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8" autoAdjust="0"/>
    <p:restoredTop sz="94660"/>
  </p:normalViewPr>
  <p:slideViewPr>
    <p:cSldViewPr snapToGrid="0">
      <p:cViewPr varScale="1">
        <p:scale>
          <a:sx n="72" d="100"/>
          <a:sy n="72" d="100"/>
        </p:scale>
        <p:origin x="666" y="72"/>
      </p:cViewPr>
      <p:guideLst>
        <p:guide orient="horz" pos="2160"/>
        <p:guide pos="3840"/>
      </p:guideLst>
    </p:cSldViewPr>
  </p:slideViewPr>
  <p:notesTextViewPr>
    <p:cViewPr>
      <p:scale>
        <a:sx n="3" d="2"/>
        <a:sy n="3" d="2"/>
      </p:scale>
      <p:origin x="0" y="0"/>
    </p:cViewPr>
  </p:notesTextViewPr>
  <p:notesViewPr>
    <p:cSldViewPr snapToGrid="0">
      <p:cViewPr varScale="1">
        <p:scale>
          <a:sx n="102" d="100"/>
          <a:sy n="102" d="100"/>
        </p:scale>
        <p:origin x="35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F50D5-C236-455E-8DF5-76927C0DA0EB}" type="datetimeFigureOut">
              <a:rPr lang="en-GB" smtClean="0"/>
              <a:pPr/>
              <a:t>17/11/2016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24BFA-A239-49E9-AD74-8BF67266E300}" type="slidenum">
              <a:rPr lang="en-GB" smtClean="0"/>
              <a:pPr/>
              <a:t>‹N°›</a:t>
            </a:fld>
            <a:endParaRPr lang="en-GB"/>
          </a:p>
        </p:txBody>
      </p:sp>
    </p:spTree>
    <p:extLst>
      <p:ext uri="{BB962C8B-B14F-4D97-AF65-F5344CB8AC3E}">
        <p14:creationId xmlns:p14="http://schemas.microsoft.com/office/powerpoint/2010/main" val="10665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1</a:t>
            </a:fld>
            <a:endParaRPr lang="en-GB"/>
          </a:p>
        </p:txBody>
      </p:sp>
    </p:spTree>
    <p:extLst>
      <p:ext uri="{BB962C8B-B14F-4D97-AF65-F5344CB8AC3E}">
        <p14:creationId xmlns:p14="http://schemas.microsoft.com/office/powerpoint/2010/main" val="187067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724BFA-A239-49E9-AD74-8BF67266E300}" type="slidenum">
              <a:rPr lang="en-GB" smtClean="0"/>
              <a:pPr/>
              <a:t>2</a:t>
            </a:fld>
            <a:endParaRPr lang="en-GB"/>
          </a:p>
        </p:txBody>
      </p:sp>
    </p:spTree>
    <p:extLst>
      <p:ext uri="{BB962C8B-B14F-4D97-AF65-F5344CB8AC3E}">
        <p14:creationId xmlns:p14="http://schemas.microsoft.com/office/powerpoint/2010/main" val="553554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286000"/>
          </a:xfrm>
          <a:prstGeom prst="rect">
            <a:avLst/>
          </a:prstGeom>
        </p:spPr>
      </p:pic>
      <p:sp>
        <p:nvSpPr>
          <p:cNvPr id="2" name="Title 1"/>
          <p:cNvSpPr>
            <a:spLocks noGrp="1"/>
          </p:cNvSpPr>
          <p:nvPr>
            <p:ph type="ctrTitle" hasCustomPrompt="1"/>
          </p:nvPr>
        </p:nvSpPr>
        <p:spPr>
          <a:xfrm>
            <a:off x="696000" y="2369574"/>
            <a:ext cx="10800000" cy="2413404"/>
          </a:xfrm>
        </p:spPr>
        <p:txBody>
          <a:bodyPr lIns="0" anchor="ctr" anchorCtr="0">
            <a:normAutofit/>
          </a:bodyPr>
          <a:lstStyle>
            <a:lvl1pPr algn="l">
              <a:defRPr sz="4000" b="1">
                <a:solidFill>
                  <a:srgbClr val="1D70B7"/>
                </a:solidFill>
              </a:defRPr>
            </a:lvl1pPr>
          </a:lstStyle>
          <a:p>
            <a:r>
              <a:rPr lang="en-GB" noProof="0" dirty="0"/>
              <a:t>Cluster presentation template.</a:t>
            </a:r>
            <a:br>
              <a:rPr lang="en-GB" noProof="0" dirty="0"/>
            </a:br>
            <a:r>
              <a:rPr lang="en-GB" noProof="0" dirty="0"/>
              <a:t>You can type your presentation title here</a:t>
            </a:r>
          </a:p>
        </p:txBody>
      </p:sp>
      <p:sp>
        <p:nvSpPr>
          <p:cNvPr id="3" name="Subtitle 2"/>
          <p:cNvSpPr>
            <a:spLocks noGrp="1"/>
          </p:cNvSpPr>
          <p:nvPr>
            <p:ph type="subTitle" idx="1" hasCustomPrompt="1"/>
          </p:nvPr>
        </p:nvSpPr>
        <p:spPr>
          <a:xfrm>
            <a:off x="695999" y="4788000"/>
            <a:ext cx="7200000" cy="540000"/>
          </a:xfrm>
        </p:spPr>
        <p:txBody>
          <a:bodyPr lIns="0">
            <a:normAutofit/>
          </a:bodyPr>
          <a:lstStyle>
            <a:lvl1pPr marL="0" indent="0" algn="l">
              <a:buNone/>
              <a:defRPr sz="2400" b="0">
                <a:solidFill>
                  <a:srgbClr val="1D70B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John Doe, CEO Organisation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7138" y="5709138"/>
            <a:ext cx="1148862" cy="1148862"/>
          </a:xfrm>
          <a:prstGeom prst="rect">
            <a:avLst/>
          </a:prstGeom>
        </p:spPr>
      </p:pic>
      <p:sp>
        <p:nvSpPr>
          <p:cNvPr id="10" name="TextBox 9"/>
          <p:cNvSpPr txBox="1"/>
          <p:nvPr userDrawn="1"/>
        </p:nvSpPr>
        <p:spPr>
          <a:xfrm>
            <a:off x="695999" y="6189785"/>
            <a:ext cx="9397570" cy="445477"/>
          </a:xfrm>
          <a:prstGeom prst="rect">
            <a:avLst/>
          </a:prstGeom>
          <a:noFill/>
        </p:spPr>
        <p:txBody>
          <a:bodyPr wrap="square" l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noProof="0" dirty="0">
                <a:solidFill>
                  <a:schemeClr val="bg1">
                    <a:lumMod val="50000"/>
                  </a:schemeClr>
                </a:solidFill>
                <a:latin typeface="Arial" panose="020B0604020202020204" pitchFamily="34" charset="0"/>
                <a:cs typeface="Arial" panose="020B0604020202020204" pitchFamily="34" charset="0"/>
              </a:rPr>
              <a:t>© Executive Agency for Small and Medium-sized Enterprises (EASME</a:t>
            </a:r>
            <a:r>
              <a:rPr lang="en-GB" sz="700" noProof="0">
                <a:solidFill>
                  <a:schemeClr val="bg1">
                    <a:lumMod val="50000"/>
                  </a:schemeClr>
                </a:solidFill>
                <a:latin typeface="Arial" panose="020B0604020202020204" pitchFamily="34" charset="0"/>
                <a:cs typeface="Arial" panose="020B0604020202020204" pitchFamily="34" charset="0"/>
              </a:rPr>
              <a:t>), 2016. </a:t>
            </a:r>
            <a:r>
              <a:rPr lang="en-GB" sz="700" noProof="0" dirty="0">
                <a:solidFill>
                  <a:schemeClr val="bg1">
                    <a:lumMod val="50000"/>
                  </a:schemeClr>
                </a:solidFill>
                <a:latin typeface="Arial" panose="020B0604020202020204" pitchFamily="34" charset="0"/>
                <a:cs typeface="Arial" panose="020B0604020202020204" pitchFamily="34" charset="0"/>
              </a:rPr>
              <a:t>Reproduction is authorised provided the source is acknowledged. The information and views set out in this presentation is those of the author(s) and do not necessarily reflect the official opinion of EASME, the European Commission or other European Institutions. EASME does not guarantee the accuracy of the data included in this presentation. Neither EASME, nor the Commission or any person acting on their behalf may be held responsible for the use which may be made of the information contained therein.</a:t>
            </a:r>
          </a:p>
          <a:p>
            <a:endParaRPr lang="en-GB" sz="800" noProof="0" dirty="0">
              <a:solidFill>
                <a:schemeClr val="bg1">
                  <a:lumMod val="50000"/>
                </a:schemeClr>
              </a:solidFill>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7883740" y="4785489"/>
            <a:ext cx="3600000" cy="540000"/>
          </a:xfrm>
        </p:spPr>
        <p:txBody>
          <a:bodyPr rIns="0">
            <a:noAutofit/>
          </a:bodyPr>
          <a:lstStyle>
            <a:lvl1pPr marL="0" marR="0" indent="0" algn="r" defTabSz="914400" rtl="0" eaLnBrk="1" fontAlgn="auto" latinLnBrk="0" hangingPunct="1">
              <a:lnSpc>
                <a:spcPct val="100000"/>
              </a:lnSpc>
              <a:spcBef>
                <a:spcPts val="0"/>
              </a:spcBef>
              <a:spcAft>
                <a:spcPts val="0"/>
              </a:spcAft>
              <a:buClrTx/>
              <a:buSzTx/>
              <a:buFontTx/>
              <a:buNone/>
              <a:tabLst/>
              <a:defRPr sz="2400">
                <a:solidFill>
                  <a:schemeClr val="bg1">
                    <a:lumMod val="50000"/>
                  </a:schemeClr>
                </a:solidFill>
              </a:defRPr>
            </a:lvl1p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400" noProof="0" dirty="0">
                <a:solidFill>
                  <a:schemeClr val="bg1">
                    <a:lumMod val="50000"/>
                  </a:schemeClr>
                </a:solidFill>
                <a:latin typeface="Arial" panose="020B0604020202020204" pitchFamily="34" charset="0"/>
                <a:cs typeface="Arial" panose="020B0604020202020204" pitchFamily="34" charset="0"/>
              </a:rPr>
              <a:t>12.12.2016 | Brussels</a:t>
            </a:r>
          </a:p>
        </p:txBody>
      </p:sp>
    </p:spTree>
    <p:extLst>
      <p:ext uri="{BB962C8B-B14F-4D97-AF65-F5344CB8AC3E}">
        <p14:creationId xmlns:p14="http://schemas.microsoft.com/office/powerpoint/2010/main" val="185153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278192"/>
            <a:ext cx="10515600" cy="471488"/>
          </a:xfrm>
        </p:spPr>
        <p:txBody>
          <a:bodyPr>
            <a:noAutofit/>
          </a:bodyPr>
          <a:lstStyle>
            <a:lvl1pPr>
              <a:defRPr sz="2600" b="1">
                <a:solidFill>
                  <a:srgbClr val="1D70B7"/>
                </a:solidFill>
              </a:defRPr>
            </a:lvl1pPr>
          </a:lstStyle>
          <a:p>
            <a:r>
              <a:rPr lang="fr-FR"/>
              <a:t>Modifiez le style du titre</a:t>
            </a:r>
            <a:endParaRPr lang="en-GB" dirty="0"/>
          </a:p>
        </p:txBody>
      </p:sp>
      <p:sp>
        <p:nvSpPr>
          <p:cNvPr id="3" name="Content Placeholder 2"/>
          <p:cNvSpPr>
            <a:spLocks noGrp="1"/>
          </p:cNvSpPr>
          <p:nvPr>
            <p:ph idx="1"/>
          </p:nvPr>
        </p:nvSpPr>
        <p:spPr>
          <a:xfrm>
            <a:off x="838200" y="1825625"/>
            <a:ext cx="10515600" cy="4394200"/>
          </a:xfrm>
        </p:spPr>
        <p:txBody>
          <a:bodyPr/>
          <a:lstStyle>
            <a:lvl1pPr marL="0" indent="0">
              <a:buClr>
                <a:srgbClr val="1D70B7"/>
              </a:buClr>
              <a:buFont typeface="Arial" panose="020B0604020202020204" pitchFamily="34" charset="0"/>
              <a:buNone/>
              <a:defRPr sz="2200"/>
            </a:lvl1pPr>
            <a:lvl2pPr>
              <a:buClr>
                <a:srgbClr val="1D70B7"/>
              </a:buClr>
              <a:defRPr sz="2000"/>
            </a:lvl2pPr>
            <a:lvl3pPr>
              <a:buClr>
                <a:srgbClr val="1D70B7"/>
              </a:buClr>
              <a:defRPr sz="1800"/>
            </a:lvl3pPr>
            <a:lvl4pPr>
              <a:buClr>
                <a:srgbClr val="1D70B7"/>
              </a:buClr>
              <a:defRPr sz="1600"/>
            </a:lvl4pPr>
            <a:lvl5pPr>
              <a:buClr>
                <a:srgbClr val="1D70B7"/>
              </a:buClr>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0" name="TextBox 19"/>
          <p:cNvSpPr txBox="1"/>
          <p:nvPr userDrawn="1"/>
        </p:nvSpPr>
        <p:spPr>
          <a:xfrm>
            <a:off x="838200" y="494681"/>
            <a:ext cx="3084871" cy="307777"/>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cs typeface="Arial" panose="020B0604020202020204" pitchFamily="34" charset="0"/>
              </a:rPr>
              <a:t>www.clustercollaboration.eu</a:t>
            </a:r>
          </a:p>
        </p:txBody>
      </p:sp>
      <p:sp>
        <p:nvSpPr>
          <p:cNvPr id="21" name="Date Placeholder 20"/>
          <p:cNvSpPr>
            <a:spLocks noGrp="1"/>
          </p:cNvSpPr>
          <p:nvPr>
            <p:ph type="dt" sz="half" idx="10"/>
          </p:nvPr>
        </p:nvSpPr>
        <p:spPr/>
        <p:txBody>
          <a:bodyPr/>
          <a:lstStyle/>
          <a:p>
            <a:r>
              <a:rPr lang="fr-FR"/>
              <a:t>00/00/2016</a:t>
            </a:r>
            <a:endParaRPr lang="en-GB" dirty="0"/>
          </a:p>
        </p:txBody>
      </p:sp>
      <p:sp>
        <p:nvSpPr>
          <p:cNvPr id="22" name="Footer Placeholder 21"/>
          <p:cNvSpPr>
            <a:spLocks noGrp="1"/>
          </p:cNvSpPr>
          <p:nvPr>
            <p:ph type="ftr" sz="quarter" idx="11"/>
          </p:nvPr>
        </p:nvSpPr>
        <p:spPr/>
        <p:txBody>
          <a:bodyPr/>
          <a:lstStyle/>
          <a:p>
            <a:r>
              <a:rPr lang="en-US"/>
              <a:t>Type the title of your presentation here</a:t>
            </a:r>
            <a:endParaRPr lang="en-GB" dirty="0"/>
          </a:p>
        </p:txBody>
      </p:sp>
      <p:sp>
        <p:nvSpPr>
          <p:cNvPr id="23" name="Slide Number Placeholder 22"/>
          <p:cNvSpPr>
            <a:spLocks noGrp="1"/>
          </p:cNvSpPr>
          <p:nvPr>
            <p:ph type="sldNum" sz="quarter" idx="12"/>
          </p:nvPr>
        </p:nvSpPr>
        <p:spPr/>
        <p:txBody>
          <a:body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63647506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00/00/2016</a:t>
            </a:r>
            <a:endParaRPr lang="en-GB"/>
          </a:p>
        </p:txBody>
      </p:sp>
      <p:sp>
        <p:nvSpPr>
          <p:cNvPr id="3" name="Footer Placeholder 2"/>
          <p:cNvSpPr>
            <a:spLocks noGrp="1"/>
          </p:cNvSpPr>
          <p:nvPr>
            <p:ph type="ftr" sz="quarter" idx="11"/>
          </p:nvPr>
        </p:nvSpPr>
        <p:spPr/>
        <p:txBody>
          <a:bodyPr/>
          <a:lstStyle/>
          <a:p>
            <a:r>
              <a:rPr lang="en-US"/>
              <a:t>Type the title of your presentation here</a:t>
            </a:r>
            <a:endParaRPr lang="en-GB"/>
          </a:p>
        </p:txBody>
      </p:sp>
      <p:sp>
        <p:nvSpPr>
          <p:cNvPr id="4" name="Slide Number Placeholder 3"/>
          <p:cNvSpPr>
            <a:spLocks noGrp="1"/>
          </p:cNvSpPr>
          <p:nvPr>
            <p:ph type="sldNum" sz="quarter" idx="12"/>
          </p:nvPr>
        </p:nvSpPr>
        <p:spPr/>
        <p:txBody>
          <a:bodyPr/>
          <a:lstStyle/>
          <a:p>
            <a:fld id="{97378575-3712-44BD-96FA-C13EF75AD9F1}" type="slidenum">
              <a:rPr lang="en-GB" smtClean="0"/>
              <a:pPr/>
              <a:t>‹N°›</a:t>
            </a:fld>
            <a:endParaRPr lang="en-GB"/>
          </a:p>
        </p:txBody>
      </p:sp>
    </p:spTree>
    <p:extLst>
      <p:ext uri="{BB962C8B-B14F-4D97-AF65-F5344CB8AC3E}">
        <p14:creationId xmlns:p14="http://schemas.microsoft.com/office/powerpoint/2010/main" val="615675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Date Placeholder 3"/>
          <p:cNvSpPr>
            <a:spLocks noGrp="1"/>
          </p:cNvSpPr>
          <p:nvPr>
            <p:ph type="dt" sz="half" idx="2"/>
          </p:nvPr>
        </p:nvSpPr>
        <p:spPr>
          <a:xfrm>
            <a:off x="838200" y="6346518"/>
            <a:ext cx="1080000" cy="501650"/>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fr-FR"/>
              <a:t>00/00/2016</a:t>
            </a:r>
            <a:endParaRPr lang="en-GB" dirty="0"/>
          </a:p>
        </p:txBody>
      </p:sp>
      <p:sp>
        <p:nvSpPr>
          <p:cNvPr id="5" name="Footer Placeholder 4"/>
          <p:cNvSpPr>
            <a:spLocks noGrp="1"/>
          </p:cNvSpPr>
          <p:nvPr>
            <p:ph type="ftr" sz="quarter" idx="3"/>
          </p:nvPr>
        </p:nvSpPr>
        <p:spPr>
          <a:xfrm>
            <a:off x="1956000" y="6346518"/>
            <a:ext cx="8280000" cy="501650"/>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a:t>Type the title of your presentation here</a:t>
            </a:r>
            <a:endParaRPr lang="en-GB" dirty="0"/>
          </a:p>
        </p:txBody>
      </p:sp>
      <p:sp>
        <p:nvSpPr>
          <p:cNvPr id="6" name="Slide Number Placeholder 5"/>
          <p:cNvSpPr>
            <a:spLocks noGrp="1"/>
          </p:cNvSpPr>
          <p:nvPr>
            <p:ph type="sldNum" sz="quarter" idx="4"/>
          </p:nvPr>
        </p:nvSpPr>
        <p:spPr>
          <a:xfrm>
            <a:off x="11353800" y="6346518"/>
            <a:ext cx="838200" cy="501650"/>
          </a:xfrm>
          <a:prstGeom prst="rect">
            <a:avLst/>
          </a:prstGeom>
        </p:spPr>
        <p:txBody>
          <a:bodyPr vert="horz" lIns="91440" tIns="45720" rIns="91440" bIns="45720" rtlCol="0" anchor="ctr"/>
          <a:lstStyle>
            <a:lvl1pPr algn="ctr">
              <a:defRPr sz="1600" b="0">
                <a:solidFill>
                  <a:schemeClr val="bg1"/>
                </a:solidFill>
                <a:latin typeface="Arial" panose="020B0604020202020204" pitchFamily="34" charset="0"/>
                <a:cs typeface="Arial" panose="020B0604020202020204" pitchFamily="34" charset="0"/>
              </a:defRPr>
            </a:lvl1pPr>
          </a:lstStyle>
          <a:p>
            <a:fld id="{97378575-3712-44BD-96FA-C13EF75AD9F1}" type="slidenum">
              <a:rPr lang="en-GB" smtClean="0"/>
              <a:pPr/>
              <a:t>‹N°›</a:t>
            </a:fld>
            <a:endParaRPr lang="en-GB" dirty="0"/>
          </a:p>
        </p:txBody>
      </p:sp>
    </p:spTree>
    <p:extLst>
      <p:ext uri="{BB962C8B-B14F-4D97-AF65-F5344CB8AC3E}">
        <p14:creationId xmlns:p14="http://schemas.microsoft.com/office/powerpoint/2010/main" val="150692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eag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lustermontagn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psi.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images-et-reseaux.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indescat.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droltenia.r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erosilesia.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grocluster.r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me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rianormandi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ioenergiadlaregionu.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astr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wp.cat/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5999" y="2473579"/>
            <a:ext cx="10800000" cy="1581585"/>
          </a:xfrm>
        </p:spPr>
        <p:txBody>
          <a:bodyPr>
            <a:normAutofit fontScale="90000"/>
          </a:bodyPr>
          <a:lstStyle/>
          <a:p>
            <a:pPr algn="ctr"/>
            <a:r>
              <a:rPr lang="fa-IR" sz="3100" dirty="0">
                <a:solidFill>
                  <a:srgbClr val="C00000"/>
                </a:solidFill>
              </a:rPr>
              <a:t>کتابچه معرفی کلاستر های اروپایی شرکت کننده</a:t>
            </a:r>
            <a:br>
              <a:rPr lang="en-US" sz="2800" dirty="0"/>
            </a:br>
            <a:br>
              <a:rPr lang="en-US" sz="2800" dirty="0"/>
            </a:br>
            <a:r>
              <a:rPr lang="fa-IR" sz="2800" dirty="0"/>
              <a:t>هیئت ماموریت اقتصادی اتحادیه اروپا و کنفرانس فرصت های اقتصادی، صنعتی </a:t>
            </a:r>
            <a:br>
              <a:rPr lang="fa-IR" sz="2800" dirty="0"/>
            </a:br>
            <a:r>
              <a:rPr lang="fa-IR" sz="2800" dirty="0"/>
              <a:t>و سرمایه گذاری در تهران، ایران</a:t>
            </a:r>
            <a:br>
              <a:rPr lang="en-US" sz="2800" dirty="0"/>
            </a:br>
            <a:endParaRPr lang="en-GB" sz="2800" dirty="0"/>
          </a:p>
        </p:txBody>
      </p:sp>
      <p:sp>
        <p:nvSpPr>
          <p:cNvPr id="7" name="Subtitle 6"/>
          <p:cNvSpPr>
            <a:spLocks noGrp="1"/>
          </p:cNvSpPr>
          <p:nvPr>
            <p:ph type="subTitle" idx="1"/>
          </p:nvPr>
        </p:nvSpPr>
        <p:spPr>
          <a:xfrm>
            <a:off x="141890" y="5391298"/>
            <a:ext cx="11934496" cy="789756"/>
          </a:xfrm>
        </p:spPr>
        <p:txBody>
          <a:bodyPr>
            <a:normAutofit/>
          </a:bodyPr>
          <a:lstStyle/>
          <a:p>
            <a:pPr algn="ctr"/>
            <a:r>
              <a:rPr lang="fr-FR" sz="1800" b="1" dirty="0" err="1"/>
              <a:t>European</a:t>
            </a:r>
            <a:r>
              <a:rPr lang="fr-FR" sz="1800" b="1" dirty="0"/>
              <a:t> Cluster Collaboration Platform</a:t>
            </a:r>
            <a:r>
              <a:rPr lang="fa-IR" sz="1800" b="1" dirty="0"/>
              <a:t>برگزار کننده : سکوی همکاری کلاستر های اروپایی </a:t>
            </a:r>
            <a:endParaRPr lang="fr-FR" sz="1800" b="1" dirty="0"/>
          </a:p>
          <a:p>
            <a:pPr algn="ctr"/>
            <a:r>
              <a:rPr lang="fr-FR" sz="1800" b="1" dirty="0"/>
              <a:t>COSME</a:t>
            </a:r>
            <a:r>
              <a:rPr lang="fa-IR" sz="1800" b="1" dirty="0"/>
              <a:t>با حمایت برنامه </a:t>
            </a:r>
            <a:r>
              <a:rPr lang="fr-FR" sz="1800" b="1" dirty="0"/>
              <a:t> </a:t>
            </a:r>
            <a:endParaRPr lang="en-GB" sz="1600" dirty="0"/>
          </a:p>
        </p:txBody>
      </p:sp>
      <p:sp>
        <p:nvSpPr>
          <p:cNvPr id="8" name="Text Placeholder 7"/>
          <p:cNvSpPr>
            <a:spLocks noGrp="1"/>
          </p:cNvSpPr>
          <p:nvPr>
            <p:ph type="body" sz="quarter" idx="10"/>
          </p:nvPr>
        </p:nvSpPr>
        <p:spPr>
          <a:xfrm>
            <a:off x="695999" y="4183231"/>
            <a:ext cx="3600000" cy="540000"/>
          </a:xfrm>
        </p:spPr>
        <p:txBody>
          <a:bodyPr/>
          <a:lstStyle/>
          <a:p>
            <a:r>
              <a:rPr lang="fa-IR" sz="2500" b="1" dirty="0">
                <a:solidFill>
                  <a:srgbClr val="1D70B7"/>
                </a:solidFill>
              </a:rPr>
              <a:t>17 اکتبر 2016</a:t>
            </a:r>
            <a:endParaRPr lang="en-GB" sz="2500" b="1" dirty="0">
              <a:solidFill>
                <a:srgbClr val="1D70B7"/>
              </a:solidFill>
            </a:endParaRPr>
          </a:p>
        </p:txBody>
      </p:sp>
    </p:spTree>
    <p:extLst>
      <p:ext uri="{BB962C8B-B14F-4D97-AF65-F5344CB8AC3E}">
        <p14:creationId xmlns:p14="http://schemas.microsoft.com/office/powerpoint/2010/main" val="223684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CEAGA (</a:t>
            </a:r>
            <a:r>
              <a:rPr lang="en-GB" dirty="0" err="1"/>
              <a:t>galician</a:t>
            </a:r>
            <a:r>
              <a:rPr lang="en-GB" dirty="0"/>
              <a:t> automotive cluster)</a:t>
            </a:r>
            <a:endParaRPr lang="fr-FR" dirty="0"/>
          </a:p>
        </p:txBody>
      </p:sp>
      <p:sp>
        <p:nvSpPr>
          <p:cNvPr id="3" name="Espace réservé du contenu 2"/>
          <p:cNvSpPr>
            <a:spLocks noGrp="1"/>
          </p:cNvSpPr>
          <p:nvPr>
            <p:ph idx="1"/>
          </p:nvPr>
        </p:nvSpPr>
        <p:spPr>
          <a:xfrm>
            <a:off x="490330" y="1689284"/>
            <a:ext cx="11701670" cy="4394200"/>
          </a:xfrm>
        </p:spPr>
        <p:txBody>
          <a:bodyPr>
            <a:normAutofit/>
          </a:bodyPr>
          <a:lstStyle/>
          <a:p>
            <a:pPr algn="r" rtl="1"/>
            <a:r>
              <a:rPr lang="fa-IR" sz="1600" b="1" dirty="0"/>
              <a:t>کشور :</a:t>
            </a:r>
            <a:r>
              <a:rPr lang="fa-IR" sz="1600" dirty="0"/>
              <a:t> اسپانیا</a:t>
            </a:r>
            <a:endParaRPr lang="fa-IR" sz="1600" b="1" dirty="0"/>
          </a:p>
          <a:p>
            <a:pPr algn="r" rtl="1"/>
            <a:r>
              <a:rPr lang="fa-IR" sz="1600" b="1" dirty="0"/>
              <a:t>تاریخ تاسیس : </a:t>
            </a:r>
            <a:r>
              <a:rPr lang="fa-IR" sz="1600" dirty="0"/>
              <a:t>1997</a:t>
            </a:r>
            <a:endParaRPr lang="fa-IR" sz="1600" b="1" dirty="0"/>
          </a:p>
          <a:p>
            <a:pPr algn="r" rtl="1"/>
            <a:r>
              <a:rPr lang="fa-IR" sz="1600" b="1" dirty="0"/>
              <a:t>تعداد اعضا : </a:t>
            </a:r>
            <a:r>
              <a:rPr lang="fa-IR" sz="1600" dirty="0"/>
              <a:t>108 (91 بنگاه کوچک و متوسط)</a:t>
            </a:r>
          </a:p>
          <a:p>
            <a:pPr algn="r" rtl="1"/>
            <a:r>
              <a:rPr lang="fa-IR" sz="1600" b="1" dirty="0"/>
              <a:t>حیطه فعالیت : </a:t>
            </a:r>
            <a:r>
              <a:rPr lang="fa-IR" sz="1600" dirty="0"/>
              <a:t>صنایع خودرو سازی</a:t>
            </a:r>
            <a:endParaRPr lang="fa-IR" sz="1600" b="1" dirty="0"/>
          </a:p>
          <a:p>
            <a:pPr algn="r" rtl="1"/>
            <a:endParaRPr lang="fa-IR" sz="1600" b="1" dirty="0"/>
          </a:p>
          <a:p>
            <a:pPr algn="r" rtl="1"/>
            <a:r>
              <a:rPr lang="fa-IR" sz="1600" b="1" dirty="0"/>
              <a:t>ماموریت کلاستر : </a:t>
            </a:r>
            <a:r>
              <a:rPr lang="fr-FR" sz="1600" dirty="0"/>
              <a:t>CEAGA</a:t>
            </a:r>
            <a:r>
              <a:rPr lang="fa-IR" sz="1600" dirty="0"/>
              <a:t> از سال 1997 در راستای تقویت و رقابتی سازی شرکت های خودرو سازی بوسیله ی پروژه های مشترک با تاثیر بالا فعالیت می کند. تمامی شرکت های عضو همزمان در چندین طرح در زمینه های مختلف شرکت می کنند تا توانایی فنی، رقابت پذیری، و حضور بین المللی خود را تقویت کنند. تمامی طرح ها به وسیله کلاستر و با همکاری متخصصین شرکت های عضو مدیریت می شوند. طرح ها دائما براورد می شوند تا از پیشرفت آن و تاثیر مثبت بر شرکت های عضو و بخش خودروسازی منطقه گالیسی اسپانیا تعیین شود.</a:t>
            </a:r>
            <a:endParaRPr lang="fa-IR" sz="1600" b="1" dirty="0"/>
          </a:p>
          <a:p>
            <a:pPr algn="r" rtl="1"/>
            <a:r>
              <a:rPr lang="fa-IR" sz="1600" b="1" dirty="0"/>
              <a:t>هدف از شرکت : </a:t>
            </a:r>
            <a:r>
              <a:rPr lang="fa-IR" sz="1600" dirty="0"/>
              <a:t>ایران در سال های آینده بازار مهمی برای بخش خودرو خواهد بود. شرکت هایی مانند </a:t>
            </a:r>
            <a:r>
              <a:rPr lang="fr-FR" sz="1600" dirty="0"/>
              <a:t>PSA</a:t>
            </a:r>
            <a:r>
              <a:rPr lang="fa-IR" sz="1600" dirty="0"/>
              <a:t> (پژو سیتروئن) به تازگی توافقی با یک شرکت ایرانی برای ایجاد خط تولید خودرو با توانایی تولید 500000 خودرو در سال امضا کرده است. این کشور بازار مهمی برای بخش خودرو است (پیمانکاران، شرکت های تامین کننده و صنایع وابسته). </a:t>
            </a:r>
            <a:r>
              <a:rPr lang="fr-FR" sz="1600" dirty="0"/>
              <a:t>CEAGA</a:t>
            </a:r>
            <a:r>
              <a:rPr lang="fa-IR" sz="1600" dirty="0"/>
              <a:t> نیازمند برقراری ارتباط با شرکت های ایرانی برای برگزاری ماموریت های تجاری دو جانبه در آینده با هدف توسعه روابط بین بخش خودروسازی گالیسی و خودروسازان ایرانی است.</a:t>
            </a:r>
            <a:endParaRPr lang="fa-IR" sz="1600" b="1" dirty="0"/>
          </a:p>
          <a:p>
            <a:pPr algn="r" rtl="1"/>
            <a:endParaRPr lang="fa-IR" sz="14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10</a:t>
            </a:fld>
            <a:endParaRPr lang="en-GB" dirty="0"/>
          </a:p>
        </p:txBody>
      </p:sp>
      <p:sp>
        <p:nvSpPr>
          <p:cNvPr id="8" name="ZoneTexte 7"/>
          <p:cNvSpPr txBox="1"/>
          <p:nvPr/>
        </p:nvSpPr>
        <p:spPr>
          <a:xfrm>
            <a:off x="9021663" y="5389798"/>
            <a:ext cx="3170337" cy="584775"/>
          </a:xfrm>
          <a:prstGeom prst="rect">
            <a:avLst/>
          </a:prstGeom>
          <a:noFill/>
        </p:spPr>
        <p:txBody>
          <a:bodyPr wrap="square" rtlCol="0">
            <a:spAutoFit/>
          </a:bodyPr>
          <a:lstStyle/>
          <a:p>
            <a:pPr algn="r" rtl="1"/>
            <a:r>
              <a:rPr lang="fa-IR" sz="1600" b="1" dirty="0"/>
              <a:t>تماس : </a:t>
            </a:r>
            <a:r>
              <a:rPr lang="fr-FR" sz="1600" dirty="0" err="1"/>
              <a:t>Borja</a:t>
            </a:r>
            <a:r>
              <a:rPr lang="fr-FR" sz="1600" dirty="0"/>
              <a:t> </a:t>
            </a:r>
            <a:r>
              <a:rPr lang="fr-FR" sz="1600" dirty="0" err="1"/>
              <a:t>Dapena</a:t>
            </a:r>
            <a:r>
              <a:rPr lang="fr-FR" sz="1600" dirty="0"/>
              <a:t> González</a:t>
            </a:r>
            <a:endParaRPr lang="en-GB" sz="1600" dirty="0">
              <a:highlight>
                <a:srgbClr val="FFFF00"/>
              </a:highlight>
            </a:endParaRPr>
          </a:p>
          <a:p>
            <a:pPr algn="r" rtl="1"/>
            <a:r>
              <a:rPr lang="en-GB" sz="1600" dirty="0"/>
              <a:t>borja.dapena@ceaga.com</a:t>
            </a:r>
          </a:p>
        </p:txBody>
      </p:sp>
      <p:sp>
        <p:nvSpPr>
          <p:cNvPr id="12" name="ZoneTexte 11"/>
          <p:cNvSpPr txBox="1"/>
          <p:nvPr/>
        </p:nvSpPr>
        <p:spPr>
          <a:xfrm>
            <a:off x="1296018" y="5452478"/>
            <a:ext cx="2614693" cy="646331"/>
          </a:xfrm>
          <a:prstGeom prst="rect">
            <a:avLst/>
          </a:prstGeom>
          <a:solidFill>
            <a:schemeClr val="bg1">
              <a:lumMod val="85000"/>
            </a:schemeClr>
          </a:solidFill>
        </p:spPr>
        <p:txBody>
          <a:bodyPr wrap="square" rtlCol="0">
            <a:spAutoFit/>
          </a:bodyPr>
          <a:lstStyle/>
          <a:p>
            <a:r>
              <a:rPr lang="fa-IR" i="1" dirty="0">
                <a:solidFill>
                  <a:srgbClr val="000000"/>
                </a:solidFill>
              </a:rPr>
              <a:t>وبسایت کلاستر :</a:t>
            </a:r>
            <a:endParaRPr lang="fa-IR" i="1" dirty="0">
              <a:solidFill>
                <a:srgbClr val="000000"/>
              </a:solidFill>
              <a:hlinkClick r:id="rId2"/>
            </a:endParaRPr>
          </a:p>
          <a:p>
            <a:pPr>
              <a:lnSpc>
                <a:spcPct val="100000"/>
              </a:lnSpc>
            </a:pPr>
            <a:r>
              <a:rPr lang="en-GB" i="1" dirty="0">
                <a:solidFill>
                  <a:srgbClr val="000000"/>
                </a:solidFill>
                <a:hlinkClick r:id="rId2"/>
              </a:rPr>
              <a:t>www.ceaga.com</a:t>
            </a:r>
            <a:endParaRPr lang="en-GB" i="1" dirty="0">
              <a:solidFill>
                <a:srgbClr val="000000"/>
              </a:solidFill>
            </a:endParaRPr>
          </a:p>
        </p:txBody>
      </p:sp>
      <p:pic>
        <p:nvPicPr>
          <p:cNvPr id="7" name="Image 6"/>
          <p:cNvPicPr>
            <a:picLocks noChangeAspect="1"/>
          </p:cNvPicPr>
          <p:nvPr/>
        </p:nvPicPr>
        <p:blipFill>
          <a:blip r:embed="rId3"/>
          <a:stretch>
            <a:fillRect/>
          </a:stretch>
        </p:blipFill>
        <p:spPr>
          <a:xfrm>
            <a:off x="1296018" y="1908796"/>
            <a:ext cx="3092075" cy="628249"/>
          </a:xfrm>
          <a:prstGeom prst="rect">
            <a:avLst/>
          </a:prstGeom>
        </p:spPr>
      </p:pic>
    </p:spTree>
    <p:extLst>
      <p:ext uri="{BB962C8B-B14F-4D97-AF65-F5344CB8AC3E}">
        <p14:creationId xmlns:p14="http://schemas.microsoft.com/office/powerpoint/2010/main" val="148574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CLUSTER MONTAGNE</a:t>
            </a:r>
            <a:endParaRPr lang="fr-FR" dirty="0"/>
          </a:p>
        </p:txBody>
      </p:sp>
      <p:sp>
        <p:nvSpPr>
          <p:cNvPr id="3" name="Espace réservé du contenu 2"/>
          <p:cNvSpPr>
            <a:spLocks noGrp="1"/>
          </p:cNvSpPr>
          <p:nvPr>
            <p:ph idx="1"/>
          </p:nvPr>
        </p:nvSpPr>
        <p:spPr>
          <a:xfrm>
            <a:off x="556591" y="1649556"/>
            <a:ext cx="11635409" cy="4394200"/>
          </a:xfrm>
        </p:spPr>
        <p:txBody>
          <a:bodyPr>
            <a:normAutofit/>
          </a:bodyPr>
          <a:lstStyle/>
          <a:p>
            <a:pPr algn="r" rtl="1"/>
            <a:r>
              <a:rPr lang="fa-IR" sz="1600" b="1" dirty="0"/>
              <a:t>کشور :</a:t>
            </a:r>
            <a:r>
              <a:rPr lang="fa-IR" sz="1600" dirty="0"/>
              <a:t> فرانسه</a:t>
            </a:r>
            <a:endParaRPr lang="fa-IR" sz="1600" b="1" dirty="0"/>
          </a:p>
          <a:p>
            <a:pPr algn="r" rtl="1"/>
            <a:r>
              <a:rPr lang="fa-IR" sz="1600" b="1" dirty="0"/>
              <a:t>تاریخ تاسیس : </a:t>
            </a:r>
            <a:r>
              <a:rPr lang="fa-IR" sz="1600" dirty="0"/>
              <a:t>2012</a:t>
            </a:r>
            <a:endParaRPr lang="fa-IR" sz="1600" b="1" dirty="0"/>
          </a:p>
          <a:p>
            <a:pPr algn="r" rtl="1"/>
            <a:r>
              <a:rPr lang="fa-IR" sz="1600" b="1" dirty="0"/>
              <a:t>تعداد اعضا : </a:t>
            </a:r>
            <a:r>
              <a:rPr lang="fa-IR" sz="1600" dirty="0"/>
              <a:t>209 (134 بنگاه کوچک و متوسط)</a:t>
            </a:r>
            <a:endParaRPr lang="fa-IR" sz="1600" b="1" dirty="0"/>
          </a:p>
          <a:p>
            <a:pPr algn="r" rtl="1"/>
            <a:r>
              <a:rPr lang="fa-IR" sz="1600" b="1" dirty="0"/>
              <a:t>حیطه فعالیت : </a:t>
            </a:r>
            <a:r>
              <a:rPr lang="fa-IR" sz="1600" dirty="0"/>
              <a:t>توسعه گردشگری پایدار در مناطق کوهستانی</a:t>
            </a:r>
            <a:endParaRPr lang="fa-IR" sz="1600" b="1" dirty="0"/>
          </a:p>
          <a:p>
            <a:pPr algn="r" rtl="1"/>
            <a:endParaRPr lang="fa-IR" sz="1600" b="1" dirty="0"/>
          </a:p>
          <a:p>
            <a:pPr algn="r" rtl="1"/>
            <a:r>
              <a:rPr lang="fa-IR" sz="1600" b="1" dirty="0"/>
              <a:t>ماموریت کلاستر :</a:t>
            </a:r>
            <a:r>
              <a:rPr lang="fa-IR" sz="1600" dirty="0"/>
              <a:t> </a:t>
            </a:r>
            <a:r>
              <a:rPr lang="fr-FR" sz="1600" dirty="0"/>
              <a:t>Cluster Montagne</a:t>
            </a:r>
            <a:r>
              <a:rPr lang="fa-IR" sz="1600" dirty="0"/>
              <a:t> در دل کوه های آلپ فرانسه قرار گرفته و هدف اصلی آن عرضه و توسعه جهانی توانایی های فرانسه در امر گردشگری پایدار در مناطق کوهستانی در حول هفت محور می باشد : سیاست گذاری، معماری و طراحی شهری، محیط زیست، توسعه تابستانی، توسعه زمستانی، حوادث طبیعی و آموزش و خدمات </a:t>
            </a:r>
          </a:p>
          <a:p>
            <a:pPr algn="r" rtl="1"/>
            <a:r>
              <a:rPr lang="fa-IR" sz="1600" b="1" dirty="0"/>
              <a:t>هدف از شرکت : </a:t>
            </a:r>
            <a:r>
              <a:rPr lang="fr-FR" sz="1600" dirty="0"/>
              <a:t>Cluster Montagne</a:t>
            </a:r>
            <a:r>
              <a:rPr lang="fa-IR" sz="1600" dirty="0"/>
              <a:t> علاقه زیادی به یافتن فرصت های همکاری در ایران می باشد. این کلاستر در طی 12</a:t>
            </a:r>
            <a:r>
              <a:rPr lang="fa-IR" sz="1600" b="1" dirty="0"/>
              <a:t> </a:t>
            </a:r>
            <a:r>
              <a:rPr lang="fa-IR" sz="1600" dirty="0"/>
              <a:t>ماه گذشته دو سفر کاری در ایران برنامه ریزی کرده است که توانستند پروژه های متعددی را در کوه های البرز در شمال تهران شناسایی کنند. متخصصان فرانسوی </a:t>
            </a:r>
            <a:r>
              <a:rPr lang="fr-FR" sz="1600" dirty="0"/>
              <a:t>Cluster Montagne</a:t>
            </a:r>
            <a:r>
              <a:rPr lang="fa-IR" sz="1600" dirty="0"/>
              <a:t> توانایی های فنی، صنعتی و توریستی شناخته شده ای دارند و به کمک این برنامه معارفه تمایل داریم ارتباطات بیشتری با نهادهای دولتی و غیر دولتی و شرکت هایی که در کار توسعه توریسم در مناطق کوهستانی ایران و فعالیت های زمستانی و تابستانی هستند برقرار نماییم. اعضای کلاست می توانند راهکارهای نو در بخش های مختلف ارائه نمایند، از قبیل : سازه پایدار، حمل و نقل، گردشگری و فناوری های زیست محیطی</a:t>
            </a:r>
            <a:endParaRPr lang="fa-IR" sz="1600" b="1" dirty="0"/>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11</a:t>
            </a:fld>
            <a:endParaRPr lang="en-GB" dirty="0"/>
          </a:p>
        </p:txBody>
      </p:sp>
      <p:sp>
        <p:nvSpPr>
          <p:cNvPr id="8" name="ZoneTexte 7"/>
          <p:cNvSpPr txBox="1"/>
          <p:nvPr/>
        </p:nvSpPr>
        <p:spPr>
          <a:xfrm>
            <a:off x="8551879" y="5457714"/>
            <a:ext cx="3640121" cy="815608"/>
          </a:xfrm>
          <a:prstGeom prst="rect">
            <a:avLst/>
          </a:prstGeom>
          <a:noFill/>
        </p:spPr>
        <p:txBody>
          <a:bodyPr wrap="square" rtlCol="0">
            <a:spAutoFit/>
          </a:bodyPr>
          <a:lstStyle/>
          <a:p>
            <a:pPr algn="r" rtl="1"/>
            <a:r>
              <a:rPr lang="fa-IR" sz="1600" b="1" dirty="0"/>
              <a:t>تماس : </a:t>
            </a:r>
            <a:r>
              <a:rPr lang="fr-FR" altLang="en-US" sz="1600" dirty="0">
                <a:ea typeface="Calibri" panose="020F0502020204030204" pitchFamily="34" charset="0"/>
                <a:cs typeface="Times New Roman" panose="02020603050405020304" pitchFamily="18" charset="0"/>
              </a:rPr>
              <a:t>Jean-Philippe MONFORT</a:t>
            </a:r>
            <a:r>
              <a:rPr lang="en-US" altLang="en-US" sz="1600" dirty="0"/>
              <a:t> </a:t>
            </a:r>
          </a:p>
          <a:p>
            <a:pPr algn="r" rtl="1"/>
            <a:r>
              <a:rPr lang="fr-FR" altLang="en-US" sz="1600" dirty="0">
                <a:ea typeface="Calibri" panose="020F0502020204030204" pitchFamily="34" charset="0"/>
                <a:cs typeface="Times New Roman" panose="02020603050405020304" pitchFamily="18" charset="0"/>
              </a:rPr>
              <a:t>jp.monfort@cluster-montagne.com</a:t>
            </a:r>
            <a:endParaRPr lang="en-GB" sz="1600" dirty="0">
              <a:highlight>
                <a:srgbClr val="FFFF00"/>
              </a:highlight>
            </a:endParaRPr>
          </a:p>
          <a:p>
            <a:endParaRPr lang="pt-BR" sz="1300" b="1" dirty="0"/>
          </a:p>
        </p:txBody>
      </p:sp>
      <p:sp>
        <p:nvSpPr>
          <p:cNvPr id="12" name="ZoneTexte 11"/>
          <p:cNvSpPr txBox="1"/>
          <p:nvPr/>
        </p:nvSpPr>
        <p:spPr>
          <a:xfrm>
            <a:off x="982056" y="5493322"/>
            <a:ext cx="3153079" cy="646331"/>
          </a:xfrm>
          <a:prstGeom prst="rect">
            <a:avLst/>
          </a:prstGeom>
          <a:solidFill>
            <a:schemeClr val="bg1">
              <a:lumMod val="85000"/>
            </a:schemeClr>
          </a:solidFill>
        </p:spPr>
        <p:txBody>
          <a:bodyPr wrap="square" rtlCol="0">
            <a:spAutoFit/>
          </a:bodyPr>
          <a:lstStyle/>
          <a:p>
            <a:r>
              <a:rPr lang="fa-IR" i="1" dirty="0">
                <a:solidFill>
                  <a:srgbClr val="000000"/>
                </a:solidFill>
              </a:rPr>
              <a:t>وبسایت کلاستر :</a:t>
            </a:r>
            <a:endParaRPr lang="fa-IR" i="1" dirty="0">
              <a:solidFill>
                <a:srgbClr val="000000"/>
              </a:solidFill>
              <a:hlinkClick r:id="rId2"/>
            </a:endParaRPr>
          </a:p>
          <a:p>
            <a:pPr>
              <a:lnSpc>
                <a:spcPct val="100000"/>
              </a:lnSpc>
            </a:pPr>
            <a:r>
              <a:rPr lang="en-GB" i="1" dirty="0">
                <a:solidFill>
                  <a:srgbClr val="000000"/>
                </a:solidFill>
                <a:hlinkClick r:id="rId2"/>
              </a:rPr>
              <a:t>www.clustermontagne.com</a:t>
            </a:r>
            <a:endParaRPr lang="en-GB" i="1" dirty="0">
              <a:solidFill>
                <a:srgbClr val="000000"/>
              </a:solidFill>
            </a:endParaRPr>
          </a:p>
        </p:txBody>
      </p:sp>
      <p:sp>
        <p:nvSpPr>
          <p:cNvPr id="17" name="Rectangle 5"/>
          <p:cNvSpPr>
            <a:spLocks noChangeArrowheads="1"/>
          </p:cNvSpPr>
          <p:nvPr/>
        </p:nvSpPr>
        <p:spPr bwMode="auto">
          <a:xfrm>
            <a:off x="5987637" y="120878"/>
            <a:ext cx="216726"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p:txBody>
      </p:sp>
      <p:pic>
        <p:nvPicPr>
          <p:cNvPr id="18" name="Image 17"/>
          <p:cNvPicPr>
            <a:picLocks noChangeAspect="1"/>
          </p:cNvPicPr>
          <p:nvPr/>
        </p:nvPicPr>
        <p:blipFill>
          <a:blip r:embed="rId3"/>
          <a:stretch>
            <a:fillRect/>
          </a:stretch>
        </p:blipFill>
        <p:spPr>
          <a:xfrm>
            <a:off x="1468105" y="1749680"/>
            <a:ext cx="2728607" cy="1086504"/>
          </a:xfrm>
          <a:prstGeom prst="rect">
            <a:avLst/>
          </a:prstGeom>
        </p:spPr>
      </p:pic>
    </p:spTree>
    <p:extLst>
      <p:ext uri="{BB962C8B-B14F-4D97-AF65-F5344CB8AC3E}">
        <p14:creationId xmlns:p14="http://schemas.microsoft.com/office/powerpoint/2010/main" val="256913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05581"/>
            <a:ext cx="10515600" cy="471488"/>
          </a:xfrm>
        </p:spPr>
        <p:txBody>
          <a:bodyPr/>
          <a:lstStyle/>
          <a:p>
            <a:pPr algn="ctr"/>
            <a:r>
              <a:rPr lang="fr-FR" dirty="0"/>
              <a:t>CONSTRUCT CLUSTER OLTENIA ASSOCIATION</a:t>
            </a:r>
          </a:p>
        </p:txBody>
      </p:sp>
      <p:sp>
        <p:nvSpPr>
          <p:cNvPr id="3" name="Espace réservé du contenu 2"/>
          <p:cNvSpPr>
            <a:spLocks noGrp="1"/>
          </p:cNvSpPr>
          <p:nvPr>
            <p:ph idx="1"/>
          </p:nvPr>
        </p:nvSpPr>
        <p:spPr>
          <a:xfrm>
            <a:off x="503583" y="1793202"/>
            <a:ext cx="11688417" cy="4394200"/>
          </a:xfrm>
        </p:spPr>
        <p:txBody>
          <a:bodyPr>
            <a:normAutofit/>
          </a:bodyPr>
          <a:lstStyle/>
          <a:p>
            <a:pPr algn="r" rtl="1"/>
            <a:r>
              <a:rPr lang="fa-IR" sz="1600" b="1" dirty="0"/>
              <a:t>کشور : </a:t>
            </a:r>
            <a:r>
              <a:rPr lang="fa-IR" sz="1600" dirty="0"/>
              <a:t>رومانیا</a:t>
            </a:r>
            <a:endParaRPr lang="fa-IR" sz="1600" b="1" dirty="0"/>
          </a:p>
          <a:p>
            <a:pPr algn="r" rtl="1"/>
            <a:r>
              <a:rPr lang="fa-IR" sz="1600" b="1" dirty="0"/>
              <a:t>تاریخ تاسیس : </a:t>
            </a:r>
            <a:r>
              <a:rPr lang="fa-IR" sz="1600" dirty="0"/>
              <a:t>2013</a:t>
            </a:r>
            <a:r>
              <a:rPr lang="fa-IR" sz="1600" b="1" dirty="0"/>
              <a:t> </a:t>
            </a:r>
          </a:p>
          <a:p>
            <a:pPr algn="r" rtl="1"/>
            <a:r>
              <a:rPr lang="fa-IR" sz="1600" b="1" dirty="0"/>
              <a:t>تعداد اعضا : </a:t>
            </a:r>
            <a:r>
              <a:rPr lang="fa-IR" sz="1600" dirty="0"/>
              <a:t>37 (33 بنگاه کوچک و متوسط)</a:t>
            </a:r>
            <a:endParaRPr lang="fa-IR" sz="1600" b="1" dirty="0"/>
          </a:p>
          <a:p>
            <a:pPr algn="r" rtl="1"/>
            <a:r>
              <a:rPr lang="fa-IR" sz="1600" b="1" dirty="0"/>
              <a:t>حیطه فعالیت : </a:t>
            </a:r>
            <a:r>
              <a:rPr lang="fa-IR" sz="1600" dirty="0"/>
              <a:t>ساخت و ساز</a:t>
            </a:r>
            <a:endParaRPr lang="fa-IR" sz="1600" b="1" dirty="0"/>
          </a:p>
          <a:p>
            <a:pPr algn="r" rtl="1"/>
            <a:endParaRPr lang="fa-IR" sz="1600" b="1" dirty="0"/>
          </a:p>
          <a:p>
            <a:pPr algn="r" rtl="1"/>
            <a:r>
              <a:rPr lang="fa-IR" sz="1600" b="1" dirty="0"/>
              <a:t>ماموریت کلاستر : </a:t>
            </a:r>
            <a:r>
              <a:rPr lang="fa-IR" sz="1600" dirty="0"/>
              <a:t>توسعه شرکت های خصوصی در بخش ساخت و ساز و بخش های مجاور، انتقال نتایج تحقیقات و نوآوری از دانشکده مکانیک دانشگاه کرایووا </a:t>
            </a:r>
            <a:r>
              <a:rPr lang="fr-FR" sz="1600" dirty="0"/>
              <a:t>Craiova </a:t>
            </a:r>
            <a:r>
              <a:rPr lang="fr-FR" sz="1600" dirty="0" err="1"/>
              <a:t>University</a:t>
            </a:r>
            <a:r>
              <a:rPr lang="fa-IR" sz="1600" dirty="0"/>
              <a:t> به بخش خصوصی، ورود به بازارهای جدید و جذب مشتری و یا شرکا خارجی برای اعضای کلاستر، آموزش و تربیت تخصصی برای کارکنان صنعت ساخت و ساز  و ضنایع وابسته، تقویت وجه کلاستر در سطح بین المللی، جذب اعضای جدید و افزایش تنوع اعضای کلاستر</a:t>
            </a:r>
            <a:endParaRPr lang="fa-IR" sz="1600" b="1" dirty="0"/>
          </a:p>
          <a:p>
            <a:pPr algn="r" rtl="1"/>
            <a:r>
              <a:rPr lang="fa-IR" sz="1600" b="1" dirty="0"/>
              <a:t>هدف از شرکت : </a:t>
            </a:r>
            <a:r>
              <a:rPr lang="fr-FR" sz="1600" dirty="0"/>
              <a:t>CONSTRUCT CLUSTR OLTENIA ASSOCIATION</a:t>
            </a:r>
            <a:r>
              <a:rPr lang="fa-IR" sz="1600" dirty="0"/>
              <a:t> شرکت در این برنامه را یک فرصت عالی برای برای توسعه کلاستر  وگسترش ارتباطات و دیدگاه آن و همچنین تبادل با کلاستر های دیگر می داند</a:t>
            </a:r>
            <a:endParaRPr lang="fa-IR" sz="1600" b="1" dirty="0"/>
          </a:p>
          <a:p>
            <a:pPr algn="r" rtl="1"/>
            <a:endParaRPr lang="fa-IR" sz="16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12</a:t>
            </a:fld>
            <a:endParaRPr lang="en-GB" dirty="0"/>
          </a:p>
        </p:txBody>
      </p:sp>
      <p:sp>
        <p:nvSpPr>
          <p:cNvPr id="8" name="ZoneTexte 7"/>
          <p:cNvSpPr txBox="1"/>
          <p:nvPr/>
        </p:nvSpPr>
        <p:spPr>
          <a:xfrm>
            <a:off x="9383688" y="5043548"/>
            <a:ext cx="2808312" cy="815608"/>
          </a:xfrm>
          <a:prstGeom prst="rect">
            <a:avLst/>
          </a:prstGeom>
          <a:noFill/>
        </p:spPr>
        <p:txBody>
          <a:bodyPr wrap="square" rtlCol="0">
            <a:spAutoFit/>
          </a:bodyPr>
          <a:lstStyle/>
          <a:p>
            <a:pPr algn="r" rtl="1"/>
            <a:r>
              <a:rPr lang="fa-IR" sz="1600" b="1" dirty="0"/>
              <a:t>تماس : </a:t>
            </a:r>
            <a:r>
              <a:rPr lang="en-GB" sz="1600" dirty="0"/>
              <a:t>Marian </a:t>
            </a:r>
            <a:r>
              <a:rPr lang="en-GB" sz="1600" dirty="0" err="1"/>
              <a:t>Petcu</a:t>
            </a:r>
            <a:endParaRPr lang="en-GB" sz="1600" dirty="0"/>
          </a:p>
          <a:p>
            <a:pPr algn="r" rtl="1"/>
            <a:r>
              <a:rPr lang="en-GB" sz="1600" dirty="0"/>
              <a:t>office@adroltenia.ro</a:t>
            </a:r>
          </a:p>
          <a:p>
            <a:endParaRPr lang="pt-BR" sz="1300" b="1" dirty="0"/>
          </a:p>
        </p:txBody>
      </p:sp>
      <p:sp>
        <p:nvSpPr>
          <p:cNvPr id="12" name="ZoneTexte 11"/>
          <p:cNvSpPr txBox="1"/>
          <p:nvPr/>
        </p:nvSpPr>
        <p:spPr>
          <a:xfrm>
            <a:off x="1208863" y="5310400"/>
            <a:ext cx="2614693" cy="646331"/>
          </a:xfrm>
          <a:prstGeom prst="rect">
            <a:avLst/>
          </a:prstGeom>
          <a:solidFill>
            <a:schemeClr val="bg1">
              <a:lumMod val="85000"/>
            </a:schemeClr>
          </a:solidFill>
        </p:spPr>
        <p:txBody>
          <a:bodyPr wrap="square" rtlCol="0">
            <a:spAutoFit/>
          </a:bodyPr>
          <a:lstStyle/>
          <a:p>
            <a:pPr algn="r" rtl="1">
              <a:lnSpc>
                <a:spcPct val="100000"/>
              </a:lnSpc>
            </a:pPr>
            <a:r>
              <a:rPr lang="fa-IR" i="1" dirty="0">
                <a:solidFill>
                  <a:srgbClr val="000000"/>
                </a:solidFill>
              </a:rPr>
              <a:t>وبسایت کلاستر :</a:t>
            </a:r>
            <a:endParaRPr lang="en-GB" i="1" dirty="0">
              <a:solidFill>
                <a:srgbClr val="000000"/>
              </a:solidFill>
            </a:endParaRPr>
          </a:p>
          <a:p>
            <a:pPr>
              <a:lnSpc>
                <a:spcPct val="100000"/>
              </a:lnSpc>
            </a:pPr>
            <a:r>
              <a:rPr lang="en-GB" i="1" dirty="0">
                <a:solidFill>
                  <a:srgbClr val="000000"/>
                </a:solidFill>
                <a:hlinkClick r:id="rId2"/>
              </a:rPr>
              <a:t>www.adroltenia.ro</a:t>
            </a:r>
            <a:endParaRPr lang="en-GB" i="1" dirty="0">
              <a:solidFill>
                <a:srgbClr val="000000"/>
              </a:solidFill>
            </a:endParaRPr>
          </a:p>
        </p:txBody>
      </p:sp>
      <p:pic>
        <p:nvPicPr>
          <p:cNvPr id="13" name="Imagine 5"/>
          <p:cNvPicPr/>
          <p:nvPr/>
        </p:nvPicPr>
        <p:blipFill rotWithShape="1">
          <a:blip r:embed="rId3"/>
          <a:srcRect l="12081" t="16740" r="66932" b="73340"/>
          <a:stretch/>
        </p:blipFill>
        <p:spPr bwMode="auto">
          <a:xfrm>
            <a:off x="1208863" y="1793202"/>
            <a:ext cx="2880213" cy="10430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5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EPSI </a:t>
            </a:r>
          </a:p>
        </p:txBody>
      </p:sp>
      <p:sp>
        <p:nvSpPr>
          <p:cNvPr id="3" name="Espace réservé du contenu 2"/>
          <p:cNvSpPr>
            <a:spLocks noGrp="1"/>
          </p:cNvSpPr>
          <p:nvPr>
            <p:ph idx="1"/>
          </p:nvPr>
        </p:nvSpPr>
        <p:spPr>
          <a:xfrm>
            <a:off x="569843" y="1631530"/>
            <a:ext cx="11622157" cy="4394200"/>
          </a:xfrm>
        </p:spPr>
        <p:txBody>
          <a:bodyPr>
            <a:normAutofit/>
          </a:bodyPr>
          <a:lstStyle/>
          <a:p>
            <a:pPr algn="r" rtl="1"/>
            <a:r>
              <a:rPr lang="fa-IR" sz="1600" b="1" dirty="0"/>
              <a:t>کشور :</a:t>
            </a:r>
            <a:r>
              <a:rPr lang="fa-IR" sz="1600" dirty="0"/>
              <a:t> بلژیک</a:t>
            </a:r>
            <a:endParaRPr lang="fa-IR" sz="1600" b="1" dirty="0"/>
          </a:p>
          <a:p>
            <a:pPr algn="r" rtl="1"/>
            <a:r>
              <a:rPr lang="fa-IR" sz="1600" b="1" dirty="0"/>
              <a:t>تاریخ تاسیس :</a:t>
            </a:r>
            <a:r>
              <a:rPr lang="fa-IR" sz="1600" dirty="0"/>
              <a:t>2010</a:t>
            </a:r>
            <a:r>
              <a:rPr lang="fa-IR" sz="1600" b="1" dirty="0"/>
              <a:t> </a:t>
            </a:r>
          </a:p>
          <a:p>
            <a:pPr algn="r" rtl="1"/>
            <a:r>
              <a:rPr lang="fa-IR" sz="1600" b="1" dirty="0"/>
              <a:t>تعداد اعضا : </a:t>
            </a:r>
            <a:r>
              <a:rPr lang="fa-IR" sz="1600" dirty="0"/>
              <a:t>24 (5)</a:t>
            </a:r>
            <a:endParaRPr lang="fa-IR" sz="1600" b="1" dirty="0"/>
          </a:p>
          <a:p>
            <a:pPr algn="r" rtl="1"/>
            <a:r>
              <a:rPr lang="fa-IR" sz="1600" b="1" dirty="0"/>
              <a:t>حیطه فعالیت : </a:t>
            </a:r>
            <a:r>
              <a:rPr lang="fa-IR" sz="1600" dirty="0"/>
              <a:t>لوازم</a:t>
            </a:r>
            <a:r>
              <a:rPr lang="fa-IR" sz="1600" b="1" dirty="0"/>
              <a:t> </a:t>
            </a:r>
            <a:r>
              <a:rPr lang="fa-IR" sz="1600" dirty="0"/>
              <a:t>وزرشی، کفش، سخت افزار، دستگاه های مانیتوریگ و تقویتی، امکانات ورزشی، زمین ورزشی و تجهیزات آن، تغذیه ورزشکار، سلامت و فعالیت های جسمی</a:t>
            </a:r>
            <a:endParaRPr lang="fa-IR" sz="1600" b="1" dirty="0"/>
          </a:p>
          <a:p>
            <a:pPr algn="r" rtl="1"/>
            <a:endParaRPr lang="fa-IR" sz="1600" b="1" dirty="0"/>
          </a:p>
          <a:p>
            <a:pPr algn="r" rtl="1"/>
            <a:r>
              <a:rPr lang="fa-IR" sz="1600" b="1" dirty="0"/>
              <a:t>ماموریت کلاستر : </a:t>
            </a:r>
            <a:r>
              <a:rPr lang="fr-FR" sz="1600" dirty="0"/>
              <a:t>EPSI</a:t>
            </a:r>
            <a:r>
              <a:rPr lang="fa-IR" sz="1600" dirty="0"/>
              <a:t> یک سازمان شبکه ساز است که تمرکز خود را بر نو آوری در بخش فعالیت جسمی به منظور ورزش، سلامت و تفریح در اروپا قرار داده است. </a:t>
            </a:r>
            <a:r>
              <a:rPr lang="fr-FR" sz="1600" dirty="0"/>
              <a:t>EPSI</a:t>
            </a:r>
            <a:r>
              <a:rPr lang="fa-IR" sz="1600" dirty="0"/>
              <a:t> به دنبال ایجاد یک محیط مناسبتر برای نو آوری در صنعت ورزش در اروپا با هدف تشویق نوآوری در فناوری و کسب و کار است. ارتقای سطح ورزش کاران عالی رتبه، تشویق به داشتن شیوه زندگی فعال بوسیله ورزش و ایجاد بیزنس های جدید. نوآوری در بخش ورزش امروزه عامل مهمی در موفقیت شرکت ها شده است. </a:t>
            </a:r>
            <a:r>
              <a:rPr lang="fr-FR" sz="1600" dirty="0"/>
              <a:t>EPSI</a:t>
            </a:r>
            <a:r>
              <a:rPr lang="fa-IR" sz="1600" dirty="0"/>
              <a:t> مخاطب بخش ورزش در سطح اروپا برای تقویت قدرت نوآوری است.</a:t>
            </a:r>
          </a:p>
          <a:p>
            <a:pPr algn="r" rtl="1"/>
            <a:r>
              <a:rPr lang="fa-IR" sz="1600" b="1" dirty="0"/>
              <a:t>هدف از شرکت : </a:t>
            </a:r>
            <a:r>
              <a:rPr lang="fa-IR" sz="1600" dirty="0"/>
              <a:t>این برنامه برای </a:t>
            </a:r>
            <a:r>
              <a:rPr lang="fr-FR" sz="1600" dirty="0"/>
              <a:t>EPSI</a:t>
            </a:r>
            <a:r>
              <a:rPr lang="fa-IR" sz="1600" dirty="0"/>
              <a:t> فرصتی استثنایی در جهت پیشبرد همکاری با کلاستر های ایرانی و رصد فرصت های مشترک موجود در زمینه های مورد نظر می باشد. این برنامه برای </a:t>
            </a:r>
            <a:r>
              <a:rPr lang="fr-FR" sz="1600" dirty="0"/>
              <a:t>EPSI</a:t>
            </a:r>
            <a:r>
              <a:rPr lang="fa-IR" sz="1600" dirty="0"/>
              <a:t> از اهمیت زیادی برخوردار است زیرا در راستای پروژه اروپایی </a:t>
            </a:r>
            <a:r>
              <a:rPr lang="fr-FR" sz="1600" dirty="0"/>
              <a:t>EU4CSAlliance</a:t>
            </a:r>
            <a:r>
              <a:rPr lang="fa-IR" sz="1600" dirty="0"/>
              <a:t> نیاز به یک مطاله بازار کامل داریم و این فرصتی خوبی برای آشنایی بیشتر با کلاستر های ایرانی است و می تواند حتی شرایط همکاری با کلاسترهای دیگر را فراهم آورد.</a:t>
            </a:r>
            <a:endParaRPr lang="fa-IR" sz="1600" b="1" dirty="0"/>
          </a:p>
          <a:p>
            <a:pPr algn="r" rtl="1"/>
            <a:endParaRPr lang="fa-IR" sz="16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13</a:t>
            </a:fld>
            <a:endParaRPr lang="en-GB" dirty="0"/>
          </a:p>
        </p:txBody>
      </p:sp>
      <p:sp>
        <p:nvSpPr>
          <p:cNvPr id="8" name="ZoneTexte 7"/>
          <p:cNvSpPr txBox="1"/>
          <p:nvPr/>
        </p:nvSpPr>
        <p:spPr>
          <a:xfrm>
            <a:off x="9383688" y="5430222"/>
            <a:ext cx="2808312" cy="784830"/>
          </a:xfrm>
          <a:prstGeom prst="rect">
            <a:avLst/>
          </a:prstGeom>
          <a:noFill/>
        </p:spPr>
        <p:txBody>
          <a:bodyPr wrap="square" rtlCol="0">
            <a:spAutoFit/>
          </a:bodyPr>
          <a:lstStyle/>
          <a:p>
            <a:pPr algn="r" rtl="1"/>
            <a:r>
              <a:rPr lang="fa-IR" sz="1600" b="1" dirty="0"/>
              <a:t>تماس : </a:t>
            </a:r>
            <a:r>
              <a:rPr lang="fr-FR" sz="1600" dirty="0"/>
              <a:t>Alberto </a:t>
            </a:r>
            <a:r>
              <a:rPr lang="fr-FR" sz="1600" dirty="0" err="1"/>
              <a:t>Bichi</a:t>
            </a:r>
            <a:r>
              <a:rPr lang="fr-FR" sz="1600" dirty="0"/>
              <a:t> </a:t>
            </a:r>
            <a:endParaRPr lang="en-GB" sz="1600" dirty="0">
              <a:highlight>
                <a:srgbClr val="FFFF00"/>
              </a:highlight>
            </a:endParaRPr>
          </a:p>
          <a:p>
            <a:pPr algn="r" rtl="1"/>
            <a:r>
              <a:rPr lang="fr-FR" sz="1600" dirty="0"/>
              <a:t>bichi@fesi-sport.org</a:t>
            </a:r>
            <a:endParaRPr lang="en-GB" sz="1600" dirty="0">
              <a:highlight>
                <a:srgbClr val="FFFF00"/>
              </a:highlight>
            </a:endParaRPr>
          </a:p>
          <a:p>
            <a:endParaRPr lang="pt-BR" sz="1300" b="1" dirty="0"/>
          </a:p>
        </p:txBody>
      </p:sp>
      <p:sp>
        <p:nvSpPr>
          <p:cNvPr id="11" name="Rectangle 10"/>
          <p:cNvSpPr/>
          <p:nvPr/>
        </p:nvSpPr>
        <p:spPr>
          <a:xfrm>
            <a:off x="24123" y="1374502"/>
            <a:ext cx="103511" cy="3357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12" name="ZoneTexte 11"/>
          <p:cNvSpPr txBox="1"/>
          <p:nvPr/>
        </p:nvSpPr>
        <p:spPr>
          <a:xfrm>
            <a:off x="1370026" y="5437254"/>
            <a:ext cx="2614693" cy="646331"/>
          </a:xfrm>
          <a:prstGeom prst="rect">
            <a:avLst/>
          </a:prstGeom>
          <a:solidFill>
            <a:schemeClr val="bg1">
              <a:lumMod val="85000"/>
            </a:schemeClr>
          </a:solidFill>
        </p:spPr>
        <p:txBody>
          <a:bodyPr wrap="square" rtlCol="0">
            <a:spAutoFit/>
          </a:bodyPr>
          <a:lstStyle/>
          <a:p>
            <a:r>
              <a:rPr lang="fa-IR" i="1" dirty="0">
                <a:solidFill>
                  <a:srgbClr val="000000"/>
                </a:solidFill>
              </a:rPr>
              <a:t>وبسایت کلاستر :</a:t>
            </a:r>
            <a:endParaRPr lang="fa-IR" dirty="0">
              <a:solidFill>
                <a:srgbClr val="000000"/>
              </a:solidFill>
              <a:hlinkClick r:id="rId2"/>
            </a:endParaRPr>
          </a:p>
          <a:p>
            <a:pPr>
              <a:lnSpc>
                <a:spcPct val="100000"/>
              </a:lnSpc>
            </a:pPr>
            <a:r>
              <a:rPr lang="fr-FR" dirty="0">
                <a:solidFill>
                  <a:srgbClr val="000000"/>
                </a:solidFill>
                <a:hlinkClick r:id="rId2"/>
              </a:rPr>
              <a:t>www.epsi.eu</a:t>
            </a:r>
            <a:endParaRPr lang="fr-FR" dirty="0">
              <a:solidFill>
                <a:srgbClr val="000000"/>
              </a:solidFill>
            </a:endParaRPr>
          </a:p>
        </p:txBody>
      </p:sp>
      <p:pic>
        <p:nvPicPr>
          <p:cNvPr id="9" name="Image 8"/>
          <p:cNvPicPr>
            <a:picLocks noChangeAspect="1"/>
          </p:cNvPicPr>
          <p:nvPr/>
        </p:nvPicPr>
        <p:blipFill>
          <a:blip r:embed="rId3"/>
          <a:stretch>
            <a:fillRect/>
          </a:stretch>
        </p:blipFill>
        <p:spPr>
          <a:xfrm>
            <a:off x="2659993" y="1278192"/>
            <a:ext cx="1324726" cy="1335116"/>
          </a:xfrm>
          <a:prstGeom prst="rect">
            <a:avLst/>
          </a:prstGeom>
        </p:spPr>
      </p:pic>
    </p:spTree>
    <p:extLst>
      <p:ext uri="{BB962C8B-B14F-4D97-AF65-F5344CB8AC3E}">
        <p14:creationId xmlns:p14="http://schemas.microsoft.com/office/powerpoint/2010/main" val="216708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IMAGES &amp; RESEAUX</a:t>
            </a:r>
          </a:p>
        </p:txBody>
      </p:sp>
      <p:sp>
        <p:nvSpPr>
          <p:cNvPr id="3" name="Espace réservé du contenu 2"/>
          <p:cNvSpPr>
            <a:spLocks noGrp="1"/>
          </p:cNvSpPr>
          <p:nvPr>
            <p:ph idx="1"/>
          </p:nvPr>
        </p:nvSpPr>
        <p:spPr>
          <a:xfrm>
            <a:off x="450574" y="1721106"/>
            <a:ext cx="11741426" cy="4394200"/>
          </a:xfrm>
        </p:spPr>
        <p:txBody>
          <a:bodyPr>
            <a:normAutofit/>
          </a:bodyPr>
          <a:lstStyle/>
          <a:p>
            <a:pPr algn="r" rtl="1"/>
            <a:r>
              <a:rPr lang="fa-IR" sz="1600" b="1" dirty="0"/>
              <a:t>کشور :</a:t>
            </a:r>
            <a:r>
              <a:rPr lang="fa-IR" sz="1600" dirty="0"/>
              <a:t> فرانسه</a:t>
            </a:r>
            <a:endParaRPr lang="fa-IR" sz="1600" b="1" dirty="0"/>
          </a:p>
          <a:p>
            <a:pPr algn="r" rtl="1"/>
            <a:r>
              <a:rPr lang="fa-IR" sz="1600" b="1" dirty="0"/>
              <a:t>تاریخ تاسیس : </a:t>
            </a:r>
            <a:r>
              <a:rPr lang="fa-IR" sz="1600" dirty="0"/>
              <a:t>2005</a:t>
            </a:r>
            <a:endParaRPr lang="fa-IR" sz="1600" b="1" dirty="0"/>
          </a:p>
          <a:p>
            <a:pPr algn="r" rtl="1"/>
            <a:r>
              <a:rPr lang="fa-IR" sz="1600" b="1" dirty="0"/>
              <a:t>تعداد اعضا : </a:t>
            </a:r>
            <a:r>
              <a:rPr lang="fa-IR" sz="1600" dirty="0"/>
              <a:t>262 (186 بنگاه کوچک و متوسط)</a:t>
            </a:r>
            <a:endParaRPr lang="fa-IR" sz="1600" b="1" dirty="0"/>
          </a:p>
          <a:p>
            <a:pPr algn="r" rtl="1"/>
            <a:r>
              <a:rPr lang="fa-IR" sz="1600" b="1" dirty="0"/>
              <a:t>حیطه فعالیت : </a:t>
            </a:r>
            <a:r>
              <a:rPr lang="fa-IR" sz="1600" dirty="0"/>
              <a:t>شبکه های بی سیم، اینترنت اشیا، چندرسانه، اینترنت پرسرعت، کلان داده، واقعیت افزوده و واقعیت مجازی، امنیت رایانه، مهندسی نرم افزار، ایجاد و به کارگیری فناوری های همکاری</a:t>
            </a:r>
            <a:endParaRPr lang="fa-IR" sz="1600" b="1" dirty="0"/>
          </a:p>
          <a:p>
            <a:pPr algn="r" rtl="1"/>
            <a:endParaRPr lang="fa-IR" sz="1600" b="1" dirty="0"/>
          </a:p>
          <a:p>
            <a:pPr algn="r" rtl="1"/>
            <a:r>
              <a:rPr lang="fa-IR" sz="1600" b="1" dirty="0"/>
              <a:t>ماموریت کلاستر : </a:t>
            </a:r>
            <a:r>
              <a:rPr lang="fa-IR" sz="1600" dirty="0"/>
              <a:t>کلاستر </a:t>
            </a:r>
            <a:r>
              <a:rPr lang="fr-FR" sz="1600" dirty="0"/>
              <a:t>I&amp;R</a:t>
            </a:r>
            <a:r>
              <a:rPr lang="fa-IR" sz="1600" dirty="0"/>
              <a:t> یک انجمن خصوصی از شرکت ها بالافن و مراکز تحقیقاتی مستقر در استان های </a:t>
            </a:r>
            <a:r>
              <a:rPr lang="fr-FR" sz="1600" dirty="0"/>
              <a:t>Bretagne</a:t>
            </a:r>
            <a:r>
              <a:rPr lang="fa-IR" sz="1600" dirty="0"/>
              <a:t> و </a:t>
            </a:r>
            <a:r>
              <a:rPr lang="fr-FR" sz="1600" dirty="0"/>
              <a:t>Pays de la Loire</a:t>
            </a:r>
            <a:r>
              <a:rPr lang="fa-IR" sz="1600" dirty="0"/>
              <a:t> فرانسه است. اهداف اصلی </a:t>
            </a:r>
            <a:r>
              <a:rPr lang="fr-FR" sz="1600" dirty="0"/>
              <a:t>I&amp;R</a:t>
            </a:r>
            <a:r>
              <a:rPr lang="fa-IR" sz="1600" dirty="0"/>
              <a:t> عبارتند از : تقویت همکاری و انواع تبادل بین شرکت ها و مراکز علمی غرب فرانسه به منظور ایجاد یک اکوسیستم نوآور شناخته شده در سطح جهانی، راه اندازی پروژه در زمینه شبکه های بی سیم، اینترنت اشیا، چندرسانه، اینترنت پرسرعت، کلان داده، واقعیت افزوده و واقعیت مجازی، امنیت رایانه، مهندسی نرم افزار، ایجاد و به کارگیری فناوری های همکاری، تعمیم تاثیرات مثبت اقتصادی، فنی و ارتباطی حاصل از پروژه ها و از کل اعضای کلاستر </a:t>
            </a:r>
            <a:endParaRPr lang="fa-IR" sz="1600" b="1" dirty="0"/>
          </a:p>
          <a:p>
            <a:pPr algn="r" rtl="1"/>
            <a:endParaRPr lang="fa-IR" sz="1600" b="1" dirty="0"/>
          </a:p>
          <a:p>
            <a:pPr algn="r" rtl="1"/>
            <a:r>
              <a:rPr lang="fa-IR" sz="1600" b="1" dirty="0"/>
              <a:t>هدف از شرکت : </a:t>
            </a:r>
            <a:r>
              <a:rPr lang="fa-IR" sz="1600" dirty="0"/>
              <a:t>با توجه با بازگشایی بازار ایران پیرو توافقات بین المللی اخیر، </a:t>
            </a:r>
            <a:r>
              <a:rPr lang="fr-FR" sz="1600" dirty="0"/>
              <a:t>I&amp;R</a:t>
            </a:r>
            <a:r>
              <a:rPr lang="fa-IR" sz="1600" dirty="0"/>
              <a:t> تمایل دارد به اعضای خود کمک کند تا از این فرصت بهره ببرند.</a:t>
            </a:r>
            <a:endParaRPr lang="fa-IR" sz="16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14</a:t>
            </a:fld>
            <a:endParaRPr lang="en-GB" dirty="0"/>
          </a:p>
        </p:txBody>
      </p:sp>
      <p:sp>
        <p:nvSpPr>
          <p:cNvPr id="8" name="ZoneTexte 7"/>
          <p:cNvSpPr txBox="1"/>
          <p:nvPr/>
        </p:nvSpPr>
        <p:spPr>
          <a:xfrm>
            <a:off x="8887439" y="5437937"/>
            <a:ext cx="3304561" cy="784830"/>
          </a:xfrm>
          <a:prstGeom prst="rect">
            <a:avLst/>
          </a:prstGeom>
          <a:noFill/>
        </p:spPr>
        <p:txBody>
          <a:bodyPr wrap="square" rtlCol="0">
            <a:spAutoFit/>
          </a:bodyPr>
          <a:lstStyle/>
          <a:p>
            <a:pPr algn="r" rtl="1"/>
            <a:r>
              <a:rPr lang="fa-IR" sz="1600" b="1" dirty="0"/>
              <a:t>تماس : </a:t>
            </a:r>
            <a:r>
              <a:rPr lang="fr-FR" sz="1600" dirty="0" err="1"/>
              <a:t>Darin</a:t>
            </a:r>
            <a:r>
              <a:rPr lang="fr-FR" sz="1600" dirty="0"/>
              <a:t> Beach</a:t>
            </a:r>
            <a:endParaRPr lang="en-GB" sz="1600" dirty="0">
              <a:highlight>
                <a:srgbClr val="FFFF00"/>
              </a:highlight>
            </a:endParaRPr>
          </a:p>
          <a:p>
            <a:pPr algn="r" rtl="1"/>
            <a:r>
              <a:rPr lang="fr-FR" sz="1600" dirty="0"/>
              <a:t>dbeach@images-et-reseaux.com</a:t>
            </a:r>
            <a:endParaRPr lang="en-GB" sz="1600" dirty="0">
              <a:highlight>
                <a:srgbClr val="FFFF00"/>
              </a:highlight>
            </a:endParaRPr>
          </a:p>
          <a:p>
            <a:endParaRPr lang="pt-BR" sz="1300" b="1" dirty="0"/>
          </a:p>
        </p:txBody>
      </p:sp>
      <p:sp>
        <p:nvSpPr>
          <p:cNvPr id="12" name="ZoneTexte 11"/>
          <p:cNvSpPr txBox="1"/>
          <p:nvPr/>
        </p:nvSpPr>
        <p:spPr>
          <a:xfrm>
            <a:off x="1322596" y="5468975"/>
            <a:ext cx="2959823" cy="646331"/>
          </a:xfrm>
          <a:prstGeom prst="rect">
            <a:avLst/>
          </a:prstGeom>
          <a:solidFill>
            <a:schemeClr val="bg1">
              <a:lumMod val="85000"/>
            </a:schemeClr>
          </a:solidFill>
        </p:spPr>
        <p:txBody>
          <a:bodyPr wrap="square" rtlCol="0">
            <a:spAutoFit/>
          </a:bodyPr>
          <a:lstStyle/>
          <a:p>
            <a:pPr algn="r" rtl="1">
              <a:lnSpc>
                <a:spcPct val="100000"/>
              </a:lnSpc>
            </a:pPr>
            <a:r>
              <a:rPr lang="fa-IR" i="1" dirty="0">
                <a:solidFill>
                  <a:srgbClr val="000000"/>
                </a:solidFill>
              </a:rPr>
              <a:t>وبسایت کلاستر :</a:t>
            </a:r>
            <a:endParaRPr lang="en-GB" i="1" dirty="0">
              <a:solidFill>
                <a:srgbClr val="000000"/>
              </a:solidFill>
            </a:endParaRPr>
          </a:p>
          <a:p>
            <a:pPr>
              <a:lnSpc>
                <a:spcPct val="100000"/>
              </a:lnSpc>
            </a:pPr>
            <a:r>
              <a:rPr lang="fr-FR" dirty="0">
                <a:hlinkClick r:id="rId2"/>
              </a:rPr>
              <a:t>www.images-et-reseaux.com</a:t>
            </a:r>
            <a:endParaRPr lang="fr-FR" dirty="0"/>
          </a:p>
        </p:txBody>
      </p:sp>
      <p:pic>
        <p:nvPicPr>
          <p:cNvPr id="7" name="Image 6"/>
          <p:cNvPicPr>
            <a:picLocks noChangeAspect="1"/>
          </p:cNvPicPr>
          <p:nvPr/>
        </p:nvPicPr>
        <p:blipFill>
          <a:blip r:embed="rId3"/>
          <a:stretch>
            <a:fillRect/>
          </a:stretch>
        </p:blipFill>
        <p:spPr>
          <a:xfrm>
            <a:off x="1800417" y="1278192"/>
            <a:ext cx="1002091" cy="1400513"/>
          </a:xfrm>
          <a:prstGeom prst="rect">
            <a:avLst/>
          </a:prstGeom>
        </p:spPr>
      </p:pic>
    </p:spTree>
    <p:extLst>
      <p:ext uri="{BB962C8B-B14F-4D97-AF65-F5344CB8AC3E}">
        <p14:creationId xmlns:p14="http://schemas.microsoft.com/office/powerpoint/2010/main" val="364164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070" y="1162598"/>
            <a:ext cx="10515600" cy="471488"/>
          </a:xfrm>
        </p:spPr>
        <p:txBody>
          <a:bodyPr/>
          <a:lstStyle/>
          <a:p>
            <a:pPr algn="ctr"/>
            <a:r>
              <a:rPr lang="en-GB" dirty="0"/>
              <a:t>INDESCAT</a:t>
            </a:r>
            <a:endParaRPr lang="fr-FR" dirty="0"/>
          </a:p>
        </p:txBody>
      </p:sp>
      <p:sp>
        <p:nvSpPr>
          <p:cNvPr id="3" name="Espace réservé du contenu 2"/>
          <p:cNvSpPr>
            <a:spLocks noGrp="1"/>
          </p:cNvSpPr>
          <p:nvPr>
            <p:ph idx="1"/>
          </p:nvPr>
        </p:nvSpPr>
        <p:spPr>
          <a:xfrm>
            <a:off x="424070" y="1690038"/>
            <a:ext cx="11767930" cy="4394200"/>
          </a:xfrm>
        </p:spPr>
        <p:txBody>
          <a:bodyPr>
            <a:normAutofit/>
          </a:bodyPr>
          <a:lstStyle/>
          <a:p>
            <a:pPr algn="r" rtl="1"/>
            <a:r>
              <a:rPr lang="fa-IR" sz="1600" b="1" dirty="0"/>
              <a:t>کشور : </a:t>
            </a:r>
            <a:r>
              <a:rPr lang="fa-IR" sz="1600" dirty="0"/>
              <a:t>اسپانیا</a:t>
            </a:r>
            <a:endParaRPr lang="fa-IR" sz="1600" b="1" dirty="0"/>
          </a:p>
          <a:p>
            <a:pPr algn="r" rtl="1"/>
            <a:r>
              <a:rPr lang="fa-IR" sz="1600" b="1" dirty="0"/>
              <a:t>تاریخ تاسیس : </a:t>
            </a:r>
            <a:r>
              <a:rPr lang="fa-IR" sz="1600" dirty="0"/>
              <a:t>2010</a:t>
            </a:r>
            <a:endParaRPr lang="fa-IR" sz="1600" b="1" dirty="0"/>
          </a:p>
          <a:p>
            <a:pPr algn="r" rtl="1"/>
            <a:r>
              <a:rPr lang="fa-IR" sz="1600" b="1" dirty="0"/>
              <a:t>تعداد اعضا : </a:t>
            </a:r>
            <a:r>
              <a:rPr lang="fa-IR" sz="1600" dirty="0"/>
              <a:t>76 (50 بنگاه کوچک و متوسط)</a:t>
            </a:r>
            <a:endParaRPr lang="fa-IR" sz="1600" b="1" dirty="0"/>
          </a:p>
          <a:p>
            <a:pPr algn="r" rtl="1"/>
            <a:r>
              <a:rPr lang="fa-IR" sz="1600" b="1" dirty="0"/>
              <a:t>حیطه فعالیت : </a:t>
            </a:r>
            <a:r>
              <a:rPr lang="fa-IR" sz="1600" dirty="0"/>
              <a:t>کلاستر صنعت ورزش کاتالونیا</a:t>
            </a:r>
            <a:endParaRPr lang="fa-IR" sz="1600" b="1" dirty="0"/>
          </a:p>
          <a:p>
            <a:pPr algn="r" rtl="1"/>
            <a:endParaRPr lang="fa-IR" sz="1600" b="1" dirty="0"/>
          </a:p>
          <a:p>
            <a:pPr algn="r" rtl="1"/>
            <a:r>
              <a:rPr lang="fa-IR" sz="1600" b="1" dirty="0"/>
              <a:t>ماموریت کلاستر : </a:t>
            </a:r>
            <a:r>
              <a:rPr lang="fr-FR" sz="1600" dirty="0"/>
              <a:t>INDESCAT</a:t>
            </a:r>
            <a:r>
              <a:rPr lang="fa-IR" sz="1600" dirty="0"/>
              <a:t> کلاستر صنعت ورزش منطقه کاتالونیا است، یک تشکل خصوصی که در سال 2010 در نتیجه بررسی استراتژیک بخش صنعت ورزش در منطقه توسط دبیر کل تربیت بدنی دولت خودمختار کاتالونیا تاسیس گشته. ماموریت این کلاستر گردآوری شرکت ها و مراکز تحقیقاتی وابسته به دنیای ورزش با هدف تقویت رقابتی سازی شرکت ها، و توسعه محصولات و خدمات نوآور می باشد.</a:t>
            </a:r>
          </a:p>
          <a:p>
            <a:pPr algn="r" rtl="1"/>
            <a:r>
              <a:rPr lang="fa-IR" sz="1600" b="1" dirty="0"/>
              <a:t>هدف از شرکت: </a:t>
            </a:r>
            <a:r>
              <a:rPr lang="fr-FR" sz="1600" dirty="0"/>
              <a:t>INDESCAT</a:t>
            </a:r>
            <a:r>
              <a:rPr lang="fa-IR" sz="1600" dirty="0"/>
              <a:t> مسئول برنامه ریزی پروژه </a:t>
            </a:r>
            <a:r>
              <a:rPr lang="fr-FR" sz="1600" dirty="0"/>
              <a:t>EU4SportsClusters Alliance</a:t>
            </a:r>
            <a:r>
              <a:rPr lang="fa-IR" sz="1600" dirty="0"/>
              <a:t> می باشد. هدف این پروژه تعریف  و برآورد یک استراتژی مشترک جهانی سازی برای بخش صنعت ورزش اروپا </a:t>
            </a:r>
            <a:r>
              <a:rPr lang="fr-FR" sz="1600" dirty="0" err="1"/>
              <a:t>European</a:t>
            </a:r>
            <a:r>
              <a:rPr lang="fr-FR" sz="1600" dirty="0"/>
              <a:t> Strategic Sport Clusters </a:t>
            </a:r>
            <a:r>
              <a:rPr lang="fr-FR" sz="1600" dirty="0" err="1"/>
              <a:t>Partnership</a:t>
            </a:r>
            <a:r>
              <a:rPr lang="fa-IR" sz="1600" dirty="0"/>
              <a:t>، توسعه زنجیره ارزش جدید و بهره گیری از فرصت های بین المللی برای بنگاه های کوچک و متوسط مخصوصا در بازار های خارج از اتحادیه اروپا. این برنامه معارفه در ایران فرصتی برای کشف بازارهای جدید نه تنها در زمینه ورزش بلکه همچنین در بخش گردشگری، سلامت، ساخت و ساز،تغذیه، مخابرات و پوشاک است. صنعت ورزش و کلاستر های وابسته در همه این زمینه ها حضور دارد.</a:t>
            </a:r>
            <a:endParaRPr lang="fr-FR" sz="16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15</a:t>
            </a:fld>
            <a:endParaRPr lang="en-GB" dirty="0"/>
          </a:p>
        </p:txBody>
      </p:sp>
      <p:sp>
        <p:nvSpPr>
          <p:cNvPr id="8" name="ZoneTexte 7"/>
          <p:cNvSpPr txBox="1"/>
          <p:nvPr/>
        </p:nvSpPr>
        <p:spPr>
          <a:xfrm>
            <a:off x="8910506" y="5323715"/>
            <a:ext cx="3281494" cy="784830"/>
          </a:xfrm>
          <a:prstGeom prst="rect">
            <a:avLst/>
          </a:prstGeom>
          <a:noFill/>
        </p:spPr>
        <p:txBody>
          <a:bodyPr wrap="square" rtlCol="0">
            <a:spAutoFit/>
          </a:bodyPr>
          <a:lstStyle/>
          <a:p>
            <a:pPr algn="r" rtl="1"/>
            <a:r>
              <a:rPr lang="fa-IR" sz="1600" b="1" dirty="0"/>
              <a:t>تماس : </a:t>
            </a:r>
            <a:r>
              <a:rPr lang="en-GB" sz="1600" dirty="0"/>
              <a:t>Naches </a:t>
            </a:r>
            <a:r>
              <a:rPr lang="en-GB" sz="1600" dirty="0" err="1"/>
              <a:t>Olaria</a:t>
            </a:r>
            <a:endParaRPr lang="fa-IR" sz="1600" dirty="0"/>
          </a:p>
          <a:p>
            <a:pPr algn="r" rtl="1"/>
            <a:r>
              <a:rPr lang="en-GB" sz="1600" dirty="0" err="1"/>
              <a:t>cnaches@indeCristina</a:t>
            </a:r>
            <a:r>
              <a:rPr lang="en-GB" sz="1600" dirty="0"/>
              <a:t> scat.org</a:t>
            </a:r>
          </a:p>
          <a:p>
            <a:endParaRPr lang="pt-BR" sz="1300" b="1" dirty="0"/>
          </a:p>
        </p:txBody>
      </p:sp>
      <p:sp>
        <p:nvSpPr>
          <p:cNvPr id="11" name="Rectangle 10"/>
          <p:cNvSpPr/>
          <p:nvPr/>
        </p:nvSpPr>
        <p:spPr>
          <a:xfrm>
            <a:off x="24123" y="5459945"/>
            <a:ext cx="103511" cy="33570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00"/>
              </a:solidFill>
            </a:endParaRPr>
          </a:p>
        </p:txBody>
      </p:sp>
      <p:sp>
        <p:nvSpPr>
          <p:cNvPr id="12" name="ZoneTexte 11"/>
          <p:cNvSpPr txBox="1"/>
          <p:nvPr/>
        </p:nvSpPr>
        <p:spPr>
          <a:xfrm>
            <a:off x="1219976" y="5390960"/>
            <a:ext cx="2614693" cy="646331"/>
          </a:xfrm>
          <a:prstGeom prst="rect">
            <a:avLst/>
          </a:prstGeom>
          <a:solidFill>
            <a:schemeClr val="bg1">
              <a:lumMod val="85000"/>
            </a:schemeClr>
          </a:solidFill>
        </p:spPr>
        <p:txBody>
          <a:bodyPr wrap="square" rtlCol="0">
            <a:spAutoFit/>
          </a:bodyPr>
          <a:lstStyle/>
          <a:p>
            <a:pPr algn="r" rtl="1"/>
            <a:r>
              <a:rPr lang="fa-IR" i="1" dirty="0">
                <a:solidFill>
                  <a:srgbClr val="000000"/>
                </a:solidFill>
              </a:rPr>
              <a:t>وبسایت کلاستر :</a:t>
            </a:r>
            <a:endParaRPr lang="fa-IR" dirty="0">
              <a:solidFill>
                <a:srgbClr val="000000"/>
              </a:solidFill>
              <a:hlinkClick r:id="rId2"/>
            </a:endParaRPr>
          </a:p>
          <a:p>
            <a:pPr algn="r" rtl="1"/>
            <a:r>
              <a:rPr lang="en-GB" dirty="0">
                <a:solidFill>
                  <a:srgbClr val="000000"/>
                </a:solidFill>
                <a:hlinkClick r:id="rId2"/>
              </a:rPr>
              <a:t>www.indescat.org</a:t>
            </a:r>
            <a:endParaRPr lang="en-GB" dirty="0">
              <a:solidFill>
                <a:srgbClr val="000000"/>
              </a:solidFill>
            </a:endParaRPr>
          </a:p>
        </p:txBody>
      </p:sp>
      <p:pic>
        <p:nvPicPr>
          <p:cNvPr id="7" name="Image 6"/>
          <p:cNvPicPr>
            <a:picLocks noChangeAspect="1"/>
          </p:cNvPicPr>
          <p:nvPr/>
        </p:nvPicPr>
        <p:blipFill>
          <a:blip r:embed="rId3"/>
          <a:stretch>
            <a:fillRect/>
          </a:stretch>
        </p:blipFill>
        <p:spPr>
          <a:xfrm>
            <a:off x="1219976" y="1690038"/>
            <a:ext cx="3221897" cy="677407"/>
          </a:xfrm>
          <a:prstGeom prst="rect">
            <a:avLst/>
          </a:prstGeom>
        </p:spPr>
      </p:pic>
    </p:spTree>
    <p:extLst>
      <p:ext uri="{BB962C8B-B14F-4D97-AF65-F5344CB8AC3E}">
        <p14:creationId xmlns:p14="http://schemas.microsoft.com/office/powerpoint/2010/main" val="166034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9078" y="1162598"/>
            <a:ext cx="10515600" cy="471488"/>
          </a:xfrm>
        </p:spPr>
        <p:txBody>
          <a:bodyPr/>
          <a:lstStyle/>
          <a:p>
            <a:pPr algn="ctr"/>
            <a:r>
              <a:rPr lang="en-US" dirty="0"/>
              <a:t>OLTENIA AUTOMOTIVE COMPETITIVENESS POLE</a:t>
            </a:r>
            <a:endParaRPr lang="fr-FR" dirty="0"/>
          </a:p>
        </p:txBody>
      </p:sp>
      <p:sp>
        <p:nvSpPr>
          <p:cNvPr id="3" name="Espace réservé du contenu 2"/>
          <p:cNvSpPr>
            <a:spLocks noGrp="1"/>
          </p:cNvSpPr>
          <p:nvPr>
            <p:ph idx="1"/>
          </p:nvPr>
        </p:nvSpPr>
        <p:spPr>
          <a:xfrm>
            <a:off x="450575" y="1793202"/>
            <a:ext cx="11741426" cy="4394200"/>
          </a:xfrm>
        </p:spPr>
        <p:txBody>
          <a:bodyPr>
            <a:normAutofit/>
          </a:bodyPr>
          <a:lstStyle/>
          <a:p>
            <a:pPr algn="r" rtl="1"/>
            <a:r>
              <a:rPr lang="fa-IR" sz="1600" b="1" dirty="0"/>
              <a:t>کشور :</a:t>
            </a:r>
            <a:r>
              <a:rPr lang="fa-IR" sz="1600" dirty="0"/>
              <a:t> رومانیا</a:t>
            </a:r>
            <a:endParaRPr lang="fr-FR" sz="1600" dirty="0"/>
          </a:p>
          <a:p>
            <a:pPr algn="r" rtl="1"/>
            <a:r>
              <a:rPr lang="fa-IR" sz="1600" b="1" dirty="0"/>
              <a:t>تاریخ تاسیس : </a:t>
            </a:r>
            <a:r>
              <a:rPr lang="fa-IR" sz="1600" dirty="0"/>
              <a:t>2012</a:t>
            </a:r>
            <a:r>
              <a:rPr lang="fa-IR" sz="1600" b="1" dirty="0"/>
              <a:t> </a:t>
            </a:r>
            <a:endParaRPr lang="fr-FR" sz="1600" b="1" dirty="0"/>
          </a:p>
          <a:p>
            <a:pPr algn="r" rtl="1"/>
            <a:r>
              <a:rPr lang="fa-IR" sz="1600" b="1" dirty="0"/>
              <a:t>تعداد اعضا : </a:t>
            </a:r>
            <a:r>
              <a:rPr lang="fa-IR" sz="1600" dirty="0"/>
              <a:t>37 (23 بنگاه کوچک و متوسط)</a:t>
            </a:r>
            <a:endParaRPr lang="fr-FR" sz="1600" b="1" dirty="0"/>
          </a:p>
          <a:p>
            <a:pPr algn="r" rtl="1"/>
            <a:r>
              <a:rPr lang="fa-IR" sz="1600" b="1" dirty="0"/>
              <a:t>حیطه فعالیت : </a:t>
            </a:r>
            <a:r>
              <a:rPr lang="fa-IR" sz="1600" dirty="0"/>
              <a:t>بخش خودرو</a:t>
            </a:r>
            <a:endParaRPr lang="fr-FR" sz="1600" b="1" dirty="0"/>
          </a:p>
          <a:p>
            <a:pPr algn="r" rtl="1"/>
            <a:endParaRPr lang="fa-IR" sz="1600" b="1" dirty="0"/>
          </a:p>
          <a:p>
            <a:pPr algn="r" rtl="1"/>
            <a:r>
              <a:rPr lang="fa-IR" sz="1600" b="1" dirty="0"/>
              <a:t>ماموریت کلاستر : </a:t>
            </a:r>
            <a:r>
              <a:rPr lang="fa-IR" sz="1600" dirty="0"/>
              <a:t>توسعه شرکت های خصوصی در بخش ساخت و ساز و بخش های مجاور، انتقال نتایج تحقیقات و نوآوری از دانشکده مکانیک دانشگاه کرایووا </a:t>
            </a:r>
            <a:r>
              <a:rPr lang="fr-FR" sz="1600" dirty="0"/>
              <a:t>Craiova </a:t>
            </a:r>
            <a:r>
              <a:rPr lang="fr-FR" sz="1600" dirty="0" err="1"/>
              <a:t>University</a:t>
            </a:r>
            <a:r>
              <a:rPr lang="fa-IR" sz="1600" dirty="0"/>
              <a:t> به بخش خصوصی، ورود به بازارهای جدید و جذب مشتری و یا شرکا خارجی برای اعضای کلاستر، آموزش و تربیت تخصصی برای کارکنان صنعت ساخت و ساز  و صنایع وابسته، تقویت وجه کلاستر در سطح بین المللی، جذب اعضای جدید و افزایش تنوع اعضای کلاستر</a:t>
            </a:r>
          </a:p>
          <a:p>
            <a:pPr algn="r" rtl="1"/>
            <a:endParaRPr lang="fa-IR" sz="1600" b="1" dirty="0"/>
          </a:p>
          <a:p>
            <a:pPr algn="r" rtl="1"/>
            <a:r>
              <a:rPr lang="fa-IR" sz="1600" b="1" dirty="0"/>
              <a:t>هدف از شرکت</a:t>
            </a:r>
            <a:r>
              <a:rPr lang="fr-FR" sz="1600" b="1" dirty="0"/>
              <a:t> </a:t>
            </a:r>
            <a:r>
              <a:rPr lang="fa-IR" sz="1600" b="1" dirty="0"/>
              <a:t>: </a:t>
            </a:r>
            <a:r>
              <a:rPr lang="fr-FR" sz="1600" dirty="0"/>
              <a:t>Automotive SV </a:t>
            </a:r>
            <a:r>
              <a:rPr lang="fr-FR" sz="1600" dirty="0" err="1"/>
              <a:t>Oltenia</a:t>
            </a:r>
            <a:r>
              <a:rPr lang="fa-IR" sz="1600" dirty="0"/>
              <a:t> شرکت در این برنامه را یک فرصت عالی برای توسعه کلاستر وگسترش ارتباطات و دیدگاه آن و همچنین تبادل با کلاسترهای دیگر می داند</a:t>
            </a:r>
            <a:endParaRPr lang="fa-IR" sz="1600" b="1" dirty="0"/>
          </a:p>
          <a:p>
            <a:pPr algn="r" rtl="1"/>
            <a:endParaRPr lang="fr-FR" sz="16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16</a:t>
            </a:fld>
            <a:endParaRPr lang="en-GB" dirty="0"/>
          </a:p>
        </p:txBody>
      </p:sp>
      <p:sp>
        <p:nvSpPr>
          <p:cNvPr id="8" name="ZoneTexte 7"/>
          <p:cNvSpPr txBox="1"/>
          <p:nvPr/>
        </p:nvSpPr>
        <p:spPr>
          <a:xfrm>
            <a:off x="8795161" y="5302544"/>
            <a:ext cx="3396839" cy="784830"/>
          </a:xfrm>
          <a:prstGeom prst="rect">
            <a:avLst/>
          </a:prstGeom>
          <a:noFill/>
        </p:spPr>
        <p:txBody>
          <a:bodyPr wrap="square" rtlCol="0">
            <a:spAutoFit/>
          </a:bodyPr>
          <a:lstStyle/>
          <a:p>
            <a:pPr algn="r" rtl="1"/>
            <a:r>
              <a:rPr lang="fa-IR" sz="1600" b="1" dirty="0"/>
              <a:t>تماس : </a:t>
            </a:r>
            <a:r>
              <a:rPr lang="en-GB" sz="1600" dirty="0"/>
              <a:t>Gabriel </a:t>
            </a:r>
            <a:r>
              <a:rPr lang="en-GB" sz="1600" dirty="0" err="1"/>
              <a:t>Burada</a:t>
            </a:r>
            <a:endParaRPr lang="fa-IR" sz="1600" dirty="0"/>
          </a:p>
          <a:p>
            <a:pPr algn="r" rtl="1"/>
            <a:r>
              <a:rPr lang="en-GB" sz="1600" dirty="0"/>
              <a:t>office@adroltenia.ro</a:t>
            </a:r>
          </a:p>
          <a:p>
            <a:endParaRPr lang="pt-BR" sz="1300" b="1" dirty="0"/>
          </a:p>
        </p:txBody>
      </p:sp>
      <p:sp>
        <p:nvSpPr>
          <p:cNvPr id="12" name="ZoneTexte 11"/>
          <p:cNvSpPr txBox="1"/>
          <p:nvPr/>
        </p:nvSpPr>
        <p:spPr>
          <a:xfrm>
            <a:off x="1525283" y="5371794"/>
            <a:ext cx="2614693" cy="646331"/>
          </a:xfrm>
          <a:prstGeom prst="rect">
            <a:avLst/>
          </a:prstGeom>
          <a:solidFill>
            <a:schemeClr val="bg1">
              <a:lumMod val="85000"/>
            </a:schemeClr>
          </a:solidFill>
        </p:spPr>
        <p:txBody>
          <a:bodyPr wrap="square" rtlCol="0">
            <a:spAutoFit/>
          </a:bodyPr>
          <a:lstStyle/>
          <a:p>
            <a:pPr algn="r" rtl="1"/>
            <a:r>
              <a:rPr lang="fa-IR" i="1" dirty="0">
                <a:solidFill>
                  <a:srgbClr val="000000"/>
                </a:solidFill>
              </a:rPr>
              <a:t>وبسایت کلاستر :</a:t>
            </a:r>
            <a:endParaRPr lang="fa-IR" i="1" dirty="0">
              <a:solidFill>
                <a:srgbClr val="000000"/>
              </a:solidFill>
              <a:hlinkClick r:id="rId2"/>
            </a:endParaRPr>
          </a:p>
          <a:p>
            <a:pPr algn="r" rtl="1">
              <a:lnSpc>
                <a:spcPct val="100000"/>
              </a:lnSpc>
            </a:pPr>
            <a:r>
              <a:rPr lang="en-GB" i="1" dirty="0">
                <a:solidFill>
                  <a:srgbClr val="000000"/>
                </a:solidFill>
                <a:hlinkClick r:id="rId2"/>
              </a:rPr>
              <a:t>www.adroltenia.ro</a:t>
            </a:r>
            <a:endParaRPr lang="en-GB" i="1" dirty="0">
              <a:solidFill>
                <a:srgbClr val="000000"/>
              </a:solidFill>
            </a:endParaRPr>
          </a:p>
        </p:txBody>
      </p:sp>
      <p:pic>
        <p:nvPicPr>
          <p:cNvPr id="614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62" y="1793202"/>
            <a:ext cx="2200275"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2876" y="1278192"/>
            <a:ext cx="10515600" cy="471488"/>
          </a:xfrm>
        </p:spPr>
        <p:txBody>
          <a:bodyPr/>
          <a:lstStyle/>
          <a:p>
            <a:pPr algn="ctr"/>
            <a:r>
              <a:rPr lang="en-US" dirty="0"/>
              <a:t>OLTENIA TOURISM COMPETITIVENESS POLE</a:t>
            </a:r>
            <a:endParaRPr lang="fr-FR" dirty="0"/>
          </a:p>
        </p:txBody>
      </p:sp>
      <p:sp>
        <p:nvSpPr>
          <p:cNvPr id="3" name="Espace réservé du contenu 2"/>
          <p:cNvSpPr>
            <a:spLocks noGrp="1"/>
          </p:cNvSpPr>
          <p:nvPr>
            <p:ph idx="1"/>
          </p:nvPr>
        </p:nvSpPr>
        <p:spPr>
          <a:xfrm>
            <a:off x="543339" y="1713090"/>
            <a:ext cx="11648661" cy="4394200"/>
          </a:xfrm>
        </p:spPr>
        <p:txBody>
          <a:bodyPr>
            <a:normAutofit/>
          </a:bodyPr>
          <a:lstStyle/>
          <a:p>
            <a:pPr algn="r" rtl="1"/>
            <a:r>
              <a:rPr lang="fa-IR" sz="1600" b="1" dirty="0"/>
              <a:t>کشور :</a:t>
            </a:r>
            <a:r>
              <a:rPr lang="fa-IR" sz="1600" dirty="0"/>
              <a:t> رومانیا</a:t>
            </a:r>
            <a:endParaRPr lang="fr-FR" sz="1600" dirty="0"/>
          </a:p>
          <a:p>
            <a:pPr algn="r" rtl="1"/>
            <a:r>
              <a:rPr lang="fa-IR" sz="1600" b="1" dirty="0"/>
              <a:t>تاریخ تاسیس : </a:t>
            </a:r>
            <a:r>
              <a:rPr lang="fa-IR" sz="1600" dirty="0"/>
              <a:t>2012</a:t>
            </a:r>
            <a:r>
              <a:rPr lang="fa-IR" sz="1600" b="1" dirty="0"/>
              <a:t> </a:t>
            </a:r>
            <a:endParaRPr lang="fr-FR" sz="1600" b="1" dirty="0"/>
          </a:p>
          <a:p>
            <a:pPr algn="r" rtl="1"/>
            <a:r>
              <a:rPr lang="fa-IR" sz="1600" b="1" dirty="0"/>
              <a:t>تعداد اعضا : </a:t>
            </a:r>
            <a:r>
              <a:rPr lang="fa-IR" sz="1600" dirty="0"/>
              <a:t>66 (36 بنگاه کوچک و متوسط)</a:t>
            </a:r>
            <a:endParaRPr lang="fr-FR" sz="1600" b="1" dirty="0"/>
          </a:p>
          <a:p>
            <a:pPr algn="r" rtl="1"/>
            <a:r>
              <a:rPr lang="fa-IR" sz="1600" b="1" dirty="0"/>
              <a:t>حیطه فعالیت : </a:t>
            </a:r>
            <a:r>
              <a:rPr lang="fa-IR" sz="1600" dirty="0"/>
              <a:t>گردشگری</a:t>
            </a:r>
            <a:endParaRPr lang="fr-FR" sz="1600" b="1" dirty="0"/>
          </a:p>
          <a:p>
            <a:pPr algn="r" rtl="1"/>
            <a:endParaRPr lang="fa-IR" sz="1600" b="1" dirty="0"/>
          </a:p>
          <a:p>
            <a:pPr algn="r" rtl="1"/>
            <a:r>
              <a:rPr lang="fa-IR" sz="1600" b="1" dirty="0"/>
              <a:t>ماموریت کلاستر : </a:t>
            </a:r>
            <a:r>
              <a:rPr lang="fa-IR" sz="1600" dirty="0"/>
              <a:t>هدف مرکز رقابتی سازی توریسم اولتنیا توسعه، نوسازی و نگهداری از زیرساخت های لازم برای توسعه و ترویج گردشگری و همچنین شرکت های وابسته، تعریف هویت و ترویج برند گردشگری منطقه، توسعه ابزار بازاریابی نوین و خلاق برای محصولات گردشگی، سرمایه گذاری بر منابغ طبیعی و تورسیم پایدار، توسعه آموزش در زمینه های مربوط به بخش گردشگری با هدف تثیت و تقویت بازار کار در این بخش، تقویت توانایی برنامه ریزی و سرمایه یابی و هدایت پروژه نزد اعضای کلاستر</a:t>
            </a:r>
          </a:p>
          <a:p>
            <a:pPr algn="r" rtl="1"/>
            <a:endParaRPr lang="fa-IR" sz="1600" b="1" dirty="0"/>
          </a:p>
          <a:p>
            <a:pPr algn="r" rtl="1"/>
            <a:r>
              <a:rPr lang="fa-IR" sz="1600" b="1" dirty="0"/>
              <a:t>هدف از شرکت</a:t>
            </a:r>
            <a:r>
              <a:rPr lang="fr-FR" sz="1600" b="1" dirty="0"/>
              <a:t> </a:t>
            </a:r>
            <a:r>
              <a:rPr lang="fa-IR" sz="1600" b="1" dirty="0"/>
              <a:t>: </a:t>
            </a:r>
            <a:r>
              <a:rPr lang="fr-FR" sz="1600" dirty="0" err="1"/>
              <a:t>Oltenia</a:t>
            </a:r>
            <a:r>
              <a:rPr lang="fr-FR" sz="1600" dirty="0"/>
              <a:t> </a:t>
            </a:r>
            <a:r>
              <a:rPr lang="fr-FR" sz="1600" dirty="0" err="1"/>
              <a:t>Tourism</a:t>
            </a:r>
            <a:r>
              <a:rPr lang="fa-IR" sz="1600" dirty="0"/>
              <a:t>شرکت در این برنامه را یک فرصت عالی برای برای توسعه کلاستر وگسترش ارتباطات و دیدگاه آن و همچنین تبادل با کلاستر های دیگر می داند</a:t>
            </a:r>
            <a:endParaRPr lang="fa-IR" sz="16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17</a:t>
            </a:fld>
            <a:endParaRPr lang="en-GB" dirty="0"/>
          </a:p>
        </p:txBody>
      </p:sp>
      <p:sp>
        <p:nvSpPr>
          <p:cNvPr id="8" name="ZoneTexte 7"/>
          <p:cNvSpPr txBox="1"/>
          <p:nvPr/>
        </p:nvSpPr>
        <p:spPr>
          <a:xfrm>
            <a:off x="9383688" y="5338549"/>
            <a:ext cx="2808312" cy="784830"/>
          </a:xfrm>
          <a:prstGeom prst="rect">
            <a:avLst/>
          </a:prstGeom>
          <a:noFill/>
        </p:spPr>
        <p:txBody>
          <a:bodyPr wrap="square" rtlCol="0">
            <a:spAutoFit/>
          </a:bodyPr>
          <a:lstStyle/>
          <a:p>
            <a:pPr algn="r" rtl="1"/>
            <a:r>
              <a:rPr lang="fa-IR" sz="1600" b="1" dirty="0"/>
              <a:t>تماس : </a:t>
            </a:r>
            <a:r>
              <a:rPr lang="en-GB" sz="1600" dirty="0" err="1"/>
              <a:t>Laurentiu</a:t>
            </a:r>
            <a:r>
              <a:rPr lang="en-GB" sz="1600" dirty="0"/>
              <a:t> </a:t>
            </a:r>
            <a:r>
              <a:rPr lang="en-GB" sz="1600" dirty="0" err="1"/>
              <a:t>Catrinoiu</a:t>
            </a:r>
            <a:endParaRPr lang="fa-IR" sz="1600" dirty="0"/>
          </a:p>
          <a:p>
            <a:pPr algn="r" rtl="1"/>
            <a:r>
              <a:rPr lang="en-GB" sz="1600" dirty="0"/>
              <a:t>office@adroltenia.ro</a:t>
            </a:r>
          </a:p>
          <a:p>
            <a:endParaRPr lang="pt-BR" sz="1300" b="1" dirty="0"/>
          </a:p>
        </p:txBody>
      </p:sp>
      <p:sp>
        <p:nvSpPr>
          <p:cNvPr id="12" name="ZoneTexte 11"/>
          <p:cNvSpPr txBox="1"/>
          <p:nvPr/>
        </p:nvSpPr>
        <p:spPr>
          <a:xfrm>
            <a:off x="1542876" y="5338549"/>
            <a:ext cx="2614693" cy="646331"/>
          </a:xfrm>
          <a:prstGeom prst="rect">
            <a:avLst/>
          </a:prstGeom>
          <a:solidFill>
            <a:schemeClr val="bg1">
              <a:lumMod val="85000"/>
            </a:schemeClr>
          </a:solidFill>
        </p:spPr>
        <p:txBody>
          <a:bodyPr wrap="square" rtlCol="0">
            <a:spAutoFit/>
          </a:bodyPr>
          <a:lstStyle/>
          <a:p>
            <a:pPr algn="r" rtl="1"/>
            <a:r>
              <a:rPr lang="fa-IR" i="1" dirty="0">
                <a:solidFill>
                  <a:srgbClr val="000000"/>
                </a:solidFill>
              </a:rPr>
              <a:t>وبسایت کلاستر :</a:t>
            </a:r>
            <a:endParaRPr lang="fr-FR" dirty="0">
              <a:latin typeface="Arial" panose="020B0604020202020204" pitchFamily="34" charset="0"/>
              <a:cs typeface="Arial" panose="020B0604020202020204" pitchFamily="34" charset="0"/>
              <a:hlinkClick r:id="rId2"/>
            </a:endParaRPr>
          </a:p>
          <a:p>
            <a:pPr algn="r" rtl="1">
              <a:lnSpc>
                <a:spcPct val="100000"/>
              </a:lnSpc>
            </a:pPr>
            <a:r>
              <a:rPr lang="ro-RO" dirty="0">
                <a:latin typeface="Arial" panose="020B0604020202020204" pitchFamily="34" charset="0"/>
                <a:cs typeface="Arial" panose="020B0604020202020204" pitchFamily="34" charset="0"/>
                <a:hlinkClick r:id="rId2"/>
              </a:rPr>
              <a:t>http://www.adroltenia.ro</a:t>
            </a:r>
            <a:endParaRPr lang="fr-FR" dirty="0">
              <a:latin typeface="Arial" panose="020B0604020202020204" pitchFamily="34" charset="0"/>
              <a:cs typeface="Arial" panose="020B0604020202020204" pitchFamily="34" charset="0"/>
            </a:endParaRPr>
          </a:p>
        </p:txBody>
      </p:sp>
      <p:pic>
        <p:nvPicPr>
          <p:cNvPr id="13" name="Image 12" descr="P:\PROJECT\Projfile\2015\15015 ECCP 2.0\WP2\Outgoing events (outside Europe)\Iran_October16\EOIs\oltenia tourism.jpg"/>
          <p:cNvPicPr/>
          <p:nvPr/>
        </p:nvPicPr>
        <p:blipFill>
          <a:blip r:embed="rId3">
            <a:extLst>
              <a:ext uri="{28A0092B-C50C-407E-A947-70E740481C1C}">
                <a14:useLocalDpi xmlns:a14="http://schemas.microsoft.com/office/drawing/2010/main" val="0"/>
              </a:ext>
            </a:extLst>
          </a:blip>
          <a:srcRect/>
          <a:stretch>
            <a:fillRect/>
          </a:stretch>
        </p:blipFill>
        <p:spPr bwMode="auto">
          <a:xfrm>
            <a:off x="1311219" y="1749680"/>
            <a:ext cx="781050" cy="1000125"/>
          </a:xfrm>
          <a:prstGeom prst="rect">
            <a:avLst/>
          </a:prstGeom>
          <a:noFill/>
          <a:ln>
            <a:noFill/>
          </a:ln>
        </p:spPr>
      </p:pic>
    </p:spTree>
    <p:extLst>
      <p:ext uri="{BB962C8B-B14F-4D97-AF65-F5344CB8AC3E}">
        <p14:creationId xmlns:p14="http://schemas.microsoft.com/office/powerpoint/2010/main" val="358355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139" y="1299814"/>
            <a:ext cx="10515600" cy="471488"/>
          </a:xfrm>
        </p:spPr>
        <p:txBody>
          <a:bodyPr/>
          <a:lstStyle/>
          <a:p>
            <a:pPr algn="ctr"/>
            <a:r>
              <a:rPr lang="en-GB" dirty="0"/>
              <a:t>SILESIAN AVIATION CLUSTER</a:t>
            </a:r>
            <a:endParaRPr lang="fr-FR" dirty="0"/>
          </a:p>
        </p:txBody>
      </p:sp>
      <p:sp>
        <p:nvSpPr>
          <p:cNvPr id="3" name="Espace réservé du contenu 2"/>
          <p:cNvSpPr>
            <a:spLocks noGrp="1"/>
          </p:cNvSpPr>
          <p:nvPr>
            <p:ph idx="1"/>
          </p:nvPr>
        </p:nvSpPr>
        <p:spPr>
          <a:xfrm>
            <a:off x="344557" y="1541855"/>
            <a:ext cx="11847443" cy="4394200"/>
          </a:xfrm>
        </p:spPr>
        <p:txBody>
          <a:bodyPr>
            <a:normAutofit/>
          </a:bodyPr>
          <a:lstStyle/>
          <a:p>
            <a:pPr algn="r" rtl="1"/>
            <a:r>
              <a:rPr lang="fa-IR" sz="1600" b="1" dirty="0"/>
              <a:t>کشور :</a:t>
            </a:r>
            <a:r>
              <a:rPr lang="fa-IR" sz="1600" dirty="0"/>
              <a:t> لهستان</a:t>
            </a:r>
            <a:endParaRPr lang="fr-FR" sz="1600" dirty="0"/>
          </a:p>
          <a:p>
            <a:pPr algn="r" rtl="1"/>
            <a:r>
              <a:rPr lang="fa-IR" sz="1600" b="1" dirty="0"/>
              <a:t>تاریخ تاسیس : </a:t>
            </a:r>
            <a:r>
              <a:rPr lang="fa-IR" sz="1600" dirty="0"/>
              <a:t>2006</a:t>
            </a:r>
            <a:r>
              <a:rPr lang="fa-IR" sz="1600" b="1" dirty="0"/>
              <a:t> </a:t>
            </a:r>
            <a:endParaRPr lang="fr-FR" sz="1600" b="1" dirty="0"/>
          </a:p>
          <a:p>
            <a:pPr algn="r" rtl="1"/>
            <a:r>
              <a:rPr lang="fa-IR" sz="1600" b="1" dirty="0"/>
              <a:t>تعداد اعضا : </a:t>
            </a:r>
            <a:r>
              <a:rPr lang="fa-IR" sz="1600" dirty="0"/>
              <a:t>55 (37)</a:t>
            </a:r>
            <a:endParaRPr lang="fr-FR" sz="1600" b="1" dirty="0"/>
          </a:p>
          <a:p>
            <a:pPr algn="r" rtl="1"/>
            <a:r>
              <a:rPr lang="fa-IR" sz="1600" b="1" dirty="0"/>
              <a:t>حیطه فعالیت : </a:t>
            </a:r>
            <a:r>
              <a:rPr lang="fa-IR" sz="1600" dirty="0"/>
              <a:t>هوا فضا و صنایع دفاعی،فناوری هوایی، هواپیما، مواد کامپوزیت، فناوری حکل و نقل</a:t>
            </a:r>
            <a:endParaRPr lang="fr-FR" sz="1600" b="1" dirty="0"/>
          </a:p>
          <a:p>
            <a:pPr algn="r" rtl="1"/>
            <a:endParaRPr lang="fa-IR" sz="1600" b="1" dirty="0"/>
          </a:p>
          <a:p>
            <a:pPr algn="r" rtl="1"/>
            <a:r>
              <a:rPr lang="fa-IR" sz="1600" b="1" dirty="0"/>
              <a:t>ماموریت کلاستر : </a:t>
            </a:r>
            <a:r>
              <a:rPr lang="fa-IR" sz="1600" dirty="0"/>
              <a:t>هدف اصلی از ایجاد </a:t>
            </a:r>
            <a:r>
              <a:rPr lang="fr-FR" sz="1600" dirty="0" err="1"/>
              <a:t>Silesian</a:t>
            </a:r>
            <a:r>
              <a:rPr lang="fr-FR" sz="1600" dirty="0"/>
              <a:t> Aviation Cluster</a:t>
            </a:r>
            <a:r>
              <a:rPr lang="fa-IR" sz="1600" dirty="0"/>
              <a:t> تقویت نوآوری و روابط همکاری میان اعضا به منظور بهتر شدن رقابت پذیری تمامی شرکت های عضو در پروژه می باشد. دسترسی به این منظور با همیاری در انجام ماموریت های زیر است : راه اندازی پروژه های تحقیقاتی، شرکت در برنامه های تحقیقاتی کشوری و بین المللی، انجام پایش های تبلیغاتی در سطح کشوری، منطقه ای و بین المللی، ایجاد روابط تجاری با شرکای داخلی و خارجی، جلب سرمایه گذار برای اعضای کلاستر، تاسیس و تجهیز یک مرکز تحقیقاتی برای صنعت هوایی، فعالیت در راستای ایجاد دانشکده های جدید متمرکز بر صنایع هوایی</a:t>
            </a:r>
          </a:p>
          <a:p>
            <a:pPr algn="r" rtl="1"/>
            <a:endParaRPr lang="fa-IR" sz="1600" b="1" dirty="0"/>
          </a:p>
          <a:p>
            <a:pPr algn="r" rtl="1"/>
            <a:r>
              <a:rPr lang="fa-IR" sz="1600" b="1" dirty="0"/>
              <a:t>هدف از شرکت</a:t>
            </a:r>
            <a:r>
              <a:rPr lang="fr-FR" sz="1600" b="1" dirty="0"/>
              <a:t> </a:t>
            </a:r>
            <a:r>
              <a:rPr lang="fa-IR" sz="1600" b="1" dirty="0"/>
              <a:t>: </a:t>
            </a:r>
            <a:r>
              <a:rPr lang="fr-FR" sz="1600" dirty="0" err="1"/>
              <a:t>Silesian</a:t>
            </a:r>
            <a:r>
              <a:rPr lang="fr-FR" sz="1600" dirty="0"/>
              <a:t> Aviation Cluster</a:t>
            </a:r>
            <a:r>
              <a:rPr lang="fa-IR" sz="1600" dirty="0"/>
              <a:t> با توجه به این که اکنون مخاطبی در میان کلاستر های ایران ندارد علاقه زیادی به شرکت در این برنامه معارفه داشته تا بتواند ارتباط و همکاری با این کلاسترها برقرار کند. هدف ما یافتن شرکا مناسب در حیطه تخصصی خود به امید برقراری روابط همکاری درازمدت است.</a:t>
            </a:r>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18</a:t>
            </a:fld>
            <a:endParaRPr lang="en-GB" dirty="0"/>
          </a:p>
        </p:txBody>
      </p:sp>
      <p:sp>
        <p:nvSpPr>
          <p:cNvPr id="8" name="ZoneTexte 7"/>
          <p:cNvSpPr txBox="1"/>
          <p:nvPr/>
        </p:nvSpPr>
        <p:spPr>
          <a:xfrm>
            <a:off x="9222999" y="5377944"/>
            <a:ext cx="2969001" cy="784830"/>
          </a:xfrm>
          <a:prstGeom prst="rect">
            <a:avLst/>
          </a:prstGeom>
          <a:noFill/>
        </p:spPr>
        <p:txBody>
          <a:bodyPr wrap="square" rtlCol="0">
            <a:spAutoFit/>
          </a:bodyPr>
          <a:lstStyle/>
          <a:p>
            <a:pPr algn="r" rtl="1"/>
            <a:r>
              <a:rPr lang="fa-IR" sz="1600" b="1" dirty="0"/>
              <a:t>تماس : </a:t>
            </a:r>
            <a:r>
              <a:rPr lang="en-GB" sz="1600" dirty="0">
                <a:cs typeface="Arial" panose="020B0604020202020204" pitchFamily="34" charset="0"/>
              </a:rPr>
              <a:t>Barbara </a:t>
            </a:r>
            <a:r>
              <a:rPr lang="en-GB" sz="1600" dirty="0" err="1">
                <a:cs typeface="Arial" panose="020B0604020202020204" pitchFamily="34" charset="0"/>
              </a:rPr>
              <a:t>Adamek</a:t>
            </a:r>
            <a:r>
              <a:rPr lang="en-GB" sz="1600" dirty="0">
                <a:cs typeface="Arial" panose="020B0604020202020204" pitchFamily="34" charset="0"/>
              </a:rPr>
              <a:t> barbara.adamek@aerosilesia.eu</a:t>
            </a:r>
          </a:p>
          <a:p>
            <a:endParaRPr lang="pt-BR" sz="1300" b="1" dirty="0"/>
          </a:p>
        </p:txBody>
      </p:sp>
      <p:sp>
        <p:nvSpPr>
          <p:cNvPr id="12" name="ZoneTexte 11"/>
          <p:cNvSpPr txBox="1"/>
          <p:nvPr/>
        </p:nvSpPr>
        <p:spPr>
          <a:xfrm>
            <a:off x="1118982" y="5447194"/>
            <a:ext cx="2614693" cy="646331"/>
          </a:xfrm>
          <a:prstGeom prst="rect">
            <a:avLst/>
          </a:prstGeom>
          <a:solidFill>
            <a:schemeClr val="bg1">
              <a:lumMod val="85000"/>
            </a:schemeClr>
          </a:solidFill>
        </p:spPr>
        <p:txBody>
          <a:bodyPr wrap="square" rtlCol="0">
            <a:spAutoFit/>
          </a:bodyPr>
          <a:lstStyle/>
          <a:p>
            <a:pPr algn="r" rtl="1"/>
            <a:r>
              <a:rPr lang="fa-IR" i="1" dirty="0">
                <a:solidFill>
                  <a:srgbClr val="000000"/>
                </a:solidFill>
              </a:rPr>
              <a:t>وبسایت کلاستر :</a:t>
            </a:r>
            <a:endParaRPr lang="fa-IR" i="1" dirty="0">
              <a:solidFill>
                <a:srgbClr val="FF0000"/>
              </a:solidFill>
              <a:hlinkClick r:id="rId2"/>
            </a:endParaRPr>
          </a:p>
          <a:p>
            <a:pPr algn="r" rtl="1">
              <a:lnSpc>
                <a:spcPct val="100000"/>
              </a:lnSpc>
            </a:pPr>
            <a:r>
              <a:rPr lang="en-GB" i="1" dirty="0">
                <a:solidFill>
                  <a:srgbClr val="FF0000"/>
                </a:solidFill>
                <a:hlinkClick r:id="rId2"/>
              </a:rPr>
              <a:t>www.aerosilesia.eu</a:t>
            </a:r>
            <a:endParaRPr lang="en-GB" i="1" dirty="0">
              <a:solidFill>
                <a:srgbClr val="FF0000"/>
              </a:solidFill>
            </a:endParaRPr>
          </a:p>
        </p:txBody>
      </p:sp>
      <p:pic>
        <p:nvPicPr>
          <p:cNvPr id="7" name="Image 6"/>
          <p:cNvPicPr>
            <a:picLocks noChangeAspect="1"/>
          </p:cNvPicPr>
          <p:nvPr/>
        </p:nvPicPr>
        <p:blipFill>
          <a:blip r:embed="rId3"/>
          <a:stretch>
            <a:fillRect/>
          </a:stretch>
        </p:blipFill>
        <p:spPr>
          <a:xfrm>
            <a:off x="2197907" y="1793202"/>
            <a:ext cx="1115651" cy="1110389"/>
          </a:xfrm>
          <a:prstGeom prst="rect">
            <a:avLst/>
          </a:prstGeom>
        </p:spPr>
      </p:pic>
    </p:spTree>
    <p:extLst>
      <p:ext uri="{BB962C8B-B14F-4D97-AF65-F5344CB8AC3E}">
        <p14:creationId xmlns:p14="http://schemas.microsoft.com/office/powerpoint/2010/main" val="424462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97217"/>
            <a:ext cx="10515600" cy="471488"/>
          </a:xfrm>
        </p:spPr>
        <p:txBody>
          <a:bodyPr/>
          <a:lstStyle/>
          <a:p>
            <a:pPr algn="ctr"/>
            <a:r>
              <a:rPr lang="fa-IR" dirty="0"/>
              <a:t>لیست تماس نمایندگان کلاستر ها</a:t>
            </a:r>
            <a:endParaRPr lang="fr-FR"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a:p>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19</a:t>
            </a:fld>
            <a:endParaRPr lang="en-GB" dirty="0"/>
          </a:p>
        </p:txBody>
      </p:sp>
      <p:pic>
        <p:nvPicPr>
          <p:cNvPr id="9" name="Image 8"/>
          <p:cNvPicPr>
            <a:picLocks noChangeAspect="1"/>
          </p:cNvPicPr>
          <p:nvPr/>
        </p:nvPicPr>
        <p:blipFill>
          <a:blip r:embed="rId2"/>
          <a:stretch>
            <a:fillRect/>
          </a:stretch>
        </p:blipFill>
        <p:spPr>
          <a:xfrm>
            <a:off x="247650" y="1890711"/>
            <a:ext cx="11696700" cy="3794471"/>
          </a:xfrm>
          <a:prstGeom prst="rect">
            <a:avLst/>
          </a:prstGeom>
          <a:ln>
            <a:solidFill>
              <a:schemeClr val="tx1"/>
            </a:solidFill>
          </a:ln>
        </p:spPr>
      </p:pic>
    </p:spTree>
    <p:extLst>
      <p:ext uri="{BB962C8B-B14F-4D97-AF65-F5344CB8AC3E}">
        <p14:creationId xmlns:p14="http://schemas.microsoft.com/office/powerpoint/2010/main" val="247565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5021" y="740787"/>
            <a:ext cx="10515600" cy="471488"/>
          </a:xfrm>
        </p:spPr>
        <p:txBody>
          <a:bodyPr/>
          <a:lstStyle/>
          <a:p>
            <a:pPr algn="ctr"/>
            <a:r>
              <a:rPr lang="fa-IR" sz="3200" dirty="0"/>
              <a:t>معرفی</a:t>
            </a:r>
            <a:endParaRPr lang="en-GB" sz="3200" dirty="0"/>
          </a:p>
        </p:txBody>
      </p:sp>
      <p:sp>
        <p:nvSpPr>
          <p:cNvPr id="9" name="Content Placeholder 8"/>
          <p:cNvSpPr>
            <a:spLocks noGrp="1"/>
          </p:cNvSpPr>
          <p:nvPr>
            <p:ph idx="1"/>
          </p:nvPr>
        </p:nvSpPr>
        <p:spPr>
          <a:xfrm>
            <a:off x="1215419" y="1212275"/>
            <a:ext cx="9529293" cy="4619297"/>
          </a:xfrm>
        </p:spPr>
        <p:txBody>
          <a:bodyPr>
            <a:normAutofit/>
          </a:bodyPr>
          <a:lstStyle/>
          <a:p>
            <a:pPr algn="r"/>
            <a:r>
              <a:rPr lang="fa-IR" sz="1500" dirty="0"/>
              <a:t>این ماموریت بر محور ماموریت اقتصادی در ایران بنا شده.</a:t>
            </a:r>
          </a:p>
          <a:p>
            <a:pPr algn="r" rtl="1"/>
            <a:r>
              <a:rPr lang="fa-IR" sz="1500" dirty="0"/>
              <a:t>در قالب راهکاری با هدف توسعه روابط بین المللی به منظور کمک به بنگاه های کوچک و متوسط، "مدیریت کل بازار داخلی، صنایع، کارآفرینی و بنگاه های کوچک و متوسط کمیسیون اروپایی" با برگذاری جلسات معارفه هدفمند برای کلاسترها توسط سکوی همکاری کلاسترهای اروپایی همواره از همکاری بین المللی میان کلاستر ها حمایت می نماید. هدف از این معارفه ها حمایت از سازمان های کلاستری در جهت توسعه همکاری ها و روابط تجاری در بازار های اروپایی و جهانی  برای اعضایشان می باشد و هم اکنون با حمایت مالی برنامه ی اروپایی </a:t>
            </a:r>
            <a:r>
              <a:rPr lang="fr-FR" sz="1500" dirty="0"/>
              <a:t>COSME</a:t>
            </a:r>
            <a:r>
              <a:rPr lang="fa-IR" sz="1500" dirty="0"/>
              <a:t> صورت می پذیرد.</a:t>
            </a:r>
          </a:p>
          <a:p>
            <a:pPr algn="r" rtl="1"/>
            <a:r>
              <a:rPr lang="fa-IR" sz="1500" dirty="0"/>
              <a:t>سکوی همکاری کلاستر های اروپایی جدید</a:t>
            </a:r>
            <a:r>
              <a:rPr lang="fr-FR" sz="1500" dirty="0"/>
              <a:t>(ECCP) </a:t>
            </a:r>
            <a:r>
              <a:rPr lang="fa-IR" sz="1500" dirty="0"/>
              <a:t> در 8 مارج 2016 تاسیس گشته و چهارچوب مشخصی برای این ماموریت و برنامه های پیرو آن تعریف می کند. این سکو محور اصلی راهکار اروپایی برای حمایت از جهانی سازی بنگاه های کوچک و متوسط در قالب کلاستر ها می باشد. </a:t>
            </a:r>
            <a:r>
              <a:rPr lang="fr-FR" sz="1500" dirty="0"/>
              <a:t>ECCP</a:t>
            </a:r>
            <a:r>
              <a:rPr lang="fa-IR" sz="1500" dirty="0"/>
              <a:t> جدید طیف گسترده ای از خدمات و اطلاعات را برای تسهیل تعامل میان کلاسترهای در سطح اروپا و همچنین در سطح جهانی ارایه می کند.</a:t>
            </a:r>
          </a:p>
          <a:p>
            <a:pPr algn="r" rtl="1"/>
            <a:r>
              <a:rPr lang="fa-IR" sz="1500" dirty="0"/>
              <a:t>برگزاری این برنامه معارفه با کمک کنسرسیوم فرانسوی به رهبری شرکت فرانسوی </a:t>
            </a:r>
            <a:r>
              <a:rPr lang="fr-FR" sz="1500" dirty="0" err="1"/>
              <a:t>Inno</a:t>
            </a:r>
            <a:r>
              <a:rPr lang="fr-FR" sz="1500" dirty="0"/>
              <a:t> TSD</a:t>
            </a:r>
            <a:r>
              <a:rPr lang="fa-IR" sz="1500" dirty="0"/>
              <a:t> و همکاری کلاسترهای ایرانی ممکن شده.</a:t>
            </a:r>
          </a:p>
          <a:p>
            <a:pPr algn="r" rtl="1"/>
            <a:r>
              <a:rPr lang="fa-IR" sz="1500" dirty="0"/>
              <a:t>برگزاری این برنامه معارفه از حمایت سکوی همکاری کلاستر های اروپایی برخوردار می باشد.</a:t>
            </a:r>
            <a:endParaRPr lang="fr-FR" sz="1500" dirty="0"/>
          </a:p>
          <a:p>
            <a:endParaRPr lang="en-GB" dirty="0"/>
          </a:p>
          <a:p>
            <a:endParaRPr lang="en-GB" sz="1600" dirty="0"/>
          </a:p>
          <a:p>
            <a:endParaRPr lang="en-GB" sz="1600" dirty="0"/>
          </a:p>
          <a:p>
            <a:pPr algn="ctr"/>
            <a:endParaRPr lang="en-GB" sz="1400" i="1" dirty="0"/>
          </a:p>
          <a:p>
            <a:endParaRPr lang="en-GB" sz="1600" dirty="0"/>
          </a:p>
        </p:txBody>
      </p:sp>
      <p:pic>
        <p:nvPicPr>
          <p:cNvPr id="4" name="Picture 2" descr="http://www.ict4saveenergy.eu/wp-content/uploads/2011/08/spi_logo.png"/>
          <p:cNvPicPr>
            <a:picLocks noChangeAspect="1" noChangeArrowheads="1"/>
          </p:cNvPicPr>
          <p:nvPr/>
        </p:nvPicPr>
        <p:blipFill>
          <a:blip r:embed="rId3" cstate="print"/>
          <a:srcRect/>
          <a:stretch>
            <a:fillRect/>
          </a:stretch>
        </p:blipFill>
        <p:spPr bwMode="auto">
          <a:xfrm>
            <a:off x="3881449" y="5475525"/>
            <a:ext cx="1296144" cy="798255"/>
          </a:xfrm>
          <a:prstGeom prst="rect">
            <a:avLst/>
          </a:prstGeom>
          <a:noFill/>
        </p:spPr>
      </p:pic>
      <p:pic>
        <p:nvPicPr>
          <p:cNvPr id="5" name="Picture 6" descr="http://www.inno-group.com/assets/inno-0886dacb2ff609260bde525a6f373f7c.png"/>
          <p:cNvPicPr>
            <a:picLocks noChangeAspect="1" noChangeArrowheads="1"/>
          </p:cNvPicPr>
          <p:nvPr/>
        </p:nvPicPr>
        <p:blipFill>
          <a:blip r:embed="rId4" cstate="print"/>
          <a:srcRect/>
          <a:stretch>
            <a:fillRect/>
          </a:stretch>
        </p:blipFill>
        <p:spPr bwMode="auto">
          <a:xfrm>
            <a:off x="2035785" y="5475525"/>
            <a:ext cx="1095266" cy="827535"/>
          </a:xfrm>
          <a:prstGeom prst="rect">
            <a:avLst/>
          </a:prstGeom>
          <a:noFill/>
        </p:spPr>
      </p:pic>
      <p:pic>
        <p:nvPicPr>
          <p:cNvPr id="10" name="Image 9" descr="C:\Users\vd.INNO\AppData\Local\Microsoft\Windows\Temporary Internet Files\Content.Outlook\0XP2D250\Lucia-Seel_Logo_International-Consulting.jpg"/>
          <p:cNvPicPr/>
          <p:nvPr/>
        </p:nvPicPr>
        <p:blipFill>
          <a:blip r:embed="rId5" cstate="print"/>
          <a:srcRect/>
          <a:stretch>
            <a:fillRect/>
          </a:stretch>
        </p:blipFill>
        <p:spPr bwMode="auto">
          <a:xfrm>
            <a:off x="5586738" y="5592233"/>
            <a:ext cx="1537409" cy="564838"/>
          </a:xfrm>
          <a:prstGeom prst="rect">
            <a:avLst/>
          </a:prstGeom>
          <a:noFill/>
          <a:ln w="9525">
            <a:noFill/>
            <a:miter lim="800000"/>
            <a:headEnd/>
            <a:tailEnd/>
          </a:ln>
        </p:spPr>
      </p:pic>
      <p:pic>
        <p:nvPicPr>
          <p:cNvPr id="11" name="Image 10" descr="C:\Users\vd.INNO\AppData\Local\Microsoft\Windows\Temporary Internet Files\Content.Outlook\0XP2D250\Logo-EuroTop_S.png"/>
          <p:cNvPicPr/>
          <p:nvPr/>
        </p:nvPicPr>
        <p:blipFill>
          <a:blip r:embed="rId6" cstate="print"/>
          <a:srcRect/>
          <a:stretch>
            <a:fillRect/>
          </a:stretch>
        </p:blipFill>
        <p:spPr bwMode="auto">
          <a:xfrm>
            <a:off x="8189218" y="5528125"/>
            <a:ext cx="1782299" cy="606894"/>
          </a:xfrm>
          <a:prstGeom prst="rect">
            <a:avLst/>
          </a:prstGeom>
          <a:noFill/>
          <a:ln w="9525">
            <a:noFill/>
            <a:miter lim="800000"/>
            <a:headEnd/>
            <a:tailEnd/>
          </a:ln>
        </p:spPr>
      </p:pic>
    </p:spTree>
    <p:extLst>
      <p:ext uri="{BB962C8B-B14F-4D97-AF65-F5344CB8AC3E}">
        <p14:creationId xmlns:p14="http://schemas.microsoft.com/office/powerpoint/2010/main" val="78175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886" y="1141372"/>
            <a:ext cx="10515600" cy="471488"/>
          </a:xfrm>
        </p:spPr>
        <p:txBody>
          <a:bodyPr/>
          <a:lstStyle/>
          <a:p>
            <a:pPr algn="ctr"/>
            <a:r>
              <a:rPr lang="fa-IR" dirty="0"/>
              <a:t>لیست کلاستر های اروپایی (15)</a:t>
            </a:r>
            <a:endParaRPr lang="fr-FR"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3</a:t>
            </a:fld>
            <a:endParaRPr lang="en-GB" dirty="0"/>
          </a:p>
        </p:txBody>
      </p:sp>
      <p:sp>
        <p:nvSpPr>
          <p:cNvPr id="7" name="Rectangle 6"/>
          <p:cNvSpPr/>
          <p:nvPr/>
        </p:nvSpPr>
        <p:spPr>
          <a:xfrm>
            <a:off x="132523" y="1923874"/>
            <a:ext cx="6198704" cy="3970318"/>
          </a:xfrm>
          <a:prstGeom prst="rect">
            <a:avLst/>
          </a:prstGeom>
        </p:spPr>
        <p:txBody>
          <a:bodyPr wrap="square">
            <a:spAutoFit/>
          </a:bodyPr>
          <a:lstStyle/>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AGROTRANSILVANIA</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رومانیا</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AMEC</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اسپانیا</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ARIA NORMANDY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فرانسه</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BIOENERGY FOR THE REGION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لهستان</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b="1" i="1"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CASTRA</a:t>
            </a:r>
            <a:r>
              <a:rPr lang="fr-FR" sz="1600" dirty="0">
                <a:solidFill>
                  <a:schemeClr val="bg2">
                    <a:lumMod val="10000"/>
                  </a:schemeClr>
                </a:solidFill>
                <a:latin typeface="Arial" panose="020B0604020202020204" pitchFamily="34" charset="0"/>
                <a:cs typeface="Arial" panose="020B0604020202020204" pitchFamily="34" charset="0"/>
              </a:rPr>
              <a:t> (Cluster for Aerospace Technologies, </a:t>
            </a:r>
            <a:r>
              <a:rPr lang="fr-FR" sz="1600" dirty="0" err="1">
                <a:solidFill>
                  <a:schemeClr val="bg2">
                    <a:lumMod val="10000"/>
                  </a:schemeClr>
                </a:solidFill>
                <a:latin typeface="Arial" panose="020B0604020202020204" pitchFamily="34" charset="0"/>
                <a:cs typeface="Arial" panose="020B0604020202020204" pitchFamily="34" charset="0"/>
              </a:rPr>
              <a:t>Research</a:t>
            </a:r>
            <a:r>
              <a:rPr lang="fr-FR" sz="1600" dirty="0">
                <a:solidFill>
                  <a:schemeClr val="bg2">
                    <a:lumMod val="10000"/>
                  </a:schemeClr>
                </a:solidFill>
                <a:latin typeface="Arial" panose="020B0604020202020204" pitchFamily="34" charset="0"/>
                <a:cs typeface="Arial" panose="020B0604020202020204" pitchFamily="34" charset="0"/>
              </a:rPr>
              <a:t> and Applications)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بلغارستان</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CATALAN WATER PARTNERSHIP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اسپانیا</a:t>
            </a:r>
            <a:r>
              <a:rPr lang="fr-FR" sz="1600" i="1" dirty="0">
                <a:solidFill>
                  <a:schemeClr val="bg2">
                    <a:lumMod val="10000"/>
                  </a:schemeClr>
                </a:solidFill>
                <a:latin typeface="Arial" panose="020B0604020202020204" pitchFamily="34" charset="0"/>
                <a:cs typeface="Arial" panose="020B0604020202020204" pitchFamily="34" charset="0"/>
              </a:rPr>
              <a:t>)</a:t>
            </a:r>
          </a:p>
          <a:p>
            <a:pPr marL="342900" indent="-342900">
              <a:buFont typeface="+mj-lt"/>
              <a:buAutoNum type="arabicPeriod"/>
            </a:pPr>
            <a:endParaRPr lang="fr-FR" sz="1600" dirty="0">
              <a:solidFill>
                <a:schemeClr val="bg2">
                  <a:lumMod val="10000"/>
                </a:schemeClr>
              </a:solidFill>
              <a:latin typeface="Arial" panose="020B0604020202020204" pitchFamily="34" charset="0"/>
              <a:cs typeface="Arial" panose="020B0604020202020204" pitchFamily="34" charset="0"/>
            </a:endParaRPr>
          </a:p>
          <a:p>
            <a:pPr marL="342900" indent="-342900">
              <a:buFont typeface="+mj-lt"/>
              <a:buAutoNum type="arabicPeriod"/>
            </a:pPr>
            <a:r>
              <a:rPr lang="fr-FR" sz="1600" b="1" dirty="0">
                <a:solidFill>
                  <a:schemeClr val="bg2">
                    <a:lumMod val="10000"/>
                  </a:schemeClr>
                </a:solidFill>
                <a:latin typeface="Arial" panose="020B0604020202020204" pitchFamily="34" charset="0"/>
                <a:cs typeface="Arial" panose="020B0604020202020204" pitchFamily="34" charset="0"/>
              </a:rPr>
              <a:t>CEAGA</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dirty="0" err="1">
                <a:solidFill>
                  <a:schemeClr val="bg2">
                    <a:lumMod val="10000"/>
                  </a:schemeClr>
                </a:solidFill>
                <a:latin typeface="Arial" panose="020B0604020202020204" pitchFamily="34" charset="0"/>
                <a:cs typeface="Arial" panose="020B0604020202020204" pitchFamily="34" charset="0"/>
              </a:rPr>
              <a:t>Galician</a:t>
            </a:r>
            <a:r>
              <a:rPr lang="fr-FR" sz="1600" dirty="0">
                <a:solidFill>
                  <a:schemeClr val="bg2">
                    <a:lumMod val="10000"/>
                  </a:schemeClr>
                </a:solidFill>
                <a:latin typeface="Arial" panose="020B0604020202020204" pitchFamily="34" charset="0"/>
                <a:cs typeface="Arial" panose="020B0604020202020204" pitchFamily="34" charset="0"/>
              </a:rPr>
              <a:t> Automotive Cluster)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اسپانیا</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endParaRPr lang="fr-FR" sz="1200" dirty="0">
              <a:solidFill>
                <a:schemeClr val="bg2">
                  <a:lumMod val="10000"/>
                </a:schemeClr>
              </a:solidFill>
              <a:latin typeface="Arial" panose="020B0604020202020204" pitchFamily="34" charset="0"/>
              <a:cs typeface="Arial" panose="020B0604020202020204" pitchFamily="34" charset="0"/>
            </a:endParaRPr>
          </a:p>
        </p:txBody>
      </p:sp>
      <p:sp>
        <p:nvSpPr>
          <p:cNvPr id="9" name="Rectangle 8"/>
          <p:cNvSpPr/>
          <p:nvPr/>
        </p:nvSpPr>
        <p:spPr>
          <a:xfrm>
            <a:off x="6096000" y="1612860"/>
            <a:ext cx="6198704" cy="4462760"/>
          </a:xfrm>
          <a:prstGeom prst="rect">
            <a:avLst/>
          </a:prstGeom>
        </p:spPr>
        <p:txBody>
          <a:bodyPr wrap="square">
            <a:spAutoFit/>
          </a:bodyPr>
          <a:lstStyle/>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8. </a:t>
            </a:r>
            <a:r>
              <a:rPr lang="fr-FR" sz="1600" b="1" dirty="0">
                <a:solidFill>
                  <a:schemeClr val="bg2">
                    <a:lumMod val="10000"/>
                  </a:schemeClr>
                </a:solidFill>
                <a:latin typeface="Arial" panose="020B0604020202020204" pitchFamily="34" charset="0"/>
                <a:cs typeface="Arial" panose="020B0604020202020204" pitchFamily="34" charset="0"/>
              </a:rPr>
              <a:t>CLUSTER MONTAGNE</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فرانسه</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9. </a:t>
            </a:r>
            <a:r>
              <a:rPr lang="fr-FR" sz="1600" b="1" dirty="0">
                <a:solidFill>
                  <a:schemeClr val="bg2">
                    <a:lumMod val="10000"/>
                  </a:schemeClr>
                </a:solidFill>
                <a:latin typeface="Arial" panose="020B0604020202020204" pitchFamily="34" charset="0"/>
                <a:cs typeface="Arial" panose="020B0604020202020204" pitchFamily="34" charset="0"/>
              </a:rPr>
              <a:t>CONSTRUCT CLUSTER OLTENIA  ASSOCIATION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رومانیا</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10. </a:t>
            </a:r>
            <a:r>
              <a:rPr lang="fr-FR" sz="1600" b="1" dirty="0">
                <a:solidFill>
                  <a:schemeClr val="bg2">
                    <a:lumMod val="10000"/>
                  </a:schemeClr>
                </a:solidFill>
                <a:latin typeface="Arial" panose="020B0604020202020204" pitchFamily="34" charset="0"/>
                <a:cs typeface="Arial" panose="020B0604020202020204" pitchFamily="34" charset="0"/>
              </a:rPr>
              <a:t>EPSI</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بلژیک</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11. </a:t>
            </a:r>
            <a:r>
              <a:rPr lang="fr-FR" sz="1600" b="1" dirty="0">
                <a:solidFill>
                  <a:schemeClr val="bg2">
                    <a:lumMod val="10000"/>
                  </a:schemeClr>
                </a:solidFill>
                <a:latin typeface="Arial" panose="020B0604020202020204" pitchFamily="34" charset="0"/>
                <a:cs typeface="Arial" panose="020B0604020202020204" pitchFamily="34" charset="0"/>
              </a:rPr>
              <a:t>IMAGE ET RESEAUX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فرانسه</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12. </a:t>
            </a:r>
            <a:r>
              <a:rPr lang="fr-FR" sz="1600" b="1" dirty="0">
                <a:solidFill>
                  <a:schemeClr val="bg2">
                    <a:lumMod val="10000"/>
                  </a:schemeClr>
                </a:solidFill>
                <a:latin typeface="Arial" panose="020B0604020202020204" pitchFamily="34" charset="0"/>
                <a:cs typeface="Arial" panose="020B0604020202020204" pitchFamily="34" charset="0"/>
              </a:rPr>
              <a:t>INDESCAT</a:t>
            </a:r>
            <a:r>
              <a:rPr lang="fr-FR" sz="1600" dirty="0">
                <a:solidFill>
                  <a:schemeClr val="bg2">
                    <a:lumMod val="10000"/>
                  </a:schemeClr>
                </a:solidFill>
                <a:latin typeface="Arial" panose="020B0604020202020204" pitchFamily="34" charset="0"/>
                <a:cs typeface="Arial" panose="020B0604020202020204" pitchFamily="34" charset="0"/>
              </a:rPr>
              <a:t>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اسپانیا</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13. </a:t>
            </a:r>
            <a:r>
              <a:rPr lang="fr-FR" sz="1600" b="1" dirty="0">
                <a:solidFill>
                  <a:schemeClr val="bg2">
                    <a:lumMod val="10000"/>
                  </a:schemeClr>
                </a:solidFill>
                <a:latin typeface="Arial" panose="020B0604020202020204" pitchFamily="34" charset="0"/>
                <a:cs typeface="Arial" panose="020B0604020202020204" pitchFamily="34" charset="0"/>
              </a:rPr>
              <a:t>OLTENIA AUTOMOTIVE COMPETITIVENESS POLE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رومانیا</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14. </a:t>
            </a:r>
            <a:r>
              <a:rPr lang="fr-FR" sz="1600" b="1" dirty="0">
                <a:solidFill>
                  <a:schemeClr val="bg2">
                    <a:lumMod val="10000"/>
                  </a:schemeClr>
                </a:solidFill>
                <a:latin typeface="Arial" panose="020B0604020202020204" pitchFamily="34" charset="0"/>
                <a:cs typeface="Arial" panose="020B0604020202020204" pitchFamily="34" charset="0"/>
              </a:rPr>
              <a:t>OLTENIA TOURISM COMPETITIVENESS POLE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رومانیا</a:t>
            </a:r>
            <a:r>
              <a:rPr lang="fr-FR" sz="1600" i="1" dirty="0">
                <a:solidFill>
                  <a:schemeClr val="bg2">
                    <a:lumMod val="10000"/>
                  </a:schemeClr>
                </a:solidFill>
                <a:latin typeface="Arial" panose="020B0604020202020204" pitchFamily="34" charset="0"/>
                <a:cs typeface="Arial" panose="020B0604020202020204" pitchFamily="34" charset="0"/>
              </a:rPr>
              <a:t>)</a:t>
            </a:r>
          </a:p>
          <a:p>
            <a:endParaRPr lang="fr-FR" sz="1600" dirty="0">
              <a:solidFill>
                <a:schemeClr val="bg2">
                  <a:lumMod val="10000"/>
                </a:schemeClr>
              </a:solidFill>
              <a:latin typeface="Arial" panose="020B0604020202020204" pitchFamily="34" charset="0"/>
              <a:cs typeface="Arial" panose="020B0604020202020204" pitchFamily="34" charset="0"/>
            </a:endParaRPr>
          </a:p>
          <a:p>
            <a:r>
              <a:rPr lang="fr-FR" sz="1600" dirty="0">
                <a:solidFill>
                  <a:schemeClr val="bg2">
                    <a:lumMod val="10000"/>
                  </a:schemeClr>
                </a:solidFill>
                <a:latin typeface="Arial" panose="020B0604020202020204" pitchFamily="34" charset="0"/>
                <a:cs typeface="Arial" panose="020B0604020202020204" pitchFamily="34" charset="0"/>
              </a:rPr>
              <a:t>15. </a:t>
            </a:r>
            <a:r>
              <a:rPr lang="fr-FR" sz="1600" b="1" dirty="0">
                <a:solidFill>
                  <a:schemeClr val="bg2">
                    <a:lumMod val="10000"/>
                  </a:schemeClr>
                </a:solidFill>
                <a:latin typeface="Arial" panose="020B0604020202020204" pitchFamily="34" charset="0"/>
                <a:cs typeface="Arial" panose="020B0604020202020204" pitchFamily="34" charset="0"/>
              </a:rPr>
              <a:t>SILESIAN AVIATION CLUSTER </a:t>
            </a:r>
            <a:r>
              <a:rPr lang="fr-FR" sz="1600" i="1" dirty="0">
                <a:solidFill>
                  <a:schemeClr val="bg2">
                    <a:lumMod val="10000"/>
                  </a:schemeClr>
                </a:solidFill>
                <a:latin typeface="Arial" panose="020B0604020202020204" pitchFamily="34" charset="0"/>
                <a:cs typeface="Arial" panose="020B0604020202020204" pitchFamily="34" charset="0"/>
              </a:rPr>
              <a:t>(</a:t>
            </a:r>
            <a:r>
              <a:rPr lang="fa-IR" sz="1600" i="1" dirty="0">
                <a:solidFill>
                  <a:schemeClr val="bg2">
                    <a:lumMod val="10000"/>
                  </a:schemeClr>
                </a:solidFill>
                <a:latin typeface="Arial" panose="020B0604020202020204" pitchFamily="34" charset="0"/>
                <a:cs typeface="Arial" panose="020B0604020202020204" pitchFamily="34" charset="0"/>
              </a:rPr>
              <a:t>لهستان</a:t>
            </a:r>
            <a:r>
              <a:rPr lang="fr-FR" sz="1600" i="1" dirty="0">
                <a:solidFill>
                  <a:schemeClr val="bg2">
                    <a:lumMod val="10000"/>
                  </a:schemeClr>
                </a:solidFill>
                <a:latin typeface="Arial" panose="020B0604020202020204" pitchFamily="34" charset="0"/>
                <a:cs typeface="Arial" panose="020B0604020202020204" pitchFamily="34" charset="0"/>
              </a:rPr>
              <a:t>)</a:t>
            </a:r>
            <a:endParaRPr lang="fr-FR" i="1" dirty="0">
              <a:solidFill>
                <a:schemeClr val="bg2">
                  <a:lumMod val="10000"/>
                </a:schemeClr>
              </a:solidFill>
              <a:latin typeface="Arial" panose="020B0604020202020204" pitchFamily="34" charset="0"/>
              <a:cs typeface="Arial" panose="020B0604020202020204" pitchFamily="34" charset="0"/>
            </a:endParaRPr>
          </a:p>
          <a:p>
            <a:endParaRPr lang="fr-FR" sz="1600" dirty="0">
              <a:solidFill>
                <a:schemeClr val="bg2">
                  <a:lumMod val="10000"/>
                </a:schemeClr>
              </a:solidFill>
              <a:latin typeface="Arial" panose="020B0604020202020204" pitchFamily="34" charset="0"/>
              <a:cs typeface="Arial" panose="020B0604020202020204" pitchFamily="34" charset="0"/>
            </a:endParaRPr>
          </a:p>
          <a:p>
            <a:endParaRPr lang="fr-FR" sz="12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05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AGRO TRANSILVANIA CLUSTER</a:t>
            </a:r>
          </a:p>
        </p:txBody>
      </p:sp>
      <p:sp>
        <p:nvSpPr>
          <p:cNvPr id="3" name="Espace réservé du contenu 2"/>
          <p:cNvSpPr>
            <a:spLocks noGrp="1"/>
          </p:cNvSpPr>
          <p:nvPr>
            <p:ph idx="1"/>
          </p:nvPr>
        </p:nvSpPr>
        <p:spPr>
          <a:xfrm>
            <a:off x="304800" y="1793202"/>
            <a:ext cx="11887200" cy="4394200"/>
          </a:xfrm>
        </p:spPr>
        <p:txBody>
          <a:bodyPr>
            <a:normAutofit/>
          </a:bodyPr>
          <a:lstStyle/>
          <a:p>
            <a:pPr algn="r" rtl="1"/>
            <a:r>
              <a:rPr lang="fa-IR" sz="1600" b="1" dirty="0"/>
              <a:t>کشور :</a:t>
            </a:r>
            <a:r>
              <a:rPr lang="fa-IR" sz="1600" dirty="0"/>
              <a:t> رومانیا</a:t>
            </a:r>
            <a:endParaRPr lang="fa-IR" sz="1600" b="1" dirty="0"/>
          </a:p>
          <a:p>
            <a:pPr algn="r" rtl="1"/>
            <a:r>
              <a:rPr lang="fa-IR" sz="1600" b="1" dirty="0"/>
              <a:t>تاریخ تاسیس : </a:t>
            </a:r>
            <a:r>
              <a:rPr lang="fa-IR" sz="1600" dirty="0"/>
              <a:t>2013</a:t>
            </a:r>
          </a:p>
          <a:p>
            <a:pPr algn="r" rtl="1"/>
            <a:r>
              <a:rPr lang="fa-IR" sz="1600" b="1" dirty="0"/>
              <a:t>تعداد اعضا : </a:t>
            </a:r>
            <a:r>
              <a:rPr lang="fa-IR" sz="1600" dirty="0"/>
              <a:t>59 (36 بنگاه کوچک و متوسط)</a:t>
            </a:r>
          </a:p>
          <a:p>
            <a:pPr algn="r" rtl="1"/>
            <a:r>
              <a:rPr lang="fa-IR" sz="1600" b="1" dirty="0"/>
              <a:t>حیطه فعالیت : </a:t>
            </a:r>
            <a:r>
              <a:rPr lang="fa-IR" sz="1600" dirty="0"/>
              <a:t>صنایع غذاایی و کشاورزی</a:t>
            </a:r>
          </a:p>
          <a:p>
            <a:pPr algn="r" rtl="1"/>
            <a:endParaRPr lang="fa-IR" sz="1600" b="1" dirty="0"/>
          </a:p>
          <a:p>
            <a:pPr algn="r" rtl="1"/>
            <a:r>
              <a:rPr lang="fa-IR" sz="1600" b="1" dirty="0"/>
              <a:t>ماموریت کلاستر : </a:t>
            </a:r>
            <a:r>
              <a:rPr lang="fa-IR" sz="1600" dirty="0"/>
              <a:t>تقویت رقابتی سازی بخش صنایع کشاورزی در منطقه ترانسیلوانیای رومانیا. تشویق برای تاسیس و توسعه ساختارهای تعاونی و ورود تولید کنندگان و تعاونی ها در زنجیزه ارزش. تقویت کمی و کیفی  اعضای کلاستر، حمایت از اقدامات محلی و منطقه ای، حمایت از تحقیق و توسعه و انتقال فناوری در بخش صنایع غذایی.</a:t>
            </a:r>
          </a:p>
          <a:p>
            <a:pPr algn="r" rtl="1"/>
            <a:r>
              <a:rPr lang="fa-IR" sz="1600" b="1" dirty="0"/>
              <a:t>هدف از شرکت : </a:t>
            </a:r>
            <a:r>
              <a:rPr lang="fa-IR" sz="1600" dirty="0"/>
              <a:t>کلاستر </a:t>
            </a:r>
            <a:r>
              <a:rPr lang="fr-FR" sz="1600" dirty="0"/>
              <a:t>Agro Transilvania</a:t>
            </a:r>
            <a:r>
              <a:rPr lang="fa-IR" sz="1600" dirty="0"/>
              <a:t> علاقه مند به برقراری ارتباط با انواع تشکل ها و به دنبال مشارکت به شرط انتقال فناوری با کلاسترهای موفق می باشد که توانایی ارائه مشاوره برای پروژه های کشاورزی-غذایی که در منطقه کلوژ </a:t>
            </a:r>
            <a:r>
              <a:rPr lang="fr-FR" sz="1600" dirty="0"/>
              <a:t>Cluj </a:t>
            </a:r>
            <a:r>
              <a:rPr lang="fr-FR" sz="1600" dirty="0" err="1"/>
              <a:t>County</a:t>
            </a:r>
            <a:r>
              <a:rPr lang="fa-IR" sz="1600" dirty="0"/>
              <a:t> به اجرا در خواهند آمد را داشته باشند. همچنین همکاری در روند انتقال دانسته ها از مراکز تحقیقاتی به قسمت اجرایی بخش صنایع غذایی و کشاورزی و سرمایه گذاری در پروژه های مشترک</a:t>
            </a:r>
          </a:p>
          <a:p>
            <a:pPr algn="r" rtl="1"/>
            <a:endParaRPr lang="fa-IR" sz="1400" b="1" dirty="0"/>
          </a:p>
          <a:p>
            <a:pPr algn="r" rtl="1"/>
            <a:endParaRPr lang="fr-FR" sz="14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4</a:t>
            </a:fld>
            <a:endParaRPr lang="en-GB" dirty="0"/>
          </a:p>
        </p:txBody>
      </p:sp>
      <p:sp>
        <p:nvSpPr>
          <p:cNvPr id="8" name="ZoneTexte 7"/>
          <p:cNvSpPr txBox="1"/>
          <p:nvPr/>
        </p:nvSpPr>
        <p:spPr>
          <a:xfrm>
            <a:off x="9383688" y="5297464"/>
            <a:ext cx="2808312" cy="584775"/>
          </a:xfrm>
          <a:prstGeom prst="rect">
            <a:avLst/>
          </a:prstGeom>
          <a:noFill/>
        </p:spPr>
        <p:txBody>
          <a:bodyPr wrap="square" rtlCol="0">
            <a:spAutoFit/>
          </a:bodyPr>
          <a:lstStyle/>
          <a:p>
            <a:pPr algn="r" rtl="1"/>
            <a:r>
              <a:rPr lang="fa-IR" sz="1600" b="1" dirty="0">
                <a:cs typeface="Arial" panose="020B0604020202020204" pitchFamily="34" charset="0"/>
              </a:rPr>
              <a:t>تماس :</a:t>
            </a:r>
            <a:r>
              <a:rPr lang="fr-FR" sz="1600" dirty="0">
                <a:cs typeface="Arial" panose="020B0604020202020204" pitchFamily="34" charset="0"/>
              </a:rPr>
              <a:t>Felix Arion </a:t>
            </a:r>
          </a:p>
          <a:p>
            <a:pPr algn="r" rtl="1"/>
            <a:r>
              <a:rPr lang="fr-FR" sz="1600" dirty="0">
                <a:cs typeface="Arial" panose="020B0604020202020204" pitchFamily="34" charset="0"/>
              </a:rPr>
              <a:t>Felix.arion@agrocluster.ro</a:t>
            </a:r>
          </a:p>
        </p:txBody>
      </p:sp>
      <p:sp>
        <p:nvSpPr>
          <p:cNvPr id="12" name="ZoneTexte 11"/>
          <p:cNvSpPr txBox="1"/>
          <p:nvPr/>
        </p:nvSpPr>
        <p:spPr>
          <a:xfrm>
            <a:off x="1337621" y="5297464"/>
            <a:ext cx="2614693" cy="646331"/>
          </a:xfrm>
          <a:prstGeom prst="rect">
            <a:avLst/>
          </a:prstGeom>
          <a:solidFill>
            <a:schemeClr val="bg1">
              <a:lumMod val="85000"/>
            </a:schemeClr>
          </a:solidFill>
        </p:spPr>
        <p:txBody>
          <a:bodyPr wrap="square" rtlCol="0">
            <a:spAutoFit/>
          </a:bodyPr>
          <a:lstStyle/>
          <a:p>
            <a:pPr algn="r" rtl="1">
              <a:lnSpc>
                <a:spcPct val="100000"/>
              </a:lnSpc>
            </a:pPr>
            <a:r>
              <a:rPr lang="fa-IR" i="1" dirty="0">
                <a:solidFill>
                  <a:srgbClr val="000000"/>
                </a:solidFill>
              </a:rPr>
              <a:t>وبسایت کلاستر :</a:t>
            </a:r>
            <a:endParaRPr lang="en-GB" i="1" dirty="0">
              <a:solidFill>
                <a:srgbClr val="000000"/>
              </a:solidFill>
            </a:endParaRPr>
          </a:p>
          <a:p>
            <a:pPr algn="r" rtl="1">
              <a:lnSpc>
                <a:spcPct val="100000"/>
              </a:lnSpc>
            </a:pPr>
            <a:r>
              <a:rPr lang="en-GB" dirty="0">
                <a:solidFill>
                  <a:srgbClr val="000000"/>
                </a:solidFill>
                <a:hlinkClick r:id="rId2"/>
              </a:rPr>
              <a:t>www.agrocluster.ro</a:t>
            </a:r>
            <a:endParaRPr lang="en-GB" dirty="0">
              <a:solidFill>
                <a:srgbClr val="000000"/>
              </a:solidFill>
            </a:endParaRPr>
          </a:p>
        </p:txBody>
      </p:sp>
      <p:pic>
        <p:nvPicPr>
          <p:cNvPr id="2052" name="Picture 4" descr="http://www.vitrina.ro/resources/pagini/image/AgroTransilvania-logo-vitrina-advertis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20487" t="40651" r="19769" b="39440"/>
          <a:stretch/>
        </p:blipFill>
        <p:spPr bwMode="auto">
          <a:xfrm>
            <a:off x="1561214" y="1793202"/>
            <a:ext cx="3613537" cy="82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1278192"/>
            <a:ext cx="10515600" cy="471488"/>
          </a:xfrm>
        </p:spPr>
        <p:txBody>
          <a:bodyPr/>
          <a:lstStyle/>
          <a:p>
            <a:pPr algn="ctr"/>
            <a:r>
              <a:rPr lang="en-US" dirty="0"/>
              <a:t>AMEC (association of the Internationalized industrial companies)</a:t>
            </a:r>
            <a:endParaRPr lang="fr-FR" dirty="0"/>
          </a:p>
        </p:txBody>
      </p:sp>
      <p:sp>
        <p:nvSpPr>
          <p:cNvPr id="3" name="Espace réservé du contenu 2"/>
          <p:cNvSpPr>
            <a:spLocks noGrp="1"/>
          </p:cNvSpPr>
          <p:nvPr>
            <p:ph idx="1"/>
          </p:nvPr>
        </p:nvSpPr>
        <p:spPr>
          <a:xfrm>
            <a:off x="424070" y="1843536"/>
            <a:ext cx="11767930" cy="4394200"/>
          </a:xfrm>
        </p:spPr>
        <p:txBody>
          <a:bodyPr>
            <a:normAutofit/>
          </a:bodyPr>
          <a:lstStyle/>
          <a:p>
            <a:pPr algn="r" rtl="1"/>
            <a:r>
              <a:rPr lang="fa-IR" sz="1600" b="1" dirty="0"/>
              <a:t>کشور : </a:t>
            </a:r>
            <a:r>
              <a:rPr lang="fa-IR" sz="1600" dirty="0"/>
              <a:t>اسپانیا</a:t>
            </a:r>
            <a:endParaRPr lang="fa-IR" sz="1600" b="1" dirty="0"/>
          </a:p>
          <a:p>
            <a:pPr algn="r" rtl="1"/>
            <a:r>
              <a:rPr lang="fa-IR" sz="1600" b="1" dirty="0"/>
              <a:t>تاریخ تاسیس : 1969</a:t>
            </a:r>
          </a:p>
          <a:p>
            <a:pPr algn="r" rtl="1"/>
            <a:r>
              <a:rPr lang="fa-IR" sz="1600" b="1" dirty="0"/>
              <a:t>تعداد اعضا : </a:t>
            </a:r>
            <a:r>
              <a:rPr lang="fa-IR" sz="1600" dirty="0"/>
              <a:t>355 (346 بنگاه کوچک و متوسط)</a:t>
            </a:r>
            <a:endParaRPr lang="fa-IR" sz="1600" b="1" dirty="0"/>
          </a:p>
          <a:p>
            <a:pPr algn="r" rtl="1"/>
            <a:r>
              <a:rPr lang="fa-IR" sz="1600" b="1" dirty="0"/>
              <a:t>حیطه فعالیت : </a:t>
            </a:r>
            <a:r>
              <a:rPr lang="fa-IR" sz="1600" dirty="0"/>
              <a:t>جهانی سازی، نوآوری، شبکه سازی، رقابتی سازی</a:t>
            </a:r>
            <a:endParaRPr lang="fa-IR" sz="1600" b="1" dirty="0"/>
          </a:p>
          <a:p>
            <a:pPr algn="r" rtl="1"/>
            <a:endParaRPr lang="fa-IR" sz="1600" b="1" dirty="0"/>
          </a:p>
          <a:p>
            <a:pPr algn="r" rtl="1"/>
            <a:r>
              <a:rPr lang="fa-IR" sz="1600" b="1" dirty="0"/>
              <a:t>ماموریت کلاستر : </a:t>
            </a:r>
            <a:r>
              <a:rPr lang="fa-IR" sz="1600" dirty="0"/>
              <a:t>هدف</a:t>
            </a:r>
            <a:r>
              <a:rPr lang="fa-IR" sz="1600" b="1" dirty="0"/>
              <a:t> </a:t>
            </a:r>
            <a:r>
              <a:rPr lang="fa-IR" sz="1600" dirty="0"/>
              <a:t>انجمن شرکت های صنعتی بین المللی تقویت حضور بین المللی اعضایش، همکاری بین آنها، نو آوری و رقابتی سازی، ایجاد فرصت های تجاری برای اعضای کلاستر، همراهی با گرایش های عمده بین المللی و تقویت توان رقابتی بخش های صنعتی از طریق توسعه همکاری و هم افزایی میان شرکت ها.</a:t>
            </a:r>
            <a:endParaRPr lang="fa-IR" sz="1600" b="1" dirty="0"/>
          </a:p>
          <a:p>
            <a:pPr algn="r" rtl="1"/>
            <a:r>
              <a:rPr lang="fa-IR" sz="1600" b="1" dirty="0"/>
              <a:t>هدف از شرکت : </a:t>
            </a:r>
            <a:r>
              <a:rPr lang="fr-FR" sz="1600" dirty="0"/>
              <a:t>AMEC</a:t>
            </a:r>
            <a:r>
              <a:rPr lang="fa-IR" sz="1600" dirty="0"/>
              <a:t> از تعداد زیادی از اعضای و طیف گسترده ای از توانایی ها در زمینه ساخت و ساز، حمل و نقل، صنعت </a:t>
            </a:r>
            <a:r>
              <a:rPr lang="fa-IR" sz="1400" b="1" dirty="0"/>
              <a:t>پارچه، صنایع زیست محیطی و دیگر صنایع وابسته برخوردار است.</a:t>
            </a:r>
          </a:p>
          <a:p>
            <a:pPr algn="r" rtl="1"/>
            <a:endParaRPr lang="fr-FR" sz="14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5</a:t>
            </a:fld>
            <a:endParaRPr lang="en-GB" dirty="0"/>
          </a:p>
        </p:txBody>
      </p:sp>
      <p:sp>
        <p:nvSpPr>
          <p:cNvPr id="8" name="ZoneTexte 7"/>
          <p:cNvSpPr txBox="1"/>
          <p:nvPr/>
        </p:nvSpPr>
        <p:spPr>
          <a:xfrm>
            <a:off x="9383688" y="4953879"/>
            <a:ext cx="2808312" cy="584775"/>
          </a:xfrm>
          <a:prstGeom prst="rect">
            <a:avLst/>
          </a:prstGeom>
          <a:noFill/>
        </p:spPr>
        <p:txBody>
          <a:bodyPr wrap="square" rtlCol="0">
            <a:spAutoFit/>
          </a:bodyPr>
          <a:lstStyle/>
          <a:p>
            <a:pPr algn="r" rtl="1"/>
            <a:r>
              <a:rPr lang="fa-IR" sz="1600" b="1" dirty="0"/>
              <a:t>تماس : </a:t>
            </a:r>
            <a:r>
              <a:rPr lang="fr-FR" sz="1600" dirty="0"/>
              <a:t>Oscar </a:t>
            </a:r>
            <a:r>
              <a:rPr lang="fr-FR" sz="1600" dirty="0" err="1"/>
              <a:t>Puig</a:t>
            </a:r>
            <a:r>
              <a:rPr lang="fr-FR" sz="1600" dirty="0"/>
              <a:t> </a:t>
            </a:r>
            <a:endParaRPr lang="en-GB" sz="1600" dirty="0">
              <a:highlight>
                <a:srgbClr val="FFFF00"/>
              </a:highlight>
            </a:endParaRPr>
          </a:p>
          <a:p>
            <a:pPr algn="r" rtl="1"/>
            <a:r>
              <a:rPr lang="fr-FR" sz="1600" dirty="0"/>
              <a:t>opuig@amec.es</a:t>
            </a:r>
            <a:endParaRPr lang="en-GB" sz="1600" dirty="0">
              <a:highlight>
                <a:srgbClr val="FFFF00"/>
              </a:highlight>
            </a:endParaRPr>
          </a:p>
        </p:txBody>
      </p:sp>
      <p:sp>
        <p:nvSpPr>
          <p:cNvPr id="12" name="ZoneTexte 11"/>
          <p:cNvSpPr txBox="1"/>
          <p:nvPr/>
        </p:nvSpPr>
        <p:spPr>
          <a:xfrm>
            <a:off x="1459743" y="5538654"/>
            <a:ext cx="2614693" cy="646331"/>
          </a:xfrm>
          <a:prstGeom prst="rect">
            <a:avLst/>
          </a:prstGeom>
          <a:solidFill>
            <a:schemeClr val="bg1">
              <a:lumMod val="85000"/>
            </a:schemeClr>
          </a:solidFill>
        </p:spPr>
        <p:txBody>
          <a:bodyPr wrap="square" rtlCol="0">
            <a:spAutoFit/>
          </a:bodyPr>
          <a:lstStyle/>
          <a:p>
            <a:pPr algn="r" rtl="1">
              <a:lnSpc>
                <a:spcPct val="100000"/>
              </a:lnSpc>
            </a:pPr>
            <a:r>
              <a:rPr lang="fa-IR" i="1" dirty="0">
                <a:solidFill>
                  <a:srgbClr val="000000"/>
                </a:solidFill>
              </a:rPr>
              <a:t>وبسایت کلاستر :</a:t>
            </a:r>
            <a:endParaRPr lang="en-GB" i="1" dirty="0">
              <a:solidFill>
                <a:srgbClr val="000000"/>
              </a:solidFill>
            </a:endParaRPr>
          </a:p>
          <a:p>
            <a:pPr algn="r" rtl="1">
              <a:lnSpc>
                <a:spcPct val="100000"/>
              </a:lnSpc>
            </a:pPr>
            <a:r>
              <a:rPr lang="fr-FR" dirty="0">
                <a:hlinkClick r:id="rId2"/>
              </a:rPr>
              <a:t>www.amec.es</a:t>
            </a:r>
            <a:endParaRPr lang="fr-FR" dirty="0"/>
          </a:p>
        </p:txBody>
      </p:sp>
      <p:pic>
        <p:nvPicPr>
          <p:cNvPr id="7" name="Image 6"/>
          <p:cNvPicPr>
            <a:picLocks noChangeAspect="1"/>
          </p:cNvPicPr>
          <p:nvPr/>
        </p:nvPicPr>
        <p:blipFill>
          <a:blip r:embed="rId3"/>
          <a:stretch>
            <a:fillRect/>
          </a:stretch>
        </p:blipFill>
        <p:spPr>
          <a:xfrm>
            <a:off x="1255252" y="1749680"/>
            <a:ext cx="1325896" cy="1203505"/>
          </a:xfrm>
          <a:prstGeom prst="rect">
            <a:avLst/>
          </a:prstGeom>
        </p:spPr>
      </p:pic>
    </p:spTree>
    <p:extLst>
      <p:ext uri="{BB962C8B-B14F-4D97-AF65-F5344CB8AC3E}">
        <p14:creationId xmlns:p14="http://schemas.microsoft.com/office/powerpoint/2010/main" val="182380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ARIA NORMANDY</a:t>
            </a:r>
            <a:endParaRPr lang="fr-FR" dirty="0"/>
          </a:p>
        </p:txBody>
      </p:sp>
      <p:sp>
        <p:nvSpPr>
          <p:cNvPr id="3" name="Espace réservé du contenu 2"/>
          <p:cNvSpPr>
            <a:spLocks noGrp="1"/>
          </p:cNvSpPr>
          <p:nvPr>
            <p:ph idx="1"/>
          </p:nvPr>
        </p:nvSpPr>
        <p:spPr>
          <a:xfrm>
            <a:off x="530087" y="1793202"/>
            <a:ext cx="11661913" cy="4394200"/>
          </a:xfrm>
        </p:spPr>
        <p:txBody>
          <a:bodyPr>
            <a:normAutofit/>
          </a:bodyPr>
          <a:lstStyle/>
          <a:p>
            <a:pPr algn="r" rtl="1"/>
            <a:r>
              <a:rPr lang="fa-IR" sz="1600" b="1" dirty="0"/>
              <a:t>کشور :</a:t>
            </a:r>
            <a:r>
              <a:rPr lang="fa-IR" sz="1600" dirty="0"/>
              <a:t> فرانسه</a:t>
            </a:r>
            <a:endParaRPr lang="fa-IR" sz="1600" b="1" dirty="0"/>
          </a:p>
          <a:p>
            <a:pPr algn="r" rtl="1"/>
            <a:r>
              <a:rPr lang="fa-IR" sz="1600" b="1" dirty="0"/>
              <a:t>تاریخ تاسیس : 2006</a:t>
            </a:r>
          </a:p>
          <a:p>
            <a:pPr algn="r" rtl="1"/>
            <a:r>
              <a:rPr lang="fa-IR" sz="1600" b="1" dirty="0"/>
              <a:t>تعداد اعضا : </a:t>
            </a:r>
            <a:r>
              <a:rPr lang="fa-IR" sz="1600" dirty="0"/>
              <a:t>100 (68 بنگاه کوچک و متوسط)</a:t>
            </a:r>
            <a:endParaRPr lang="fa-IR" sz="1600" b="1" dirty="0"/>
          </a:p>
          <a:p>
            <a:pPr algn="r" rtl="1"/>
            <a:r>
              <a:rPr lang="fa-IR" sz="1600" b="1" dirty="0"/>
              <a:t>حیطه فعالیت : </a:t>
            </a:r>
            <a:r>
              <a:rPr lang="fa-IR" sz="1600" dirty="0"/>
              <a:t>صنایع خودروسازی شامل خودرو، بدنه، قطعات، پیمانکاران و سازندگان ماشین آلات خط تولید</a:t>
            </a:r>
            <a:endParaRPr lang="fa-IR" sz="1600" b="1" dirty="0"/>
          </a:p>
          <a:p>
            <a:pPr algn="r" rtl="1"/>
            <a:endParaRPr lang="fa-IR" sz="1600" b="1" dirty="0"/>
          </a:p>
          <a:p>
            <a:pPr algn="r" rtl="1"/>
            <a:r>
              <a:rPr lang="fa-IR" sz="1600" b="1" dirty="0"/>
              <a:t>ماموریت کلاستر : </a:t>
            </a:r>
            <a:r>
              <a:rPr lang="fr-FR" sz="1600" dirty="0"/>
              <a:t>ARIA </a:t>
            </a:r>
            <a:r>
              <a:rPr lang="fr-FR" sz="1600" dirty="0" err="1"/>
              <a:t>Normandy</a:t>
            </a:r>
            <a:r>
              <a:rPr lang="fa-IR" sz="1600" dirty="0"/>
              <a:t> از تجربه فراوانی در بخش خودروسازی برخوردار است و در حال ورود به بخش های دیگر صنعت بر اساس نقاط قوت کلاستر می باشد، یعنی فرایندهای صنعتی با کیفیت و حجم تولید بالا. تجربه کلاستر در بخش خودرو سازی کاملا توانایی سازگارسازی با بخش های دیگر را دارا می باشد.</a:t>
            </a:r>
            <a:endParaRPr lang="fa-IR" sz="1600" b="1" dirty="0"/>
          </a:p>
          <a:p>
            <a:pPr algn="r" rtl="1"/>
            <a:r>
              <a:rPr lang="fa-IR" sz="1600" b="1" dirty="0"/>
              <a:t>هدف از شرکت : </a:t>
            </a:r>
            <a:r>
              <a:rPr lang="fr-FR" sz="1600" dirty="0"/>
              <a:t>ARIA</a:t>
            </a:r>
            <a:r>
              <a:rPr lang="fa-IR" sz="1600" dirty="0"/>
              <a:t> با علاقه فراوان فرصت های بزرگی که بازگشایی بازار ایران به همراه خواهد داشت را زیرنظر دارد. </a:t>
            </a:r>
            <a:r>
              <a:rPr lang="fr-FR" sz="1600" dirty="0"/>
              <a:t>ARIA </a:t>
            </a:r>
            <a:r>
              <a:rPr lang="fa-IR" sz="1600" dirty="0"/>
              <a:t> به نمایندگی از اعضایش در ماموریت اقتصادی که در ماه سپتامبر در ایران با حمایت رنو </a:t>
            </a:r>
            <a:r>
              <a:rPr lang="fr-FR" sz="1600" dirty="0" err="1"/>
              <a:t>Renaul</a:t>
            </a:r>
            <a:r>
              <a:rPr lang="fa-IR" sz="1600" dirty="0"/>
              <a:t> و پژو-سیترودن </a:t>
            </a:r>
            <a:r>
              <a:rPr lang="fr-FR" sz="1600" dirty="0"/>
              <a:t>Peugeot-Citroën</a:t>
            </a:r>
            <a:r>
              <a:rPr lang="fa-IR" sz="1600" dirty="0"/>
              <a:t> صورت می پذیرد حضور خواهد داشت. سرمایه گذاری این دو شرکت در ایران کلاستر های خودروسازی فرانسه مانند </a:t>
            </a:r>
            <a:r>
              <a:rPr lang="fr-FR" sz="1600" dirty="0"/>
              <a:t>ARIA</a:t>
            </a:r>
            <a:r>
              <a:rPr lang="fa-IR" sz="1600" dirty="0"/>
              <a:t> را بر آن می دارد تا از توسعه بنگاه های کوجک و متوسط در بازار ایران حمایت نماید تا با این خودروسازان همکاری کنند. همچنین شرکت ایران خودرو و شرکت پژو قرارداد بسیار مهمی را امضا کرده اند و تمام این نکات زمینه مناسبی را فراهم آورده تا از این جلسه معارفه با کلاستر های ایرانی کمال استفاده را در بخش خودروسازی داشته باشیم.</a:t>
            </a:r>
          </a:p>
          <a:p>
            <a:pPr algn="r" rtl="1"/>
            <a:endParaRPr lang="fa-IR" sz="16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6</a:t>
            </a:fld>
            <a:endParaRPr lang="en-GB" dirty="0"/>
          </a:p>
        </p:txBody>
      </p:sp>
      <p:sp>
        <p:nvSpPr>
          <p:cNvPr id="8" name="ZoneTexte 7"/>
          <p:cNvSpPr txBox="1"/>
          <p:nvPr/>
        </p:nvSpPr>
        <p:spPr>
          <a:xfrm>
            <a:off x="8610603" y="5389798"/>
            <a:ext cx="3581397" cy="584775"/>
          </a:xfrm>
          <a:prstGeom prst="rect">
            <a:avLst/>
          </a:prstGeom>
          <a:noFill/>
        </p:spPr>
        <p:txBody>
          <a:bodyPr wrap="square" rtlCol="0">
            <a:spAutoFit/>
          </a:bodyPr>
          <a:lstStyle/>
          <a:p>
            <a:pPr algn="r" rtl="1"/>
            <a:r>
              <a:rPr lang="fa-IR" sz="1600" b="1" dirty="0"/>
              <a:t>تماس : </a:t>
            </a:r>
            <a:r>
              <a:rPr lang="en-GB" sz="1600" dirty="0"/>
              <a:t>Vincent CIVITA</a:t>
            </a:r>
            <a:endParaRPr lang="en-GB" sz="1600" dirty="0">
              <a:highlight>
                <a:srgbClr val="FFFF00"/>
              </a:highlight>
            </a:endParaRPr>
          </a:p>
          <a:p>
            <a:pPr algn="r" rtl="1"/>
            <a:r>
              <a:rPr lang="fr-FR" sz="1600" dirty="0" err="1"/>
              <a:t>vincent.civita</a:t>
            </a:r>
            <a:r>
              <a:rPr lang="fr-FR" sz="1600" dirty="0"/>
              <a:t>@</a:t>
            </a:r>
            <a:r>
              <a:rPr lang="en-GB" sz="1600" dirty="0"/>
              <a:t>arianormandie.com</a:t>
            </a:r>
            <a:endParaRPr lang="pt-BR" sz="1600" b="1" dirty="0"/>
          </a:p>
        </p:txBody>
      </p:sp>
      <p:sp>
        <p:nvSpPr>
          <p:cNvPr id="12" name="ZoneTexte 11"/>
          <p:cNvSpPr txBox="1"/>
          <p:nvPr/>
        </p:nvSpPr>
        <p:spPr>
          <a:xfrm>
            <a:off x="1834449" y="5462573"/>
            <a:ext cx="2614693" cy="646331"/>
          </a:xfrm>
          <a:prstGeom prst="rect">
            <a:avLst/>
          </a:prstGeom>
          <a:solidFill>
            <a:schemeClr val="bg1">
              <a:lumMod val="85000"/>
            </a:schemeClr>
          </a:solidFill>
        </p:spPr>
        <p:txBody>
          <a:bodyPr wrap="square" rtlCol="0">
            <a:spAutoFit/>
          </a:bodyPr>
          <a:lstStyle/>
          <a:p>
            <a:pPr algn="r" rtl="1">
              <a:lnSpc>
                <a:spcPct val="100000"/>
              </a:lnSpc>
            </a:pPr>
            <a:r>
              <a:rPr lang="fa-IR" i="1" dirty="0">
                <a:solidFill>
                  <a:srgbClr val="000000"/>
                </a:solidFill>
              </a:rPr>
              <a:t>وبسایت کلاستر :</a:t>
            </a:r>
            <a:endParaRPr lang="en-GB" i="1" dirty="0">
              <a:solidFill>
                <a:srgbClr val="000000"/>
              </a:solidFill>
            </a:endParaRPr>
          </a:p>
          <a:p>
            <a:pPr>
              <a:lnSpc>
                <a:spcPct val="100000"/>
              </a:lnSpc>
            </a:pPr>
            <a:r>
              <a:rPr lang="en-GB" dirty="0">
                <a:hlinkClick r:id="rId2"/>
              </a:rPr>
              <a:t>www.arianormandie.com</a:t>
            </a:r>
            <a:endParaRPr lang="en-GB" dirty="0"/>
          </a:p>
        </p:txBody>
      </p:sp>
      <p:pic>
        <p:nvPicPr>
          <p:cNvPr id="5122"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544" y="1634086"/>
            <a:ext cx="1279598" cy="127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1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BIOENERGY FOR THE REGION</a:t>
            </a:r>
          </a:p>
        </p:txBody>
      </p:sp>
      <p:sp>
        <p:nvSpPr>
          <p:cNvPr id="3" name="Espace réservé du contenu 2"/>
          <p:cNvSpPr>
            <a:spLocks noGrp="1"/>
          </p:cNvSpPr>
          <p:nvPr>
            <p:ph idx="1"/>
          </p:nvPr>
        </p:nvSpPr>
        <p:spPr>
          <a:xfrm>
            <a:off x="530087" y="1793202"/>
            <a:ext cx="11661913" cy="4394200"/>
          </a:xfrm>
        </p:spPr>
        <p:txBody>
          <a:bodyPr>
            <a:normAutofit/>
          </a:bodyPr>
          <a:lstStyle/>
          <a:p>
            <a:pPr algn="r" rtl="1"/>
            <a:r>
              <a:rPr lang="fa-IR" sz="1400" b="1" dirty="0"/>
              <a:t>کشور :</a:t>
            </a:r>
            <a:r>
              <a:rPr lang="fa-IR" sz="1400" dirty="0"/>
              <a:t> لهستان</a:t>
            </a:r>
            <a:endParaRPr lang="fa-IR" sz="1400" b="1" dirty="0"/>
          </a:p>
          <a:p>
            <a:pPr algn="r" rtl="1"/>
            <a:r>
              <a:rPr lang="fa-IR" sz="1400" b="1" dirty="0"/>
              <a:t>تاریخ تاسیس : </a:t>
            </a:r>
            <a:r>
              <a:rPr lang="fa-IR" sz="1400" dirty="0"/>
              <a:t>2007</a:t>
            </a:r>
            <a:endParaRPr lang="fa-IR" sz="1400" b="1" dirty="0"/>
          </a:p>
          <a:p>
            <a:pPr algn="r" rtl="1"/>
            <a:r>
              <a:rPr lang="fa-IR" sz="1400" b="1" dirty="0"/>
              <a:t>تعداد اعضا : </a:t>
            </a:r>
            <a:r>
              <a:rPr lang="fa-IR" sz="1400" dirty="0"/>
              <a:t>84 (53 بنگاه کوچک و متوسط)</a:t>
            </a:r>
            <a:endParaRPr lang="fa-IR" sz="1400" b="1" dirty="0"/>
          </a:p>
          <a:p>
            <a:pPr algn="r" rtl="1"/>
            <a:r>
              <a:rPr lang="fa-IR" sz="1400" b="1" dirty="0"/>
              <a:t>حیطه فعالیت : </a:t>
            </a:r>
            <a:r>
              <a:rPr lang="fa-IR" sz="1400" dirty="0"/>
              <a:t>انرژی های پاک، صنایع زیست محیطی، نوآوری زیست محیطی</a:t>
            </a:r>
            <a:endParaRPr lang="fa-IR" sz="1400" b="1" dirty="0"/>
          </a:p>
          <a:p>
            <a:pPr algn="r" rtl="1"/>
            <a:endParaRPr lang="fa-IR" sz="1400" b="1" dirty="0"/>
          </a:p>
          <a:p>
            <a:pPr algn="r" rtl="1"/>
            <a:r>
              <a:rPr lang="fa-IR" sz="1400" b="1" dirty="0"/>
              <a:t>ماموریت کلاستر : </a:t>
            </a:r>
            <a:r>
              <a:rPr lang="fr-FR" sz="1400" b="1" dirty="0"/>
              <a:t>BIOENERGY FOR THE REGION</a:t>
            </a:r>
            <a:r>
              <a:rPr lang="fa-IR" sz="1400" b="1" dirty="0"/>
              <a:t> یک سکوی همکاری برای بیش از 80 شرکت، مرکز تحقیقاتی، سازمان های منطقه ای و نهادهای حمایت از شرکت ها می باشد. هدف اصلی این کلاستر توسعه انرژی های پاک در مرکز لهستان است. با توجه به روند گرمایش جهانی، این کلاستر از راهکارهای نوآور در زمینه انرژی های تجدید پذیر حمایت می نماید و همچنین صنایع محیط زیستی در ابعاد محلی و منطقه ای. در سال 2012 </a:t>
            </a:r>
            <a:r>
              <a:rPr lang="fr-FR" sz="1400" b="1" dirty="0"/>
              <a:t>BIOENERGY FOR THE REGION </a:t>
            </a:r>
            <a:r>
              <a:rPr lang="fa-IR" sz="1400" b="1" dirty="0"/>
              <a:t> توسط آژآنس ملی توسعه لهستان به عنوان یک کلاستر با اهمیت فرامنطقه ای برای اقتصاد کشور شناسایی شد.</a:t>
            </a:r>
          </a:p>
          <a:p>
            <a:pPr algn="r" rtl="1"/>
            <a:r>
              <a:rPr lang="fa-IR" sz="1400" b="1" dirty="0"/>
              <a:t>هدف از شرکت : </a:t>
            </a:r>
            <a:r>
              <a:rPr lang="fr-FR" sz="1400" b="1" dirty="0"/>
              <a:t>BIOENERGY IN THE REGION </a:t>
            </a:r>
            <a:r>
              <a:rPr lang="fa-IR" sz="1400" b="1" dirty="0"/>
              <a:t> تمایل زیادی برای شرک در این جلسه معارفه داشته و هدف اصلی آن هم افزایش توانایی رقابتی صنایع نوآور در زمینه محیط زیست در لهستان و به خصوص فرایند تولید انرژی از پسماند می باشد. این جلسه فرصتی برای برقراری روابط تجاری بین المللی در زمینه تولید انزژی های تجدید پذیر و انتقال فناوری و دانسته های به روز به بازار لهستان است.</a:t>
            </a:r>
          </a:p>
          <a:p>
            <a:pPr algn="r" rtl="1"/>
            <a:endParaRPr lang="fa-IR" sz="1400" b="1"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7</a:t>
            </a:fld>
            <a:endParaRPr lang="en-GB" dirty="0"/>
          </a:p>
        </p:txBody>
      </p:sp>
      <p:sp>
        <p:nvSpPr>
          <p:cNvPr id="8" name="ZoneTexte 7"/>
          <p:cNvSpPr txBox="1"/>
          <p:nvPr/>
        </p:nvSpPr>
        <p:spPr>
          <a:xfrm>
            <a:off x="8996496" y="5320983"/>
            <a:ext cx="3195504" cy="815608"/>
          </a:xfrm>
          <a:prstGeom prst="rect">
            <a:avLst/>
          </a:prstGeom>
          <a:noFill/>
        </p:spPr>
        <p:txBody>
          <a:bodyPr wrap="square" rtlCol="0">
            <a:spAutoFit/>
          </a:bodyPr>
          <a:lstStyle/>
          <a:p>
            <a:pPr algn="r" rtl="1"/>
            <a:r>
              <a:rPr lang="fa-IR" sz="1600" b="1" dirty="0"/>
              <a:t>تماس : </a:t>
            </a:r>
            <a:r>
              <a:rPr lang="fr-FR" sz="1600" dirty="0"/>
              <a:t>Dr. </a:t>
            </a:r>
            <a:r>
              <a:rPr lang="fr-FR" sz="1600" dirty="0" err="1"/>
              <a:t>Ewa</a:t>
            </a:r>
            <a:r>
              <a:rPr lang="fr-FR" sz="1600" dirty="0"/>
              <a:t> </a:t>
            </a:r>
            <a:r>
              <a:rPr lang="fr-FR" sz="1600" dirty="0" err="1"/>
              <a:t>Kochanska</a:t>
            </a:r>
            <a:endParaRPr lang="en-GB" sz="1600" dirty="0">
              <a:highlight>
                <a:srgbClr val="FFFF00"/>
              </a:highlight>
            </a:endParaRPr>
          </a:p>
          <a:p>
            <a:pPr algn="r" rtl="1"/>
            <a:r>
              <a:rPr lang="en-GB" sz="1600" dirty="0"/>
              <a:t>Ewa.Kochanska@proakademia.eu</a:t>
            </a:r>
          </a:p>
          <a:p>
            <a:endParaRPr lang="pt-BR" sz="1300" b="1" dirty="0"/>
          </a:p>
        </p:txBody>
      </p:sp>
      <p:sp>
        <p:nvSpPr>
          <p:cNvPr id="12" name="ZoneTexte 11"/>
          <p:cNvSpPr txBox="1"/>
          <p:nvPr/>
        </p:nvSpPr>
        <p:spPr>
          <a:xfrm>
            <a:off x="1730244" y="5371794"/>
            <a:ext cx="3052102" cy="646331"/>
          </a:xfrm>
          <a:prstGeom prst="rect">
            <a:avLst/>
          </a:prstGeom>
          <a:solidFill>
            <a:schemeClr val="bg1">
              <a:lumMod val="85000"/>
            </a:schemeClr>
          </a:solidFill>
        </p:spPr>
        <p:txBody>
          <a:bodyPr wrap="square" rtlCol="0">
            <a:spAutoFit/>
          </a:bodyPr>
          <a:lstStyle/>
          <a:p>
            <a:pPr algn="r" rtl="1">
              <a:lnSpc>
                <a:spcPct val="100000"/>
              </a:lnSpc>
            </a:pPr>
            <a:r>
              <a:rPr lang="fa-IR" i="1" dirty="0">
                <a:solidFill>
                  <a:srgbClr val="000000"/>
                </a:solidFill>
              </a:rPr>
              <a:t>وبسایت کلاستر :</a:t>
            </a:r>
            <a:endParaRPr lang="en-GB" i="1" dirty="0">
              <a:solidFill>
                <a:srgbClr val="000000"/>
              </a:solidFill>
            </a:endParaRPr>
          </a:p>
          <a:p>
            <a:pPr>
              <a:lnSpc>
                <a:spcPct val="100000"/>
              </a:lnSpc>
            </a:pPr>
            <a:r>
              <a:rPr lang="fr-FR" dirty="0">
                <a:hlinkClick r:id="rId2"/>
              </a:rPr>
              <a:t>www.bioenergiadlaregionu.eu</a:t>
            </a:r>
            <a:endParaRPr lang="fr-FR" dirty="0"/>
          </a:p>
        </p:txBody>
      </p:sp>
      <p:pic>
        <p:nvPicPr>
          <p:cNvPr id="9" name="Image 8"/>
          <p:cNvPicPr>
            <a:picLocks noChangeAspect="1"/>
          </p:cNvPicPr>
          <p:nvPr/>
        </p:nvPicPr>
        <p:blipFill>
          <a:blip r:embed="rId3"/>
          <a:stretch>
            <a:fillRect/>
          </a:stretch>
        </p:blipFill>
        <p:spPr>
          <a:xfrm>
            <a:off x="1738633" y="1555958"/>
            <a:ext cx="1517662" cy="1512702"/>
          </a:xfrm>
          <a:prstGeom prst="rect">
            <a:avLst/>
          </a:prstGeom>
        </p:spPr>
      </p:pic>
    </p:spTree>
    <p:extLst>
      <p:ext uri="{BB962C8B-B14F-4D97-AF65-F5344CB8AC3E}">
        <p14:creationId xmlns:p14="http://schemas.microsoft.com/office/powerpoint/2010/main" val="81256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a:t>CASTRA</a:t>
            </a:r>
            <a:endParaRPr lang="fr-FR" dirty="0"/>
          </a:p>
        </p:txBody>
      </p:sp>
      <p:sp>
        <p:nvSpPr>
          <p:cNvPr id="3" name="Espace réservé du contenu 2"/>
          <p:cNvSpPr>
            <a:spLocks noGrp="1"/>
          </p:cNvSpPr>
          <p:nvPr>
            <p:ph idx="1"/>
          </p:nvPr>
        </p:nvSpPr>
        <p:spPr>
          <a:xfrm>
            <a:off x="450574" y="1281473"/>
            <a:ext cx="11741426" cy="4394200"/>
          </a:xfrm>
        </p:spPr>
        <p:txBody>
          <a:bodyPr>
            <a:normAutofit/>
          </a:bodyPr>
          <a:lstStyle/>
          <a:p>
            <a:pPr algn="r" rtl="1"/>
            <a:r>
              <a:rPr lang="fa-IR" sz="1600" b="1" dirty="0"/>
              <a:t>کشور :</a:t>
            </a:r>
            <a:r>
              <a:rPr lang="fa-IR" sz="1600" dirty="0"/>
              <a:t> بلغارستان</a:t>
            </a:r>
            <a:endParaRPr lang="fa-IR" sz="1600" b="1" dirty="0"/>
          </a:p>
          <a:p>
            <a:pPr algn="r" rtl="1"/>
            <a:r>
              <a:rPr lang="fa-IR" sz="1600" b="1" dirty="0"/>
              <a:t>تاریخ تاسیس : </a:t>
            </a:r>
            <a:r>
              <a:rPr lang="fa-IR" sz="1600" dirty="0"/>
              <a:t>2010</a:t>
            </a:r>
            <a:endParaRPr lang="fa-IR" sz="1600" b="1" dirty="0"/>
          </a:p>
          <a:p>
            <a:pPr algn="r" rtl="1"/>
            <a:r>
              <a:rPr lang="fa-IR" sz="1600" b="1" dirty="0"/>
              <a:t>تعداد اعضا : </a:t>
            </a:r>
            <a:r>
              <a:rPr lang="fa-IR" sz="1600" dirty="0"/>
              <a:t>21 (14 بنگاه کوچک و متوسط)</a:t>
            </a:r>
          </a:p>
          <a:p>
            <a:pPr algn="r" rtl="1"/>
            <a:r>
              <a:rPr lang="fa-IR" sz="1600" b="1" dirty="0"/>
              <a:t>حیطه فعالیت : </a:t>
            </a:r>
            <a:r>
              <a:rPr lang="fa-IR" sz="1600" dirty="0"/>
              <a:t>صنایع هوا فضا، سیستم های ارتباطات و مخابرات متکی بر ماهواره، داده پردازی، مدیریت اطلاعات، کلان داده، امنیت رایانه، سامانه نهفته، سامانه های الکترونیک، حسگرهای راه دور، داده پردازی تصاویر ماهواره ای، درمان از راه دور، شبکه های حسگر، مخابرات ماهواره ای و دیگر فناوری های مربوطه</a:t>
            </a:r>
            <a:endParaRPr lang="fa-IR" sz="1600" b="1" dirty="0"/>
          </a:p>
          <a:p>
            <a:pPr algn="r" rtl="1"/>
            <a:endParaRPr lang="fa-IR" sz="1600" b="1" dirty="0"/>
          </a:p>
          <a:p>
            <a:pPr algn="r" rtl="1"/>
            <a:r>
              <a:rPr lang="fa-IR" sz="1600" b="1" dirty="0"/>
              <a:t>ماموریت کلاستر : </a:t>
            </a:r>
            <a:r>
              <a:rPr lang="fa-IR" sz="1600" dirty="0"/>
              <a:t>ماموریت </a:t>
            </a:r>
            <a:r>
              <a:rPr lang="fr-FR" sz="1600" dirty="0"/>
              <a:t>CASTRA</a:t>
            </a:r>
            <a:r>
              <a:rPr lang="fa-IR" sz="1600" dirty="0"/>
              <a:t> پیشبرد تحقیقات، نوآوری، فناوری و فرصت های کسب و کار در بخش صنایع هوا فضا، انگیزه بخشی به فعالیت های نهاد های دولتی، دانشگاهی و تشکل های بنگاه های کوچک و متوسط  و حمایت از اعضای کلاستر می باشد.</a:t>
            </a:r>
            <a:endParaRPr lang="fa-IR" sz="1600" b="1" dirty="0"/>
          </a:p>
          <a:p>
            <a:pPr algn="r" rtl="1"/>
            <a:r>
              <a:rPr lang="fa-IR" sz="1600" b="1" dirty="0"/>
              <a:t>هدف از شرکت : </a:t>
            </a:r>
            <a:r>
              <a:rPr lang="fr-FR" sz="1600" dirty="0"/>
              <a:t>CASTRA</a:t>
            </a:r>
            <a:r>
              <a:rPr lang="fa-IR" sz="1600" dirty="0"/>
              <a:t> علاقمند به برقراری روابط در زمینه های تحقیق و توسعه، دانشگاهی و تجاری با شرکت ها و تشکل های ایرانی بخش بالا فناوری و همچنین مشتریان بالقوه در منطقه، توسعه مشترک فرصت های کسب و کار در کشورهای ثالث، همکاری در پروژه های انتقال دانش و فناوری به منظور گسترش مشترک توانایی </a:t>
            </a:r>
            <a:r>
              <a:rPr lang="fr-FR" sz="1600" dirty="0"/>
              <a:t>CASTRA</a:t>
            </a:r>
            <a:r>
              <a:rPr lang="fa-IR" sz="1600" dirty="0"/>
              <a:t> و شرکای ایرانی احتمالی، ایجاد برنامه های آموزشی و تربیتی برای مشتریان اروپایی و در منطقه ایران/آسیا، یافتن شرکای ایرانی برای ایجاد مشترک پروژه های مخابراتی متکی بر سامانه های پیشرفته ارتباطات ماهواره ای و طراحی شبکه های جهانی حسگر مطابق نیاز های ویژه ی کاربران و مشتریان منطقه آسیا در بخش خصوصی و دولتی.</a:t>
            </a:r>
            <a:endParaRPr lang="fa-IR" sz="1600" b="1" dirty="0"/>
          </a:p>
          <a:p>
            <a:pPr algn="r" rtl="1"/>
            <a:endParaRPr lang="fa-IR" sz="1400" b="1" dirty="0"/>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8</a:t>
            </a:fld>
            <a:endParaRPr lang="en-GB" dirty="0"/>
          </a:p>
        </p:txBody>
      </p:sp>
      <p:sp>
        <p:nvSpPr>
          <p:cNvPr id="8" name="ZoneTexte 7"/>
          <p:cNvSpPr txBox="1"/>
          <p:nvPr/>
        </p:nvSpPr>
        <p:spPr>
          <a:xfrm>
            <a:off x="9383688" y="5195488"/>
            <a:ext cx="2808312" cy="815608"/>
          </a:xfrm>
          <a:prstGeom prst="rect">
            <a:avLst/>
          </a:prstGeom>
          <a:noFill/>
        </p:spPr>
        <p:txBody>
          <a:bodyPr wrap="square" rtlCol="0">
            <a:spAutoFit/>
          </a:bodyPr>
          <a:lstStyle/>
          <a:p>
            <a:pPr algn="r" rtl="1"/>
            <a:r>
              <a:rPr lang="fa-IR" sz="1600" b="1" dirty="0"/>
              <a:t>تماس : </a:t>
            </a:r>
            <a:r>
              <a:rPr lang="en-GB" sz="1600" dirty="0" err="1"/>
              <a:t>Vesselin</a:t>
            </a:r>
            <a:r>
              <a:rPr lang="en-GB" sz="1600" dirty="0"/>
              <a:t> </a:t>
            </a:r>
            <a:r>
              <a:rPr lang="en-GB" sz="1600" dirty="0" err="1"/>
              <a:t>Vassilev</a:t>
            </a:r>
            <a:r>
              <a:rPr lang="en-GB" sz="1600" dirty="0"/>
              <a:t>, PhD</a:t>
            </a:r>
          </a:p>
          <a:p>
            <a:pPr algn="r" rtl="1"/>
            <a:r>
              <a:rPr lang="en-GB" sz="1600" dirty="0"/>
              <a:t>vesselin.vassilev@castra.org</a:t>
            </a:r>
            <a:r>
              <a:rPr lang="en-GB" sz="1600" dirty="0">
                <a:highlight>
                  <a:srgbClr val="FFFF00"/>
                </a:highlight>
              </a:rPr>
              <a:t> </a:t>
            </a:r>
          </a:p>
          <a:p>
            <a:endParaRPr lang="pt-BR" sz="1300" b="1" dirty="0"/>
          </a:p>
        </p:txBody>
      </p:sp>
      <p:sp>
        <p:nvSpPr>
          <p:cNvPr id="12" name="ZoneTexte 11"/>
          <p:cNvSpPr txBox="1"/>
          <p:nvPr/>
        </p:nvSpPr>
        <p:spPr>
          <a:xfrm>
            <a:off x="983967" y="5327663"/>
            <a:ext cx="2614693" cy="646331"/>
          </a:xfrm>
          <a:prstGeom prst="rect">
            <a:avLst/>
          </a:prstGeom>
          <a:solidFill>
            <a:schemeClr val="bg1">
              <a:lumMod val="85000"/>
            </a:schemeClr>
          </a:solidFill>
        </p:spPr>
        <p:txBody>
          <a:bodyPr wrap="square" rtlCol="0">
            <a:spAutoFit/>
          </a:bodyPr>
          <a:lstStyle/>
          <a:p>
            <a:pPr algn="r" rtl="1">
              <a:lnSpc>
                <a:spcPct val="100000"/>
              </a:lnSpc>
            </a:pPr>
            <a:r>
              <a:rPr lang="fa-IR" i="1" dirty="0">
                <a:solidFill>
                  <a:srgbClr val="000000"/>
                </a:solidFill>
              </a:rPr>
              <a:t>وبسایت کلاستر :</a:t>
            </a:r>
            <a:endParaRPr lang="en-GB" i="1" dirty="0">
              <a:solidFill>
                <a:srgbClr val="000000"/>
              </a:solidFill>
            </a:endParaRPr>
          </a:p>
          <a:p>
            <a:pPr algn="r" rtl="1">
              <a:lnSpc>
                <a:spcPct val="100000"/>
              </a:lnSpc>
            </a:pPr>
            <a:r>
              <a:rPr lang="en-GB" i="1" dirty="0">
                <a:solidFill>
                  <a:srgbClr val="000000"/>
                </a:solidFill>
                <a:hlinkClick r:id="rId2"/>
              </a:rPr>
              <a:t>www.castra.org</a:t>
            </a:r>
            <a:endParaRPr lang="en-GB" i="1" dirty="0">
              <a:solidFill>
                <a:srgbClr val="000000"/>
              </a:solidFill>
            </a:endParaRPr>
          </a:p>
        </p:txBody>
      </p:sp>
      <p:sp>
        <p:nvSpPr>
          <p:cNvPr id="15" name="Rectangle 5"/>
          <p:cNvSpPr>
            <a:spLocks noChangeArrowheads="1"/>
          </p:cNvSpPr>
          <p:nvPr/>
        </p:nvSpPr>
        <p:spPr bwMode="auto">
          <a:xfrm>
            <a:off x="0" y="-130805"/>
            <a:ext cx="1219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8" name="Image 17"/>
          <p:cNvPicPr>
            <a:picLocks noChangeAspect="1"/>
          </p:cNvPicPr>
          <p:nvPr/>
        </p:nvPicPr>
        <p:blipFill>
          <a:blip r:embed="rId3"/>
          <a:stretch>
            <a:fillRect/>
          </a:stretch>
        </p:blipFill>
        <p:spPr>
          <a:xfrm>
            <a:off x="1110722" y="1312163"/>
            <a:ext cx="1690556" cy="663498"/>
          </a:xfrm>
          <a:prstGeom prst="rect">
            <a:avLst/>
          </a:prstGeom>
        </p:spPr>
      </p:pic>
    </p:spTree>
    <p:extLst>
      <p:ext uri="{BB962C8B-B14F-4D97-AF65-F5344CB8AC3E}">
        <p14:creationId xmlns:p14="http://schemas.microsoft.com/office/powerpoint/2010/main" val="303856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CATALAN WATER PARTNERSHIP</a:t>
            </a:r>
          </a:p>
        </p:txBody>
      </p:sp>
      <p:sp>
        <p:nvSpPr>
          <p:cNvPr id="3" name="Espace réservé du contenu 2"/>
          <p:cNvSpPr>
            <a:spLocks noGrp="1"/>
          </p:cNvSpPr>
          <p:nvPr>
            <p:ph idx="1"/>
          </p:nvPr>
        </p:nvSpPr>
        <p:spPr>
          <a:xfrm>
            <a:off x="450574" y="1793202"/>
            <a:ext cx="11741426" cy="4394200"/>
          </a:xfrm>
        </p:spPr>
        <p:txBody>
          <a:bodyPr>
            <a:normAutofit/>
          </a:bodyPr>
          <a:lstStyle/>
          <a:p>
            <a:pPr algn="r" rtl="1"/>
            <a:r>
              <a:rPr lang="fa-IR" sz="1600" b="1" dirty="0"/>
              <a:t>کشور :</a:t>
            </a:r>
            <a:r>
              <a:rPr lang="fa-IR" sz="1600" dirty="0"/>
              <a:t> اسپانیا</a:t>
            </a:r>
            <a:endParaRPr lang="fa-IR" sz="1600" b="1" dirty="0"/>
          </a:p>
          <a:p>
            <a:pPr algn="r" rtl="1"/>
            <a:r>
              <a:rPr lang="fa-IR" sz="1600" b="1" dirty="0"/>
              <a:t>تاریخ تاسیس : </a:t>
            </a:r>
            <a:r>
              <a:rPr lang="fa-IR" sz="1600" dirty="0"/>
              <a:t>2008</a:t>
            </a:r>
            <a:endParaRPr lang="fa-IR" sz="1600" b="1" dirty="0"/>
          </a:p>
          <a:p>
            <a:pPr algn="r" rtl="1"/>
            <a:r>
              <a:rPr lang="fa-IR" sz="1600" b="1" dirty="0"/>
              <a:t>تعداد اعضا : </a:t>
            </a:r>
            <a:r>
              <a:rPr lang="fa-IR" sz="1600" dirty="0"/>
              <a:t>52 (29 بنگاه کوچک و متوسط)</a:t>
            </a:r>
            <a:endParaRPr lang="fa-IR" sz="1600" b="1" dirty="0"/>
          </a:p>
          <a:p>
            <a:pPr algn="r" rtl="1"/>
            <a:r>
              <a:rPr lang="fa-IR" sz="1600" b="1" dirty="0"/>
              <a:t>حیطه فعالیت : </a:t>
            </a:r>
            <a:r>
              <a:rPr lang="fa-IR" sz="1600" dirty="0"/>
              <a:t>بهینه سازی مصرف آب، تصفیه آب</a:t>
            </a:r>
            <a:endParaRPr lang="fa-IR" sz="1600" b="1" dirty="0"/>
          </a:p>
          <a:p>
            <a:pPr algn="r" rtl="1"/>
            <a:endParaRPr lang="fa-IR" sz="1600" b="1" dirty="0"/>
          </a:p>
          <a:p>
            <a:pPr algn="r" rtl="1"/>
            <a:r>
              <a:rPr lang="fa-IR" sz="1600" b="1" dirty="0"/>
              <a:t>ماموریت کلاستر : </a:t>
            </a:r>
            <a:r>
              <a:rPr lang="fr-FR" sz="1600" dirty="0"/>
              <a:t>CATALAN WATER ¨PARTNERSHIP</a:t>
            </a:r>
            <a:r>
              <a:rPr lang="fa-IR" sz="1600" dirty="0"/>
              <a:t> کلاستر شرکت های منطقه کاتالونیای اسپانیا در زمینه تصفیه آب و راهکارهای بهینه سازی مصرف آب است. این کلاستر از شرکت های مهندسی و مشاوره، مراگز تحقیقاتی، تولید کنندگان تجهیزات مربوطه و دیگر تشکل های فعال در بخش آب تشکیل شده است. هدف آن تقویت توان رقابتی اعضا و کمک به پیشرفت جامعه بوسیله مصرف بهینه آب می باشد.</a:t>
            </a:r>
          </a:p>
          <a:p>
            <a:pPr algn="r" rtl="1"/>
            <a:r>
              <a:rPr lang="fa-IR" sz="1600" b="1" dirty="0"/>
              <a:t>هدف از شرکت : </a:t>
            </a:r>
            <a:r>
              <a:rPr lang="fr-FR" sz="1600" dirty="0"/>
              <a:t>Catalan Water </a:t>
            </a:r>
            <a:r>
              <a:rPr lang="fr-FR" sz="1600" dirty="0" err="1"/>
              <a:t>Partnership</a:t>
            </a:r>
            <a:r>
              <a:rPr lang="fa-IR" sz="1600" dirty="0"/>
              <a:t> علاقه مند به سرمایه گذاری در بخش توسعه پایدار به عنوان یکی از اولیت های کشور، به خصوص در زمینه آب، می باشد. اعضای کلاستر ما هم اکنون در ایران حضوری ندارند و این برنامه فرصت خوبی برای کشف بازار جدیدی برای بنگاه های کوچک و متوسط و همچنین برای شرکت ها و مراکز تحقیقاتی بزرگ عضو </a:t>
            </a:r>
            <a:r>
              <a:rPr lang="fr-FR" sz="1600" dirty="0"/>
              <a:t>CWP</a:t>
            </a:r>
            <a:r>
              <a:rPr lang="fa-IR" sz="1600" dirty="0"/>
              <a:t> می باشد.</a:t>
            </a:r>
            <a:endParaRPr lang="fa-IR" sz="1600" b="1" dirty="0"/>
          </a:p>
          <a:p>
            <a:pPr algn="r" rtl="1"/>
            <a:endParaRPr lang="fa-IR" sz="1400" b="1" dirty="0"/>
          </a:p>
          <a:p>
            <a:pPr algn="just"/>
            <a:endParaRPr lang="fr-FR" sz="1400" dirty="0"/>
          </a:p>
        </p:txBody>
      </p:sp>
      <p:sp>
        <p:nvSpPr>
          <p:cNvPr id="5" name="Espace réservé du pied de page 4"/>
          <p:cNvSpPr>
            <a:spLocks noGrp="1"/>
          </p:cNvSpPr>
          <p:nvPr>
            <p:ph type="ftr" sz="quarter" idx="11"/>
          </p:nvPr>
        </p:nvSpPr>
        <p:spPr/>
        <p:txBody>
          <a:bodyPr/>
          <a:lstStyle/>
          <a:p>
            <a:r>
              <a:rPr lang="en-US" dirty="0"/>
              <a:t>EU-IRAN CLUSTER COOPERATION MATCHMAKING EVENT, Tehran (Iran), 17</a:t>
            </a:r>
            <a:r>
              <a:rPr lang="en-US" baseline="30000" dirty="0"/>
              <a:t>th</a:t>
            </a:r>
            <a:r>
              <a:rPr lang="en-US" dirty="0"/>
              <a:t> October 2016</a:t>
            </a:r>
            <a:endParaRPr lang="en-GB" dirty="0"/>
          </a:p>
        </p:txBody>
      </p:sp>
      <p:sp>
        <p:nvSpPr>
          <p:cNvPr id="6" name="Espace réservé du numéro de diapositive 5"/>
          <p:cNvSpPr>
            <a:spLocks noGrp="1"/>
          </p:cNvSpPr>
          <p:nvPr>
            <p:ph type="sldNum" sz="quarter" idx="12"/>
          </p:nvPr>
        </p:nvSpPr>
        <p:spPr/>
        <p:txBody>
          <a:bodyPr/>
          <a:lstStyle/>
          <a:p>
            <a:fld id="{97378575-3712-44BD-96FA-C13EF75AD9F1}" type="slidenum">
              <a:rPr lang="en-GB" smtClean="0"/>
              <a:pPr/>
              <a:t>9</a:t>
            </a:fld>
            <a:endParaRPr lang="en-GB" dirty="0"/>
          </a:p>
        </p:txBody>
      </p:sp>
      <p:sp>
        <p:nvSpPr>
          <p:cNvPr id="8" name="ZoneTexte 7"/>
          <p:cNvSpPr txBox="1"/>
          <p:nvPr/>
        </p:nvSpPr>
        <p:spPr>
          <a:xfrm>
            <a:off x="9383688" y="5387494"/>
            <a:ext cx="2808312" cy="784830"/>
          </a:xfrm>
          <a:prstGeom prst="rect">
            <a:avLst/>
          </a:prstGeom>
          <a:noFill/>
        </p:spPr>
        <p:txBody>
          <a:bodyPr wrap="square" rtlCol="0">
            <a:spAutoFit/>
          </a:bodyPr>
          <a:lstStyle/>
          <a:p>
            <a:pPr algn="r" rtl="1"/>
            <a:r>
              <a:rPr lang="fa-IR" sz="1600" b="1" dirty="0"/>
              <a:t>تماس : </a:t>
            </a:r>
            <a:r>
              <a:rPr lang="fr-FR" sz="1600" dirty="0"/>
              <a:t>Xavier </a:t>
            </a:r>
            <a:r>
              <a:rPr lang="fr-FR" sz="1600" dirty="0" err="1"/>
              <a:t>Amores</a:t>
            </a:r>
            <a:endParaRPr lang="en-GB" sz="1600" dirty="0">
              <a:highlight>
                <a:srgbClr val="FFFF00"/>
              </a:highlight>
            </a:endParaRPr>
          </a:p>
          <a:p>
            <a:pPr algn="r" rtl="1"/>
            <a:r>
              <a:rPr lang="fr-FR" sz="1600" dirty="0"/>
              <a:t>xavier.amores@cwp.cat</a:t>
            </a:r>
            <a:endParaRPr lang="en-GB" sz="1600" dirty="0">
              <a:highlight>
                <a:srgbClr val="FFFF00"/>
              </a:highlight>
            </a:endParaRPr>
          </a:p>
          <a:p>
            <a:endParaRPr lang="pt-BR" sz="1300" b="1" dirty="0"/>
          </a:p>
        </p:txBody>
      </p:sp>
      <p:sp>
        <p:nvSpPr>
          <p:cNvPr id="12" name="ZoneTexte 11"/>
          <p:cNvSpPr txBox="1"/>
          <p:nvPr/>
        </p:nvSpPr>
        <p:spPr>
          <a:xfrm>
            <a:off x="1750402" y="5538094"/>
            <a:ext cx="2614693" cy="646331"/>
          </a:xfrm>
          <a:prstGeom prst="rect">
            <a:avLst/>
          </a:prstGeom>
          <a:solidFill>
            <a:schemeClr val="bg1">
              <a:lumMod val="85000"/>
            </a:schemeClr>
          </a:solidFill>
        </p:spPr>
        <p:txBody>
          <a:bodyPr wrap="square" rtlCol="0">
            <a:spAutoFit/>
          </a:bodyPr>
          <a:lstStyle/>
          <a:p>
            <a:pPr algn="r" rtl="1"/>
            <a:r>
              <a:rPr lang="fa-IR" i="1" dirty="0">
                <a:solidFill>
                  <a:srgbClr val="000000"/>
                </a:solidFill>
              </a:rPr>
              <a:t>وبسایت کلاستر :</a:t>
            </a:r>
            <a:endParaRPr lang="fa-IR" dirty="0">
              <a:hlinkClick r:id="rId2"/>
            </a:endParaRPr>
          </a:p>
          <a:p>
            <a:pPr algn="r" rtl="1">
              <a:lnSpc>
                <a:spcPct val="100000"/>
              </a:lnSpc>
            </a:pPr>
            <a:r>
              <a:rPr lang="fr-FR" dirty="0">
                <a:hlinkClick r:id="rId2"/>
              </a:rPr>
              <a:t>www.cwp.cat/en</a:t>
            </a:r>
            <a:endParaRPr lang="fr-FR" dirty="0"/>
          </a:p>
        </p:txBody>
      </p:sp>
      <p:pic>
        <p:nvPicPr>
          <p:cNvPr id="4098"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584" y="1793202"/>
            <a:ext cx="1896331" cy="89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316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7805DDB-E0AA-43A8-9BB6-C58C6DEE8344}" vid="{8D3A7662-CA6B-4D34-8C0C-DD7A3BDAE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eccp ppt template_Final version-20160308</Template>
  <TotalTime>2439</TotalTime>
  <Words>3657</Words>
  <Application>Microsoft Office PowerPoint</Application>
  <PresentationFormat>Grand écran</PresentationFormat>
  <Paragraphs>265</Paragraphs>
  <Slides>19</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Times New Roman</vt:lpstr>
      <vt:lpstr>Thème Office</vt:lpstr>
      <vt:lpstr>کتابچه معرفی کلاستر های اروپایی شرکت کننده  هیئت ماموریت اقتصادی اتحادیه اروپا و کنفرانس فرصت های اقتصادی، صنعتی  و سرمایه گذاری در تهران، ایران </vt:lpstr>
      <vt:lpstr>معرفی</vt:lpstr>
      <vt:lpstr>لیست کلاستر های اروپایی (15)</vt:lpstr>
      <vt:lpstr>AGRO TRANSILVANIA CLUSTER</vt:lpstr>
      <vt:lpstr>AMEC (association of the Internationalized industrial companies)</vt:lpstr>
      <vt:lpstr>ARIA NORMANDY</vt:lpstr>
      <vt:lpstr>BIOENERGY FOR THE REGION</vt:lpstr>
      <vt:lpstr>CASTRA</vt:lpstr>
      <vt:lpstr>CATALAN WATER PARTNERSHIP</vt:lpstr>
      <vt:lpstr>CEAGA (galician automotive cluster)</vt:lpstr>
      <vt:lpstr>CLUSTER MONTAGNE</vt:lpstr>
      <vt:lpstr>CONSTRUCT CLUSTER OLTENIA ASSOCIATION</vt:lpstr>
      <vt:lpstr>EPSI </vt:lpstr>
      <vt:lpstr>IMAGES &amp; RESEAUX</vt:lpstr>
      <vt:lpstr>INDESCAT</vt:lpstr>
      <vt:lpstr>OLTENIA AUTOMOTIVE COMPETITIVENESS POLE</vt:lpstr>
      <vt:lpstr>OLTENIA TOURISM COMPETITIVENESS POLE</vt:lpstr>
      <vt:lpstr>SILESIAN AVIATION CLUSTER</vt:lpstr>
      <vt:lpstr>لیست تماس نمایندگان کلاستر ها</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EU-US Matchmaking event at Hannover Messe, Germany</dc:title>
  <dc:creator>Camille VIDAUD</dc:creator>
  <cp:lastModifiedBy>Camille VIDAUD</cp:lastModifiedBy>
  <cp:revision>364</cp:revision>
  <dcterms:created xsi:type="dcterms:W3CDTF">2016-04-08T12:14:14Z</dcterms:created>
  <dcterms:modified xsi:type="dcterms:W3CDTF">2016-11-17T15:33:12Z</dcterms:modified>
</cp:coreProperties>
</file>