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8" r:id="rId3"/>
    <p:sldId id="403" r:id="rId4"/>
    <p:sldId id="374" r:id="rId5"/>
    <p:sldId id="379" r:id="rId6"/>
    <p:sldId id="398" r:id="rId7"/>
    <p:sldId id="402" r:id="rId8"/>
    <p:sldId id="397" r:id="rId9"/>
    <p:sldId id="290" r:id="rId10"/>
    <p:sldId id="376" r:id="rId11"/>
    <p:sldId id="377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CB6E430B-4E14-4D3D-BA44-97EA19E71654}">
          <p14:sldIdLst>
            <p14:sldId id="258"/>
            <p14:sldId id="403"/>
            <p14:sldId id="374"/>
            <p14:sldId id="379"/>
            <p14:sldId id="398"/>
            <p14:sldId id="402"/>
            <p14:sldId id="397"/>
            <p14:sldId id="290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15F"/>
    <a:srgbClr val="024EA2"/>
    <a:srgbClr val="000000"/>
    <a:srgbClr val="E5819C"/>
    <a:srgbClr val="E16289"/>
    <a:srgbClr val="D3E8F9"/>
    <a:srgbClr val="0356B1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5" autoAdjust="0"/>
    <p:restoredTop sz="79753" autoAdjust="0"/>
  </p:normalViewPr>
  <p:slideViewPr>
    <p:cSldViewPr snapToGrid="0">
      <p:cViewPr varScale="1">
        <p:scale>
          <a:sx n="64" d="100"/>
          <a:sy n="64" d="100"/>
        </p:scale>
        <p:origin x="484" y="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7678F-B611-426F-97A1-553C3FC582EB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D118A0-4780-4F13-A6FA-EC80D27855FC}">
      <dgm:prSet/>
      <dgm:spPr/>
      <dgm:t>
        <a:bodyPr/>
        <a:lstStyle/>
        <a:p>
          <a:pPr rtl="0"/>
          <a:r>
            <a:rPr lang="en-US" b="1" dirty="0" smtClean="0"/>
            <a:t>Single </a:t>
          </a:r>
          <a:r>
            <a:rPr lang="en-US" b="1" dirty="0" err="1" smtClean="0"/>
            <a:t>programme</a:t>
          </a:r>
          <a:r>
            <a:rPr lang="en-US" b="0" dirty="0" smtClean="0"/>
            <a:t>:</a:t>
          </a:r>
          <a:r>
            <a:rPr lang="en-US" b="1" dirty="0" smtClean="0"/>
            <a:t> </a:t>
          </a:r>
          <a:r>
            <a:rPr lang="en-US" dirty="0" smtClean="0"/>
            <a:t>a single Regulation and agreement with each implementing and advisory partner</a:t>
          </a:r>
          <a:endParaRPr lang="en-US" dirty="0"/>
        </a:p>
      </dgm:t>
    </dgm:pt>
    <dgm:pt modelId="{91282062-CE32-446A-9F0F-33EAFA83D080}" type="parTrans" cxnId="{E16E0B05-444E-4443-813F-23538913F326}">
      <dgm:prSet/>
      <dgm:spPr/>
      <dgm:t>
        <a:bodyPr/>
        <a:lstStyle/>
        <a:p>
          <a:endParaRPr lang="en-US"/>
        </a:p>
      </dgm:t>
    </dgm:pt>
    <dgm:pt modelId="{808B13BD-422A-45BD-8C66-DD61BB723FB4}" type="sibTrans" cxnId="{E16E0B05-444E-4443-813F-23538913F326}">
      <dgm:prSet/>
      <dgm:spPr/>
      <dgm:t>
        <a:bodyPr/>
        <a:lstStyle/>
        <a:p>
          <a:endParaRPr lang="en-US"/>
        </a:p>
      </dgm:t>
    </dgm:pt>
    <dgm:pt modelId="{EE3F7B34-68D4-4B51-8FBB-D44F7B69EE1B}">
      <dgm:prSet/>
      <dgm:spPr/>
      <dgm:t>
        <a:bodyPr/>
        <a:lstStyle/>
        <a:p>
          <a:pPr rtl="0"/>
          <a:r>
            <a:rPr lang="en-US" b="1" dirty="0" smtClean="0"/>
            <a:t>Direct access</a:t>
          </a:r>
          <a:r>
            <a:rPr lang="en-US" dirty="0" smtClean="0"/>
            <a:t> to the EU guarantee open to </a:t>
          </a:r>
          <a:r>
            <a:rPr lang="en-US" b="1" dirty="0" smtClean="0"/>
            <a:t>multiple implementing partners (</a:t>
          </a:r>
          <a:r>
            <a:rPr lang="en-US" dirty="0" smtClean="0"/>
            <a:t>75% for EIB Group) </a:t>
          </a:r>
          <a:endParaRPr lang="en-US" dirty="0"/>
        </a:p>
      </dgm:t>
    </dgm:pt>
    <dgm:pt modelId="{88D97AD1-F9F6-4BD1-9AB5-24E98030E6AB}" type="parTrans" cxnId="{4EBAD778-417E-4791-B907-C7C3C2E9B97F}">
      <dgm:prSet/>
      <dgm:spPr/>
      <dgm:t>
        <a:bodyPr/>
        <a:lstStyle/>
        <a:p>
          <a:endParaRPr lang="en-US"/>
        </a:p>
      </dgm:t>
    </dgm:pt>
    <dgm:pt modelId="{D22BF2E2-A287-4C32-8DA4-D5A8B09DB5E5}" type="sibTrans" cxnId="{4EBAD778-417E-4791-B907-C7C3C2E9B97F}">
      <dgm:prSet/>
      <dgm:spPr/>
      <dgm:t>
        <a:bodyPr/>
        <a:lstStyle/>
        <a:p>
          <a:endParaRPr lang="en-US"/>
        </a:p>
      </dgm:t>
    </dgm:pt>
    <dgm:pt modelId="{339AC5F5-F2A3-4F93-96FA-894D531C1AF0}">
      <dgm:prSet/>
      <dgm:spPr/>
      <dgm:t>
        <a:bodyPr/>
        <a:lstStyle/>
        <a:p>
          <a:pPr rtl="0"/>
          <a:r>
            <a:rPr lang="en-US" b="1" dirty="0" smtClean="0"/>
            <a:t>Budgetary guarantee</a:t>
          </a:r>
          <a:r>
            <a:rPr lang="en-US" b="0" dirty="0" smtClean="0"/>
            <a:t>:</a:t>
          </a:r>
          <a:r>
            <a:rPr lang="en-US" b="1" dirty="0" smtClean="0"/>
            <a:t> </a:t>
          </a:r>
          <a:r>
            <a:rPr lang="en-US" dirty="0" smtClean="0"/>
            <a:t>no funded instruments</a:t>
          </a:r>
          <a:endParaRPr lang="en-US" dirty="0"/>
        </a:p>
      </dgm:t>
    </dgm:pt>
    <dgm:pt modelId="{2D42D848-B4FD-4A1C-B3D4-EB787E105594}" type="parTrans" cxnId="{6E800AD9-2093-4D73-A708-50326EF6114E}">
      <dgm:prSet/>
      <dgm:spPr/>
      <dgm:t>
        <a:bodyPr/>
        <a:lstStyle/>
        <a:p>
          <a:endParaRPr lang="en-US"/>
        </a:p>
      </dgm:t>
    </dgm:pt>
    <dgm:pt modelId="{34B965FE-F00F-4575-8297-32862E286B47}" type="sibTrans" cxnId="{6E800AD9-2093-4D73-A708-50326EF6114E}">
      <dgm:prSet/>
      <dgm:spPr/>
      <dgm:t>
        <a:bodyPr/>
        <a:lstStyle/>
        <a:p>
          <a:endParaRPr lang="en-US"/>
        </a:p>
      </dgm:t>
    </dgm:pt>
    <dgm:pt modelId="{3A8D9D66-B710-45F1-97F7-1BAD1AE02512}">
      <dgm:prSet/>
      <dgm:spPr/>
      <dgm:t>
        <a:bodyPr/>
        <a:lstStyle/>
        <a:p>
          <a:pPr rtl="0"/>
          <a:r>
            <a:rPr lang="en-US" b="1" dirty="0" smtClean="0"/>
            <a:t>Member State compartment and link to Recovery and Resilience Facility</a:t>
          </a:r>
          <a:r>
            <a:rPr lang="en-US" b="0" dirty="0" smtClean="0"/>
            <a:t>: G</a:t>
          </a:r>
          <a:r>
            <a:rPr lang="en-IE" dirty="0" err="1" smtClean="0"/>
            <a:t>ood</a:t>
          </a:r>
          <a:r>
            <a:rPr lang="en-IE" dirty="0" smtClean="0"/>
            <a:t> possibility to boost support at regional level through geographically ring-fenced financial products</a:t>
          </a:r>
          <a:endParaRPr lang="en-US" b="0" dirty="0"/>
        </a:p>
      </dgm:t>
    </dgm:pt>
    <dgm:pt modelId="{78778315-1E4B-44FF-A2CB-38AAC5D9A3E8}" type="parTrans" cxnId="{0ACBD603-BB08-463A-A303-FC556AB98772}">
      <dgm:prSet/>
      <dgm:spPr/>
      <dgm:t>
        <a:bodyPr/>
        <a:lstStyle/>
        <a:p>
          <a:endParaRPr lang="en-US"/>
        </a:p>
      </dgm:t>
    </dgm:pt>
    <dgm:pt modelId="{E127F957-CCFE-4A69-9612-EC4E5264D3CE}" type="sibTrans" cxnId="{0ACBD603-BB08-463A-A303-FC556AB98772}">
      <dgm:prSet/>
      <dgm:spPr/>
      <dgm:t>
        <a:bodyPr/>
        <a:lstStyle/>
        <a:p>
          <a:endParaRPr lang="en-US"/>
        </a:p>
      </dgm:t>
    </dgm:pt>
    <dgm:pt modelId="{3FEBC5C2-06E7-47DA-9D1B-9AF195EC2238}">
      <dgm:prSet/>
      <dgm:spPr/>
      <dgm:t>
        <a:bodyPr/>
        <a:lstStyle/>
        <a:p>
          <a:pPr rtl="0"/>
          <a:r>
            <a:rPr lang="en-US" b="1" smtClean="0"/>
            <a:t>Blending</a:t>
          </a:r>
          <a:r>
            <a:rPr lang="en-US" b="0" smtClean="0"/>
            <a:t>:</a:t>
          </a:r>
          <a:r>
            <a:rPr lang="en-US" smtClean="0"/>
            <a:t> harmonised combination rules</a:t>
          </a:r>
          <a:endParaRPr lang="en-US" dirty="0"/>
        </a:p>
      </dgm:t>
    </dgm:pt>
    <dgm:pt modelId="{384D22E2-9638-4447-8840-24A66235ADC4}" type="parTrans" cxnId="{88AA1762-A783-48BF-A8BC-B0AD5930695C}">
      <dgm:prSet/>
      <dgm:spPr/>
      <dgm:t>
        <a:bodyPr/>
        <a:lstStyle/>
        <a:p>
          <a:endParaRPr lang="en-US"/>
        </a:p>
      </dgm:t>
    </dgm:pt>
    <dgm:pt modelId="{B401EE28-5EC6-4FAD-AD2E-4DD6A24B77C1}" type="sibTrans" cxnId="{88AA1762-A783-48BF-A8BC-B0AD5930695C}">
      <dgm:prSet/>
      <dgm:spPr/>
      <dgm:t>
        <a:bodyPr/>
        <a:lstStyle/>
        <a:p>
          <a:endParaRPr lang="en-US"/>
        </a:p>
      </dgm:t>
    </dgm:pt>
    <dgm:pt modelId="{4617E484-00D3-41EF-8329-B2CE3EDF57CC}" type="pres">
      <dgm:prSet presAssocID="{E6C7678F-B611-426F-97A1-553C3FC582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E4FBDB-EF84-4DF3-861D-95791657A70F}" type="pres">
      <dgm:prSet presAssocID="{E6C7678F-B611-426F-97A1-553C3FC582EB}" presName="Name1" presStyleCnt="0"/>
      <dgm:spPr/>
    </dgm:pt>
    <dgm:pt modelId="{7FC9C63F-3442-462B-8D26-436D58EFE8BF}" type="pres">
      <dgm:prSet presAssocID="{E6C7678F-B611-426F-97A1-553C3FC582EB}" presName="cycle" presStyleCnt="0"/>
      <dgm:spPr/>
    </dgm:pt>
    <dgm:pt modelId="{92D65A41-FCFF-4FD0-A31B-019E39BF6D02}" type="pres">
      <dgm:prSet presAssocID="{E6C7678F-B611-426F-97A1-553C3FC582EB}" presName="srcNode" presStyleLbl="node1" presStyleIdx="0" presStyleCnt="5"/>
      <dgm:spPr/>
    </dgm:pt>
    <dgm:pt modelId="{053868E7-C1F5-41CD-BCBE-E39F6D83558C}" type="pres">
      <dgm:prSet presAssocID="{E6C7678F-B611-426F-97A1-553C3FC582EB}" presName="conn" presStyleLbl="parChTrans1D2" presStyleIdx="0" presStyleCnt="1"/>
      <dgm:spPr/>
      <dgm:t>
        <a:bodyPr/>
        <a:lstStyle/>
        <a:p>
          <a:endParaRPr lang="en-US"/>
        </a:p>
      </dgm:t>
    </dgm:pt>
    <dgm:pt modelId="{F83BD207-55B6-4696-B224-66B2EFC486B7}" type="pres">
      <dgm:prSet presAssocID="{E6C7678F-B611-426F-97A1-553C3FC582EB}" presName="extraNode" presStyleLbl="node1" presStyleIdx="0" presStyleCnt="5"/>
      <dgm:spPr/>
    </dgm:pt>
    <dgm:pt modelId="{7B48F298-995C-4165-BABC-FCB9CAD83305}" type="pres">
      <dgm:prSet presAssocID="{E6C7678F-B611-426F-97A1-553C3FC582EB}" presName="dstNode" presStyleLbl="node1" presStyleIdx="0" presStyleCnt="5"/>
      <dgm:spPr/>
    </dgm:pt>
    <dgm:pt modelId="{507A0559-A0E4-42DC-98AE-4BDE315D41AF}" type="pres">
      <dgm:prSet presAssocID="{12D118A0-4780-4F13-A6FA-EC80D27855F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0F238-8E3C-4B9B-91D5-A17ACA24034E}" type="pres">
      <dgm:prSet presAssocID="{12D118A0-4780-4F13-A6FA-EC80D27855FC}" presName="accent_1" presStyleCnt="0"/>
      <dgm:spPr/>
    </dgm:pt>
    <dgm:pt modelId="{C10FC569-45AB-4BA2-B56B-20F5AD1E9842}" type="pres">
      <dgm:prSet presAssocID="{12D118A0-4780-4F13-A6FA-EC80D27855FC}" presName="accentRepeatNode" presStyleLbl="solidFgAcc1" presStyleIdx="0" presStyleCnt="5"/>
      <dgm:spPr/>
    </dgm:pt>
    <dgm:pt modelId="{2AF0900A-AED8-4188-BDA9-F2BB0DFAC589}" type="pres">
      <dgm:prSet presAssocID="{EE3F7B34-68D4-4B51-8FBB-D44F7B69EE1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466B3-3603-4B79-9020-FC6740993CA9}" type="pres">
      <dgm:prSet presAssocID="{EE3F7B34-68D4-4B51-8FBB-D44F7B69EE1B}" presName="accent_2" presStyleCnt="0"/>
      <dgm:spPr/>
    </dgm:pt>
    <dgm:pt modelId="{C38EF6DB-3929-4B9A-A130-AD9ABBA7719D}" type="pres">
      <dgm:prSet presAssocID="{EE3F7B34-68D4-4B51-8FBB-D44F7B69EE1B}" presName="accentRepeatNode" presStyleLbl="solidFgAcc1" presStyleIdx="1" presStyleCnt="5"/>
      <dgm:spPr/>
    </dgm:pt>
    <dgm:pt modelId="{5320497C-CC9A-4BDC-AF1C-CBF192C5315B}" type="pres">
      <dgm:prSet presAssocID="{339AC5F5-F2A3-4F93-96FA-894D531C1AF0}" presName="text_3" presStyleLbl="node1" presStyleIdx="2" presStyleCnt="5" custScaleY="12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01D57-B4C9-42C9-B820-3E8C666C20FD}" type="pres">
      <dgm:prSet presAssocID="{339AC5F5-F2A3-4F93-96FA-894D531C1AF0}" presName="accent_3" presStyleCnt="0"/>
      <dgm:spPr/>
    </dgm:pt>
    <dgm:pt modelId="{061AEC89-6CBB-4283-BEA1-36197CF1D6C0}" type="pres">
      <dgm:prSet presAssocID="{339AC5F5-F2A3-4F93-96FA-894D531C1AF0}" presName="accentRepeatNode" presStyleLbl="solidFgAcc1" presStyleIdx="2" presStyleCnt="5"/>
      <dgm:spPr/>
    </dgm:pt>
    <dgm:pt modelId="{2F9843B8-69E6-4A73-B301-45F0B1561379}" type="pres">
      <dgm:prSet presAssocID="{3FEBC5C2-06E7-47DA-9D1B-9AF195EC223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79EDC-ED19-4B8F-93E0-1A2031043822}" type="pres">
      <dgm:prSet presAssocID="{3FEBC5C2-06E7-47DA-9D1B-9AF195EC2238}" presName="accent_4" presStyleCnt="0"/>
      <dgm:spPr/>
    </dgm:pt>
    <dgm:pt modelId="{E2EC88E7-2DC8-4609-8354-821EB55B3694}" type="pres">
      <dgm:prSet presAssocID="{3FEBC5C2-06E7-47DA-9D1B-9AF195EC2238}" presName="accentRepeatNode" presStyleLbl="solidFgAcc1" presStyleIdx="3" presStyleCnt="5"/>
      <dgm:spPr/>
    </dgm:pt>
    <dgm:pt modelId="{194A0D1C-6CD6-4C30-9635-0E5379FD3BD5}" type="pres">
      <dgm:prSet presAssocID="{3A8D9D66-B710-45F1-97F7-1BAD1AE025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B1019-85CF-4E5A-A824-10434B2BCA84}" type="pres">
      <dgm:prSet presAssocID="{3A8D9D66-B710-45F1-97F7-1BAD1AE02512}" presName="accent_5" presStyleCnt="0"/>
      <dgm:spPr/>
    </dgm:pt>
    <dgm:pt modelId="{E2B0528B-A5DE-4465-B764-C4EE64D52C2C}" type="pres">
      <dgm:prSet presAssocID="{3A8D9D66-B710-45F1-97F7-1BAD1AE02512}" presName="accentRepeatNode" presStyleLbl="solidFgAcc1" presStyleIdx="4" presStyleCnt="5"/>
      <dgm:spPr/>
    </dgm:pt>
  </dgm:ptLst>
  <dgm:cxnLst>
    <dgm:cxn modelId="{6E800AD9-2093-4D73-A708-50326EF6114E}" srcId="{E6C7678F-B611-426F-97A1-553C3FC582EB}" destId="{339AC5F5-F2A3-4F93-96FA-894D531C1AF0}" srcOrd="2" destOrd="0" parTransId="{2D42D848-B4FD-4A1C-B3D4-EB787E105594}" sibTransId="{34B965FE-F00F-4575-8297-32862E286B47}"/>
    <dgm:cxn modelId="{0ACBD603-BB08-463A-A303-FC556AB98772}" srcId="{E6C7678F-B611-426F-97A1-553C3FC582EB}" destId="{3A8D9D66-B710-45F1-97F7-1BAD1AE02512}" srcOrd="4" destOrd="0" parTransId="{78778315-1E4B-44FF-A2CB-38AAC5D9A3E8}" sibTransId="{E127F957-CCFE-4A69-9612-EC4E5264D3CE}"/>
    <dgm:cxn modelId="{039B7C2E-CBBE-4F43-BA2C-7CD6D15BD7E2}" type="presOf" srcId="{E6C7678F-B611-426F-97A1-553C3FC582EB}" destId="{4617E484-00D3-41EF-8329-B2CE3EDF57CC}" srcOrd="0" destOrd="0" presId="urn:microsoft.com/office/officeart/2008/layout/VerticalCurvedList"/>
    <dgm:cxn modelId="{ADD5B988-B2E9-4526-B518-48324869B938}" type="presOf" srcId="{3A8D9D66-B710-45F1-97F7-1BAD1AE02512}" destId="{194A0D1C-6CD6-4C30-9635-0E5379FD3BD5}" srcOrd="0" destOrd="0" presId="urn:microsoft.com/office/officeart/2008/layout/VerticalCurvedList"/>
    <dgm:cxn modelId="{B9DCFDAC-B199-4704-8E1A-EAB8B0F7710D}" type="presOf" srcId="{808B13BD-422A-45BD-8C66-DD61BB723FB4}" destId="{053868E7-C1F5-41CD-BCBE-E39F6D83558C}" srcOrd="0" destOrd="0" presId="urn:microsoft.com/office/officeart/2008/layout/VerticalCurvedList"/>
    <dgm:cxn modelId="{D1DEC044-A50E-4817-9777-BEB6A4876A12}" type="presOf" srcId="{3FEBC5C2-06E7-47DA-9D1B-9AF195EC2238}" destId="{2F9843B8-69E6-4A73-B301-45F0B1561379}" srcOrd="0" destOrd="0" presId="urn:microsoft.com/office/officeart/2008/layout/VerticalCurvedList"/>
    <dgm:cxn modelId="{4EBAD778-417E-4791-B907-C7C3C2E9B97F}" srcId="{E6C7678F-B611-426F-97A1-553C3FC582EB}" destId="{EE3F7B34-68D4-4B51-8FBB-D44F7B69EE1B}" srcOrd="1" destOrd="0" parTransId="{88D97AD1-F9F6-4BD1-9AB5-24E98030E6AB}" sibTransId="{D22BF2E2-A287-4C32-8DA4-D5A8B09DB5E5}"/>
    <dgm:cxn modelId="{4E7EAAE9-8324-4497-B391-6B0D8E895518}" type="presOf" srcId="{EE3F7B34-68D4-4B51-8FBB-D44F7B69EE1B}" destId="{2AF0900A-AED8-4188-BDA9-F2BB0DFAC589}" srcOrd="0" destOrd="0" presId="urn:microsoft.com/office/officeart/2008/layout/VerticalCurvedList"/>
    <dgm:cxn modelId="{88AA1762-A783-48BF-A8BC-B0AD5930695C}" srcId="{E6C7678F-B611-426F-97A1-553C3FC582EB}" destId="{3FEBC5C2-06E7-47DA-9D1B-9AF195EC2238}" srcOrd="3" destOrd="0" parTransId="{384D22E2-9638-4447-8840-24A66235ADC4}" sibTransId="{B401EE28-5EC6-4FAD-AD2E-4DD6A24B77C1}"/>
    <dgm:cxn modelId="{7F3F191C-1A44-49C9-B2F4-B6C22F514692}" type="presOf" srcId="{12D118A0-4780-4F13-A6FA-EC80D27855FC}" destId="{507A0559-A0E4-42DC-98AE-4BDE315D41AF}" srcOrd="0" destOrd="0" presId="urn:microsoft.com/office/officeart/2008/layout/VerticalCurvedList"/>
    <dgm:cxn modelId="{A62F278E-C156-4F0E-85ED-A3E3E04FD678}" type="presOf" srcId="{339AC5F5-F2A3-4F93-96FA-894D531C1AF0}" destId="{5320497C-CC9A-4BDC-AF1C-CBF192C5315B}" srcOrd="0" destOrd="0" presId="urn:microsoft.com/office/officeart/2008/layout/VerticalCurvedList"/>
    <dgm:cxn modelId="{E16E0B05-444E-4443-813F-23538913F326}" srcId="{E6C7678F-B611-426F-97A1-553C3FC582EB}" destId="{12D118A0-4780-4F13-A6FA-EC80D27855FC}" srcOrd="0" destOrd="0" parTransId="{91282062-CE32-446A-9F0F-33EAFA83D080}" sibTransId="{808B13BD-422A-45BD-8C66-DD61BB723FB4}"/>
    <dgm:cxn modelId="{2252A7E2-614E-4EC1-B264-A1CA48E0093A}" type="presParOf" srcId="{4617E484-00D3-41EF-8329-B2CE3EDF57CC}" destId="{68E4FBDB-EF84-4DF3-861D-95791657A70F}" srcOrd="0" destOrd="0" presId="urn:microsoft.com/office/officeart/2008/layout/VerticalCurvedList"/>
    <dgm:cxn modelId="{A45A325C-AA9A-4E91-B14E-1C590EAE6C10}" type="presParOf" srcId="{68E4FBDB-EF84-4DF3-861D-95791657A70F}" destId="{7FC9C63F-3442-462B-8D26-436D58EFE8BF}" srcOrd="0" destOrd="0" presId="urn:microsoft.com/office/officeart/2008/layout/VerticalCurvedList"/>
    <dgm:cxn modelId="{9CEF2F7C-693A-4DA6-8C5F-034446F3DAEB}" type="presParOf" srcId="{7FC9C63F-3442-462B-8D26-436D58EFE8BF}" destId="{92D65A41-FCFF-4FD0-A31B-019E39BF6D02}" srcOrd="0" destOrd="0" presId="urn:microsoft.com/office/officeart/2008/layout/VerticalCurvedList"/>
    <dgm:cxn modelId="{13952509-49DD-4373-A372-476FB354F89B}" type="presParOf" srcId="{7FC9C63F-3442-462B-8D26-436D58EFE8BF}" destId="{053868E7-C1F5-41CD-BCBE-E39F6D83558C}" srcOrd="1" destOrd="0" presId="urn:microsoft.com/office/officeart/2008/layout/VerticalCurvedList"/>
    <dgm:cxn modelId="{38B3D215-2714-4BD8-B23B-6B8124F95E96}" type="presParOf" srcId="{7FC9C63F-3442-462B-8D26-436D58EFE8BF}" destId="{F83BD207-55B6-4696-B224-66B2EFC486B7}" srcOrd="2" destOrd="0" presId="urn:microsoft.com/office/officeart/2008/layout/VerticalCurvedList"/>
    <dgm:cxn modelId="{B57EC0E9-5CF3-4BCB-AA91-A285343EB6B7}" type="presParOf" srcId="{7FC9C63F-3442-462B-8D26-436D58EFE8BF}" destId="{7B48F298-995C-4165-BABC-FCB9CAD83305}" srcOrd="3" destOrd="0" presId="urn:microsoft.com/office/officeart/2008/layout/VerticalCurvedList"/>
    <dgm:cxn modelId="{82472DF7-377A-48FE-86C1-EDDC6E1A8DDA}" type="presParOf" srcId="{68E4FBDB-EF84-4DF3-861D-95791657A70F}" destId="{507A0559-A0E4-42DC-98AE-4BDE315D41AF}" srcOrd="1" destOrd="0" presId="urn:microsoft.com/office/officeart/2008/layout/VerticalCurvedList"/>
    <dgm:cxn modelId="{ACEBDC9B-0904-47B1-8CB2-2B92E2FC50C2}" type="presParOf" srcId="{68E4FBDB-EF84-4DF3-861D-95791657A70F}" destId="{F560F238-8E3C-4B9B-91D5-A17ACA24034E}" srcOrd="2" destOrd="0" presId="urn:microsoft.com/office/officeart/2008/layout/VerticalCurvedList"/>
    <dgm:cxn modelId="{5F5163FD-5B98-4501-9CE3-3BEC81804F8F}" type="presParOf" srcId="{F560F238-8E3C-4B9B-91D5-A17ACA24034E}" destId="{C10FC569-45AB-4BA2-B56B-20F5AD1E9842}" srcOrd="0" destOrd="0" presId="urn:microsoft.com/office/officeart/2008/layout/VerticalCurvedList"/>
    <dgm:cxn modelId="{3C7C2154-115F-4FF1-B1B7-6E4798205BB6}" type="presParOf" srcId="{68E4FBDB-EF84-4DF3-861D-95791657A70F}" destId="{2AF0900A-AED8-4188-BDA9-F2BB0DFAC589}" srcOrd="3" destOrd="0" presId="urn:microsoft.com/office/officeart/2008/layout/VerticalCurvedList"/>
    <dgm:cxn modelId="{2C20BA9A-15C5-47A5-89FB-9879A662122D}" type="presParOf" srcId="{68E4FBDB-EF84-4DF3-861D-95791657A70F}" destId="{E91466B3-3603-4B79-9020-FC6740993CA9}" srcOrd="4" destOrd="0" presId="urn:microsoft.com/office/officeart/2008/layout/VerticalCurvedList"/>
    <dgm:cxn modelId="{5736FB87-3495-482B-B236-8D86F465FA03}" type="presParOf" srcId="{E91466B3-3603-4B79-9020-FC6740993CA9}" destId="{C38EF6DB-3929-4B9A-A130-AD9ABBA7719D}" srcOrd="0" destOrd="0" presId="urn:microsoft.com/office/officeart/2008/layout/VerticalCurvedList"/>
    <dgm:cxn modelId="{AD3B0654-1C6A-43BE-8B47-5B9F889C3006}" type="presParOf" srcId="{68E4FBDB-EF84-4DF3-861D-95791657A70F}" destId="{5320497C-CC9A-4BDC-AF1C-CBF192C5315B}" srcOrd="5" destOrd="0" presId="urn:microsoft.com/office/officeart/2008/layout/VerticalCurvedList"/>
    <dgm:cxn modelId="{E2A5570F-03C3-4620-AB02-7372AD3835DD}" type="presParOf" srcId="{68E4FBDB-EF84-4DF3-861D-95791657A70F}" destId="{B1501D57-B4C9-42C9-B820-3E8C666C20FD}" srcOrd="6" destOrd="0" presId="urn:microsoft.com/office/officeart/2008/layout/VerticalCurvedList"/>
    <dgm:cxn modelId="{52047188-6AF8-4E56-9359-94C4A8D3153D}" type="presParOf" srcId="{B1501D57-B4C9-42C9-B820-3E8C666C20FD}" destId="{061AEC89-6CBB-4283-BEA1-36197CF1D6C0}" srcOrd="0" destOrd="0" presId="urn:microsoft.com/office/officeart/2008/layout/VerticalCurvedList"/>
    <dgm:cxn modelId="{765BFEDD-1179-4AAB-A9A0-82A5380AD0F1}" type="presParOf" srcId="{68E4FBDB-EF84-4DF3-861D-95791657A70F}" destId="{2F9843B8-69E6-4A73-B301-45F0B1561379}" srcOrd="7" destOrd="0" presId="urn:microsoft.com/office/officeart/2008/layout/VerticalCurvedList"/>
    <dgm:cxn modelId="{C27C9111-4A4A-4A57-8B08-6BF5D70740D0}" type="presParOf" srcId="{68E4FBDB-EF84-4DF3-861D-95791657A70F}" destId="{DF879EDC-ED19-4B8F-93E0-1A2031043822}" srcOrd="8" destOrd="0" presId="urn:microsoft.com/office/officeart/2008/layout/VerticalCurvedList"/>
    <dgm:cxn modelId="{93FE7B7C-3391-4C55-A781-5C98D1A4FBD4}" type="presParOf" srcId="{DF879EDC-ED19-4B8F-93E0-1A2031043822}" destId="{E2EC88E7-2DC8-4609-8354-821EB55B3694}" srcOrd="0" destOrd="0" presId="urn:microsoft.com/office/officeart/2008/layout/VerticalCurvedList"/>
    <dgm:cxn modelId="{2D077238-3743-4A39-97AA-E5A6413DC603}" type="presParOf" srcId="{68E4FBDB-EF84-4DF3-861D-95791657A70F}" destId="{194A0D1C-6CD6-4C30-9635-0E5379FD3BD5}" srcOrd="9" destOrd="0" presId="urn:microsoft.com/office/officeart/2008/layout/VerticalCurvedList"/>
    <dgm:cxn modelId="{1099A79D-DA34-47B3-91BF-6CFA4C06E6D5}" type="presParOf" srcId="{68E4FBDB-EF84-4DF3-861D-95791657A70F}" destId="{7E9B1019-85CF-4E5A-A824-10434B2BCA84}" srcOrd="10" destOrd="0" presId="urn:microsoft.com/office/officeart/2008/layout/VerticalCurvedList"/>
    <dgm:cxn modelId="{7CAF656B-DBFB-4EA1-A8E4-B6980BE6D23E}" type="presParOf" srcId="{7E9B1019-85CF-4E5A-A824-10434B2BCA84}" destId="{E2B0528B-A5DE-4465-B764-C4EE64D52C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B30E0-9E29-4068-8C2A-82B27379D70B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4C50F3-0CE4-410A-977B-BA17B3DCCA17}">
      <dgm:prSet phldrT="[Text]"/>
      <dgm:spPr>
        <a:solidFill>
          <a:srgbClr val="FFC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>
              <a:latin typeface="EC Square Sans Pro" panose="020B0506040000020004" pitchFamily="34" charset="0"/>
            </a:rPr>
            <a:t>Gender Smart Investments </a:t>
          </a:r>
        </a:p>
        <a:p>
          <a:r>
            <a:rPr lang="en-US">
              <a:latin typeface="EC Square Sans Pro" panose="020B0506040000020004" pitchFamily="34" charset="0"/>
            </a:rPr>
            <a:t>IPOs</a:t>
          </a:r>
          <a:endParaRPr lang="en-US" dirty="0">
            <a:latin typeface="EC Square Sans Pro" panose="020B0506040000020004" pitchFamily="34" charset="0"/>
          </a:endParaRPr>
        </a:p>
      </dgm:t>
    </dgm:pt>
    <dgm:pt modelId="{785CA06B-1C43-48B5-B2B8-CB17B090689E}" type="parTrans" cxnId="{3FFE76FB-CF92-41B4-967E-4B24F0E35CCC}">
      <dgm:prSet/>
      <dgm:spPr/>
      <dgm:t>
        <a:bodyPr/>
        <a:lstStyle/>
        <a:p>
          <a:endParaRPr lang="en-US"/>
        </a:p>
      </dgm:t>
    </dgm:pt>
    <dgm:pt modelId="{67D38748-ACD8-4A67-BF02-39821F573C04}" type="sibTrans" cxnId="{3FFE76FB-CF92-41B4-967E-4B24F0E35CCC}">
      <dgm:prSet/>
      <dgm:spPr/>
      <dgm:t>
        <a:bodyPr/>
        <a:lstStyle/>
        <a:p>
          <a:endParaRPr lang="en-US"/>
        </a:p>
      </dgm:t>
    </dgm:pt>
    <dgm:pt modelId="{33C59D73-7371-41A3-8DF8-6EE649116C5E}">
      <dgm:prSet phldrT="[Text]"/>
      <dgm:spPr>
        <a:solidFill>
          <a:srgbClr val="1A71A0"/>
        </a:solidFill>
        <a:ln w="38100">
          <a:solidFill>
            <a:schemeClr val="bg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latin typeface="EC Square Sans Pro" panose="020B0506040000020004" pitchFamily="34" charset="0"/>
            </a:rPr>
            <a:t>Strategic Digital investments / cultural and creative sector</a:t>
          </a:r>
        </a:p>
      </dgm:t>
    </dgm:pt>
    <dgm:pt modelId="{7C76DB43-A9F0-4561-856B-C9F2E26FCF61}" type="parTrans" cxnId="{F0E68D51-1DC9-4B50-A04D-63ED5456D2C2}">
      <dgm:prSet/>
      <dgm:spPr/>
      <dgm:t>
        <a:bodyPr/>
        <a:lstStyle/>
        <a:p>
          <a:endParaRPr lang="en-US"/>
        </a:p>
      </dgm:t>
    </dgm:pt>
    <dgm:pt modelId="{525C23CF-4BCA-4FE2-8FB4-AA561E00AF77}" type="sibTrans" cxnId="{F0E68D51-1DC9-4B50-A04D-63ED5456D2C2}">
      <dgm:prSet/>
      <dgm:spPr/>
      <dgm:t>
        <a:bodyPr/>
        <a:lstStyle/>
        <a:p>
          <a:endParaRPr lang="en-US"/>
        </a:p>
      </dgm:t>
    </dgm:pt>
    <dgm:pt modelId="{65D09CBD-5370-4B15-9853-04DEA4B8EB8C}">
      <dgm:prSet phldrT="[Text]"/>
      <dgm:spPr>
        <a:solidFill>
          <a:srgbClr val="1A71A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EC Square Sans Pro" panose="020B0506040000020004" pitchFamily="34" charset="0"/>
            </a:rPr>
            <a:t>Climate &amp; Environmental Solutions</a:t>
          </a:r>
        </a:p>
      </dgm:t>
    </dgm:pt>
    <dgm:pt modelId="{C257301F-60AB-4EA0-A18E-FC459F90205B}" type="parTrans" cxnId="{FD6E7E1E-CCC1-41FA-9BFB-A61FA6289349}">
      <dgm:prSet/>
      <dgm:spPr/>
      <dgm:t>
        <a:bodyPr/>
        <a:lstStyle/>
        <a:p>
          <a:endParaRPr lang="en-US"/>
        </a:p>
      </dgm:t>
    </dgm:pt>
    <dgm:pt modelId="{58B18BDF-9EC7-482E-BFD0-98F7AF5D34AB}" type="sibTrans" cxnId="{FD6E7E1E-CCC1-41FA-9BFB-A61FA6289349}">
      <dgm:prSet/>
      <dgm:spPr/>
      <dgm:t>
        <a:bodyPr/>
        <a:lstStyle/>
        <a:p>
          <a:endParaRPr lang="en-US"/>
        </a:p>
      </dgm:t>
    </dgm:pt>
    <dgm:pt modelId="{E5192979-C0CA-458D-A54F-3D9064C0D514}">
      <dgm:prSet phldrT="[Text]"/>
      <dgm:spPr>
        <a:solidFill>
          <a:srgbClr val="1A71A0"/>
        </a:solidFill>
        <a:ln w="38100">
          <a:solidFill>
            <a:schemeClr val="bg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latin typeface="EC Square Sans Pro" panose="020B0506040000020004" pitchFamily="34" charset="0"/>
            </a:rPr>
            <a:t>Enabling sectors &amp; technologies </a:t>
          </a:r>
        </a:p>
      </dgm:t>
    </dgm:pt>
    <dgm:pt modelId="{7CE6F33D-CF5E-40DA-A3E9-AD82246C30CE}" type="parTrans" cxnId="{3B8002C7-D4EA-428A-9294-E0B9FE06B278}">
      <dgm:prSet/>
      <dgm:spPr/>
      <dgm:t>
        <a:bodyPr/>
        <a:lstStyle/>
        <a:p>
          <a:endParaRPr lang="en-US"/>
        </a:p>
      </dgm:t>
    </dgm:pt>
    <dgm:pt modelId="{4E2B4BFA-4E01-4E35-8B6F-2041732213BE}" type="sibTrans" cxnId="{3B8002C7-D4EA-428A-9294-E0B9FE06B278}">
      <dgm:prSet/>
      <dgm:spPr/>
      <dgm:t>
        <a:bodyPr/>
        <a:lstStyle/>
        <a:p>
          <a:endParaRPr lang="en-US"/>
        </a:p>
      </dgm:t>
    </dgm:pt>
    <dgm:pt modelId="{356F3DD3-D20A-48B0-A70D-C0312CB9C308}">
      <dgm:prSet phldrT="[Text]"/>
      <dgm:spPr>
        <a:solidFill>
          <a:srgbClr val="1A71A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EC Square Sans Pro" panose="020B0506040000020004" pitchFamily="34" charset="0"/>
            </a:rPr>
            <a:t>Capital Markets Union </a:t>
          </a:r>
        </a:p>
      </dgm:t>
    </dgm:pt>
    <dgm:pt modelId="{E012A490-7134-4DDD-BF68-3495C04106E1}" type="parTrans" cxnId="{E4BC3F82-4D8A-4266-B498-06D3E73717DD}">
      <dgm:prSet/>
      <dgm:spPr/>
      <dgm:t>
        <a:bodyPr/>
        <a:lstStyle/>
        <a:p>
          <a:endParaRPr lang="en-US"/>
        </a:p>
      </dgm:t>
    </dgm:pt>
    <dgm:pt modelId="{AD898AFB-6D4B-4B42-B8E8-07A78726A6F6}" type="sibTrans" cxnId="{E4BC3F82-4D8A-4266-B498-06D3E73717DD}">
      <dgm:prSet/>
      <dgm:spPr/>
      <dgm:t>
        <a:bodyPr/>
        <a:lstStyle/>
        <a:p>
          <a:endParaRPr lang="en-US"/>
        </a:p>
      </dgm:t>
    </dgm:pt>
    <dgm:pt modelId="{626E81F2-50E9-43A6-BE37-CD61BA8E819C}" type="pres">
      <dgm:prSet presAssocID="{425B30E0-9E29-4068-8C2A-82B27379D70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A7D34-F6A9-4DC4-B483-0D211C789AB8}" type="pres">
      <dgm:prSet presAssocID="{425B30E0-9E29-4068-8C2A-82B27379D70B}" presName="matrix" presStyleCnt="0"/>
      <dgm:spPr/>
    </dgm:pt>
    <dgm:pt modelId="{C6A9A505-1494-4C8B-B2C9-7959CFAADF3B}" type="pres">
      <dgm:prSet presAssocID="{425B30E0-9E29-4068-8C2A-82B27379D70B}" presName="tile1" presStyleLbl="node1" presStyleIdx="0" presStyleCnt="4"/>
      <dgm:spPr/>
      <dgm:t>
        <a:bodyPr/>
        <a:lstStyle/>
        <a:p>
          <a:endParaRPr lang="en-US"/>
        </a:p>
      </dgm:t>
    </dgm:pt>
    <dgm:pt modelId="{BA9E7263-E417-419E-9031-A7846603D2FA}" type="pres">
      <dgm:prSet presAssocID="{425B30E0-9E29-4068-8C2A-82B27379D7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351FA-9C67-4350-B483-ED830008FFF9}" type="pres">
      <dgm:prSet presAssocID="{425B30E0-9E29-4068-8C2A-82B27379D70B}" presName="tile2" presStyleLbl="node1" presStyleIdx="1" presStyleCnt="4"/>
      <dgm:spPr/>
      <dgm:t>
        <a:bodyPr/>
        <a:lstStyle/>
        <a:p>
          <a:endParaRPr lang="en-US"/>
        </a:p>
      </dgm:t>
    </dgm:pt>
    <dgm:pt modelId="{5DF1E08E-EA49-4F16-A468-75A729774CEC}" type="pres">
      <dgm:prSet presAssocID="{425B30E0-9E29-4068-8C2A-82B27379D7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63AF1-0575-41A5-9D48-E04397B74B98}" type="pres">
      <dgm:prSet presAssocID="{425B30E0-9E29-4068-8C2A-82B27379D70B}" presName="tile3" presStyleLbl="node1" presStyleIdx="2" presStyleCnt="4"/>
      <dgm:spPr/>
      <dgm:t>
        <a:bodyPr/>
        <a:lstStyle/>
        <a:p>
          <a:endParaRPr lang="en-US"/>
        </a:p>
      </dgm:t>
    </dgm:pt>
    <dgm:pt modelId="{C5754141-4D16-49E8-B333-5297F266C04D}" type="pres">
      <dgm:prSet presAssocID="{425B30E0-9E29-4068-8C2A-82B27379D7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7D985-117A-45B0-8E2C-4D6C43D754FB}" type="pres">
      <dgm:prSet presAssocID="{425B30E0-9E29-4068-8C2A-82B27379D70B}" presName="tile4" presStyleLbl="node1" presStyleIdx="3" presStyleCnt="4"/>
      <dgm:spPr/>
      <dgm:t>
        <a:bodyPr/>
        <a:lstStyle/>
        <a:p>
          <a:endParaRPr lang="en-US"/>
        </a:p>
      </dgm:t>
    </dgm:pt>
    <dgm:pt modelId="{30C2A94A-4CAC-4084-AEC7-AE4A413A45D1}" type="pres">
      <dgm:prSet presAssocID="{425B30E0-9E29-4068-8C2A-82B27379D7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48714-E604-427D-BFBB-32B78CBE8B61}" type="pres">
      <dgm:prSet presAssocID="{425B30E0-9E29-4068-8C2A-82B27379D70B}" presName="centerTile" presStyleLbl="fgShp" presStyleIdx="0" presStyleCnt="1" custScaleX="166138" custScaleY="1460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E7E1E-CCC1-41FA-9BFB-A61FA6289349}" srcId="{ED4C50F3-0CE4-410A-977B-BA17B3DCCA17}" destId="{65D09CBD-5370-4B15-9853-04DEA4B8EB8C}" srcOrd="1" destOrd="0" parTransId="{C257301F-60AB-4EA0-A18E-FC459F90205B}" sibTransId="{58B18BDF-9EC7-482E-BFD0-98F7AF5D34AB}"/>
    <dgm:cxn modelId="{F0E68D51-1DC9-4B50-A04D-63ED5456D2C2}" srcId="{ED4C50F3-0CE4-410A-977B-BA17B3DCCA17}" destId="{33C59D73-7371-41A3-8DF8-6EE649116C5E}" srcOrd="0" destOrd="0" parTransId="{7C76DB43-A9F0-4561-856B-C9F2E26FCF61}" sibTransId="{525C23CF-4BCA-4FE2-8FB4-AA561E00AF77}"/>
    <dgm:cxn modelId="{26BE7223-526C-4951-BE06-710D0BDBBF4E}" type="presOf" srcId="{65D09CBD-5370-4B15-9853-04DEA4B8EB8C}" destId="{5DF1E08E-EA49-4F16-A468-75A729774CEC}" srcOrd="1" destOrd="0" presId="urn:microsoft.com/office/officeart/2005/8/layout/matrix1"/>
    <dgm:cxn modelId="{E4BC3F82-4D8A-4266-B498-06D3E73717DD}" srcId="{ED4C50F3-0CE4-410A-977B-BA17B3DCCA17}" destId="{356F3DD3-D20A-48B0-A70D-C0312CB9C308}" srcOrd="3" destOrd="0" parTransId="{E012A490-7134-4DDD-BF68-3495C04106E1}" sibTransId="{AD898AFB-6D4B-4B42-B8E8-07A78726A6F6}"/>
    <dgm:cxn modelId="{26FECD5D-7E94-4FA4-9D2E-7173DE52501E}" type="presOf" srcId="{E5192979-C0CA-458D-A54F-3D9064C0D514}" destId="{10663AF1-0575-41A5-9D48-E04397B74B98}" srcOrd="0" destOrd="0" presId="urn:microsoft.com/office/officeart/2005/8/layout/matrix1"/>
    <dgm:cxn modelId="{14496248-2CED-4746-A94A-A1D8A053F7D7}" type="presOf" srcId="{65D09CBD-5370-4B15-9853-04DEA4B8EB8C}" destId="{622351FA-9C67-4350-B483-ED830008FFF9}" srcOrd="0" destOrd="0" presId="urn:microsoft.com/office/officeart/2005/8/layout/matrix1"/>
    <dgm:cxn modelId="{8BCAE5A9-A2E2-4D3C-8E05-375B61D160F2}" type="presOf" srcId="{356F3DD3-D20A-48B0-A70D-C0312CB9C308}" destId="{30C2A94A-4CAC-4084-AEC7-AE4A413A45D1}" srcOrd="1" destOrd="0" presId="urn:microsoft.com/office/officeart/2005/8/layout/matrix1"/>
    <dgm:cxn modelId="{491C410B-C588-48F3-B27D-C17D1A4D4D42}" type="presOf" srcId="{425B30E0-9E29-4068-8C2A-82B27379D70B}" destId="{626E81F2-50E9-43A6-BE37-CD61BA8E819C}" srcOrd="0" destOrd="0" presId="urn:microsoft.com/office/officeart/2005/8/layout/matrix1"/>
    <dgm:cxn modelId="{3FFE76FB-CF92-41B4-967E-4B24F0E35CCC}" srcId="{425B30E0-9E29-4068-8C2A-82B27379D70B}" destId="{ED4C50F3-0CE4-410A-977B-BA17B3DCCA17}" srcOrd="0" destOrd="0" parTransId="{785CA06B-1C43-48B5-B2B8-CB17B090689E}" sibTransId="{67D38748-ACD8-4A67-BF02-39821F573C04}"/>
    <dgm:cxn modelId="{3B8002C7-D4EA-428A-9294-E0B9FE06B278}" srcId="{ED4C50F3-0CE4-410A-977B-BA17B3DCCA17}" destId="{E5192979-C0CA-458D-A54F-3D9064C0D514}" srcOrd="2" destOrd="0" parTransId="{7CE6F33D-CF5E-40DA-A3E9-AD82246C30CE}" sibTransId="{4E2B4BFA-4E01-4E35-8B6F-2041732213BE}"/>
    <dgm:cxn modelId="{B96128FB-4733-4921-BA2C-F75188FB5C22}" type="presOf" srcId="{E5192979-C0CA-458D-A54F-3D9064C0D514}" destId="{C5754141-4D16-49E8-B333-5297F266C04D}" srcOrd="1" destOrd="0" presId="urn:microsoft.com/office/officeart/2005/8/layout/matrix1"/>
    <dgm:cxn modelId="{9258CD86-FB6B-4BE6-BAA0-B4E577AC946C}" type="presOf" srcId="{356F3DD3-D20A-48B0-A70D-C0312CB9C308}" destId="{55B7D985-117A-45B0-8E2C-4D6C43D754FB}" srcOrd="0" destOrd="0" presId="urn:microsoft.com/office/officeart/2005/8/layout/matrix1"/>
    <dgm:cxn modelId="{36B62C24-7AAA-4F79-A6AA-E436D51F6A37}" type="presOf" srcId="{33C59D73-7371-41A3-8DF8-6EE649116C5E}" destId="{C6A9A505-1494-4C8B-B2C9-7959CFAADF3B}" srcOrd="0" destOrd="0" presId="urn:microsoft.com/office/officeart/2005/8/layout/matrix1"/>
    <dgm:cxn modelId="{6D3FDEC3-1552-4334-ACD6-1B6E5F9B1503}" type="presOf" srcId="{ED4C50F3-0CE4-410A-977B-BA17B3DCCA17}" destId="{AC348714-E604-427D-BFBB-32B78CBE8B61}" srcOrd="0" destOrd="0" presId="urn:microsoft.com/office/officeart/2005/8/layout/matrix1"/>
    <dgm:cxn modelId="{66E7BBD6-C34E-4D3F-BB57-7C6D5C5A3849}" type="presOf" srcId="{33C59D73-7371-41A3-8DF8-6EE649116C5E}" destId="{BA9E7263-E417-419E-9031-A7846603D2FA}" srcOrd="1" destOrd="0" presId="urn:microsoft.com/office/officeart/2005/8/layout/matrix1"/>
    <dgm:cxn modelId="{5682BD40-5F67-448D-9A7E-3425D91276AE}" type="presParOf" srcId="{626E81F2-50E9-43A6-BE37-CD61BA8E819C}" destId="{04EA7D34-F6A9-4DC4-B483-0D211C789AB8}" srcOrd="0" destOrd="0" presId="urn:microsoft.com/office/officeart/2005/8/layout/matrix1"/>
    <dgm:cxn modelId="{0E17E62B-8621-4139-919B-19C5E827B368}" type="presParOf" srcId="{04EA7D34-F6A9-4DC4-B483-0D211C789AB8}" destId="{C6A9A505-1494-4C8B-B2C9-7959CFAADF3B}" srcOrd="0" destOrd="0" presId="urn:microsoft.com/office/officeart/2005/8/layout/matrix1"/>
    <dgm:cxn modelId="{48BD7044-9033-4E96-A159-1679CA26842A}" type="presParOf" srcId="{04EA7D34-F6A9-4DC4-B483-0D211C789AB8}" destId="{BA9E7263-E417-419E-9031-A7846603D2FA}" srcOrd="1" destOrd="0" presId="urn:microsoft.com/office/officeart/2005/8/layout/matrix1"/>
    <dgm:cxn modelId="{3FF9622E-04FC-403C-895B-F706D23045CD}" type="presParOf" srcId="{04EA7D34-F6A9-4DC4-B483-0D211C789AB8}" destId="{622351FA-9C67-4350-B483-ED830008FFF9}" srcOrd="2" destOrd="0" presId="urn:microsoft.com/office/officeart/2005/8/layout/matrix1"/>
    <dgm:cxn modelId="{58B7062B-EE3C-4A06-BCC7-1F51E8C628E8}" type="presParOf" srcId="{04EA7D34-F6A9-4DC4-B483-0D211C789AB8}" destId="{5DF1E08E-EA49-4F16-A468-75A729774CEC}" srcOrd="3" destOrd="0" presId="urn:microsoft.com/office/officeart/2005/8/layout/matrix1"/>
    <dgm:cxn modelId="{17AD93F8-585C-43F5-B593-F7F2C0E917B5}" type="presParOf" srcId="{04EA7D34-F6A9-4DC4-B483-0D211C789AB8}" destId="{10663AF1-0575-41A5-9D48-E04397B74B98}" srcOrd="4" destOrd="0" presId="urn:microsoft.com/office/officeart/2005/8/layout/matrix1"/>
    <dgm:cxn modelId="{D9866C21-2A9B-4EF0-878F-4B98AEA2601C}" type="presParOf" srcId="{04EA7D34-F6A9-4DC4-B483-0D211C789AB8}" destId="{C5754141-4D16-49E8-B333-5297F266C04D}" srcOrd="5" destOrd="0" presId="urn:microsoft.com/office/officeart/2005/8/layout/matrix1"/>
    <dgm:cxn modelId="{50163E5C-3A5B-4664-B7E6-834071376EB1}" type="presParOf" srcId="{04EA7D34-F6A9-4DC4-B483-0D211C789AB8}" destId="{55B7D985-117A-45B0-8E2C-4D6C43D754FB}" srcOrd="6" destOrd="0" presId="urn:microsoft.com/office/officeart/2005/8/layout/matrix1"/>
    <dgm:cxn modelId="{3B2D1E49-53B5-4F3C-A696-221DAE99B81E}" type="presParOf" srcId="{04EA7D34-F6A9-4DC4-B483-0D211C789AB8}" destId="{30C2A94A-4CAC-4084-AEC7-AE4A413A45D1}" srcOrd="7" destOrd="0" presId="urn:microsoft.com/office/officeart/2005/8/layout/matrix1"/>
    <dgm:cxn modelId="{335FFD7D-0E50-489C-B489-4CD254B19D9F}" type="presParOf" srcId="{626E81F2-50E9-43A6-BE37-CD61BA8E819C}" destId="{AC348714-E604-427D-BFBB-32B78CBE8B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68E7-C1F5-41CD-BCBE-E39F6D83558C}">
      <dsp:nvSpPr>
        <dsp:cNvPr id="0" name=""/>
        <dsp:cNvSpPr/>
      </dsp:nvSpPr>
      <dsp:spPr>
        <a:xfrm>
          <a:off x="-5486166" y="-839989"/>
          <a:ext cx="6532246" cy="6532246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A0559-A0E4-42DC-98AE-4BDE315D41AF}">
      <dsp:nvSpPr>
        <dsp:cNvPr id="0" name=""/>
        <dsp:cNvSpPr/>
      </dsp:nvSpPr>
      <dsp:spPr>
        <a:xfrm>
          <a:off x="457378" y="303169"/>
          <a:ext cx="10406403" cy="6067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59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Single </a:t>
          </a:r>
          <a:r>
            <a:rPr lang="en-US" sz="1800" b="1" kern="1200" dirty="0" err="1" smtClean="0"/>
            <a:t>programme</a:t>
          </a:r>
          <a:r>
            <a:rPr lang="en-US" sz="1800" b="0" kern="1200" dirty="0" smtClean="0"/>
            <a:t>:</a:t>
          </a:r>
          <a:r>
            <a:rPr lang="en-US" sz="1800" b="1" kern="1200" dirty="0" smtClean="0"/>
            <a:t> </a:t>
          </a:r>
          <a:r>
            <a:rPr lang="en-US" sz="1800" kern="1200" dirty="0" smtClean="0"/>
            <a:t>a single Regulation and agreement with each implementing and advisory partner</a:t>
          </a:r>
          <a:endParaRPr lang="en-US" sz="1800" kern="1200" dirty="0"/>
        </a:p>
      </dsp:txBody>
      <dsp:txXfrm>
        <a:off x="457378" y="303169"/>
        <a:ext cx="10406403" cy="606727"/>
      </dsp:txXfrm>
    </dsp:sp>
    <dsp:sp modelId="{C10FC569-45AB-4BA2-B56B-20F5AD1E9842}">
      <dsp:nvSpPr>
        <dsp:cNvPr id="0" name=""/>
        <dsp:cNvSpPr/>
      </dsp:nvSpPr>
      <dsp:spPr>
        <a:xfrm>
          <a:off x="78174" y="227328"/>
          <a:ext cx="758409" cy="7584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0900A-AED8-4188-BDA9-F2BB0DFAC589}">
      <dsp:nvSpPr>
        <dsp:cNvPr id="0" name=""/>
        <dsp:cNvSpPr/>
      </dsp:nvSpPr>
      <dsp:spPr>
        <a:xfrm>
          <a:off x="892142" y="1212969"/>
          <a:ext cx="9971640" cy="6067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59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Direct access</a:t>
          </a:r>
          <a:r>
            <a:rPr lang="en-US" sz="1800" kern="1200" dirty="0" smtClean="0"/>
            <a:t> to the EU guarantee open to </a:t>
          </a:r>
          <a:r>
            <a:rPr lang="en-US" sz="1800" b="1" kern="1200" dirty="0" smtClean="0"/>
            <a:t>multiple implementing partners (</a:t>
          </a:r>
          <a:r>
            <a:rPr lang="en-US" sz="1800" kern="1200" dirty="0" smtClean="0"/>
            <a:t>75% for EIB Group) </a:t>
          </a:r>
          <a:endParaRPr lang="en-US" sz="1800" kern="1200" dirty="0"/>
        </a:p>
      </dsp:txBody>
      <dsp:txXfrm>
        <a:off x="892142" y="1212969"/>
        <a:ext cx="9971640" cy="606727"/>
      </dsp:txXfrm>
    </dsp:sp>
    <dsp:sp modelId="{C38EF6DB-3929-4B9A-A130-AD9ABBA7719D}">
      <dsp:nvSpPr>
        <dsp:cNvPr id="0" name=""/>
        <dsp:cNvSpPr/>
      </dsp:nvSpPr>
      <dsp:spPr>
        <a:xfrm>
          <a:off x="512937" y="1137128"/>
          <a:ext cx="758409" cy="7584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20497C-CC9A-4BDC-AF1C-CBF192C5315B}">
      <dsp:nvSpPr>
        <dsp:cNvPr id="0" name=""/>
        <dsp:cNvSpPr/>
      </dsp:nvSpPr>
      <dsp:spPr>
        <a:xfrm>
          <a:off x="1025579" y="2053894"/>
          <a:ext cx="9838203" cy="7444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59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Budgetary guarantee</a:t>
          </a:r>
          <a:r>
            <a:rPr lang="en-US" sz="1800" b="0" kern="1200" dirty="0" smtClean="0"/>
            <a:t>:</a:t>
          </a:r>
          <a:r>
            <a:rPr lang="en-US" sz="1800" b="1" kern="1200" dirty="0" smtClean="0"/>
            <a:t> </a:t>
          </a:r>
          <a:r>
            <a:rPr lang="en-US" sz="1800" kern="1200" dirty="0" smtClean="0"/>
            <a:t>no funded instruments</a:t>
          </a:r>
          <a:endParaRPr lang="en-US" sz="1800" kern="1200" dirty="0"/>
        </a:p>
      </dsp:txBody>
      <dsp:txXfrm>
        <a:off x="1025579" y="2053894"/>
        <a:ext cx="9838203" cy="744478"/>
      </dsp:txXfrm>
    </dsp:sp>
    <dsp:sp modelId="{061AEC89-6CBB-4283-BEA1-36197CF1D6C0}">
      <dsp:nvSpPr>
        <dsp:cNvPr id="0" name=""/>
        <dsp:cNvSpPr/>
      </dsp:nvSpPr>
      <dsp:spPr>
        <a:xfrm>
          <a:off x="646374" y="2046928"/>
          <a:ext cx="758409" cy="7584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9843B8-69E6-4A73-B301-45F0B1561379}">
      <dsp:nvSpPr>
        <dsp:cNvPr id="0" name=""/>
        <dsp:cNvSpPr/>
      </dsp:nvSpPr>
      <dsp:spPr>
        <a:xfrm>
          <a:off x="892142" y="3032569"/>
          <a:ext cx="9971640" cy="6067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59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Blending</a:t>
          </a:r>
          <a:r>
            <a:rPr lang="en-US" sz="1800" b="0" kern="1200" smtClean="0"/>
            <a:t>:</a:t>
          </a:r>
          <a:r>
            <a:rPr lang="en-US" sz="1800" kern="1200" smtClean="0"/>
            <a:t> harmonised combination rules</a:t>
          </a:r>
          <a:endParaRPr lang="en-US" sz="1800" kern="1200" dirty="0"/>
        </a:p>
      </dsp:txBody>
      <dsp:txXfrm>
        <a:off x="892142" y="3032569"/>
        <a:ext cx="9971640" cy="606727"/>
      </dsp:txXfrm>
    </dsp:sp>
    <dsp:sp modelId="{E2EC88E7-2DC8-4609-8354-821EB55B3694}">
      <dsp:nvSpPr>
        <dsp:cNvPr id="0" name=""/>
        <dsp:cNvSpPr/>
      </dsp:nvSpPr>
      <dsp:spPr>
        <a:xfrm>
          <a:off x="512937" y="2956728"/>
          <a:ext cx="758409" cy="7584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4A0D1C-6CD6-4C30-9635-0E5379FD3BD5}">
      <dsp:nvSpPr>
        <dsp:cNvPr id="0" name=""/>
        <dsp:cNvSpPr/>
      </dsp:nvSpPr>
      <dsp:spPr>
        <a:xfrm>
          <a:off x="457378" y="3942369"/>
          <a:ext cx="10406403" cy="6067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59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State compartment and link to Recovery and Resilience Facility</a:t>
          </a:r>
          <a:r>
            <a:rPr lang="en-US" sz="1800" b="0" kern="1200" dirty="0" smtClean="0"/>
            <a:t>: G</a:t>
          </a:r>
          <a:r>
            <a:rPr lang="en-IE" sz="1800" kern="1200" dirty="0" err="1" smtClean="0"/>
            <a:t>ood</a:t>
          </a:r>
          <a:r>
            <a:rPr lang="en-IE" sz="1800" kern="1200" dirty="0" smtClean="0"/>
            <a:t> possibility to boost support at regional level through geographically ring-fenced financial products</a:t>
          </a:r>
          <a:endParaRPr lang="en-US" sz="1800" b="0" kern="1200" dirty="0"/>
        </a:p>
      </dsp:txBody>
      <dsp:txXfrm>
        <a:off x="457378" y="3942369"/>
        <a:ext cx="10406403" cy="606727"/>
      </dsp:txXfrm>
    </dsp:sp>
    <dsp:sp modelId="{E2B0528B-A5DE-4465-B764-C4EE64D52C2C}">
      <dsp:nvSpPr>
        <dsp:cNvPr id="0" name=""/>
        <dsp:cNvSpPr/>
      </dsp:nvSpPr>
      <dsp:spPr>
        <a:xfrm>
          <a:off x="78174" y="3866528"/>
          <a:ext cx="758409" cy="7584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9A505-1494-4C8B-B2C9-7959CFAADF3B}">
      <dsp:nvSpPr>
        <dsp:cNvPr id="0" name=""/>
        <dsp:cNvSpPr/>
      </dsp:nvSpPr>
      <dsp:spPr>
        <a:xfrm rot="16200000">
          <a:off x="668690" y="-668690"/>
          <a:ext cx="1983900" cy="3321281"/>
        </a:xfrm>
        <a:prstGeom prst="round1Rect">
          <a:avLst/>
        </a:prstGeom>
        <a:solidFill>
          <a:srgbClr val="1A71A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latin typeface="EC Square Sans Pro" panose="020B0506040000020004" pitchFamily="34" charset="0"/>
            </a:rPr>
            <a:t>Strategic Digital investments / cultural and creative sector</a:t>
          </a:r>
        </a:p>
      </dsp:txBody>
      <dsp:txXfrm rot="5400000">
        <a:off x="0" y="0"/>
        <a:ext cx="3321281" cy="1487925"/>
      </dsp:txXfrm>
    </dsp:sp>
    <dsp:sp modelId="{622351FA-9C67-4350-B483-ED830008FFF9}">
      <dsp:nvSpPr>
        <dsp:cNvPr id="0" name=""/>
        <dsp:cNvSpPr/>
      </dsp:nvSpPr>
      <dsp:spPr>
        <a:xfrm>
          <a:off x="3321281" y="0"/>
          <a:ext cx="3321281" cy="1983900"/>
        </a:xfrm>
        <a:prstGeom prst="round1Rect">
          <a:avLst/>
        </a:prstGeom>
        <a:solidFill>
          <a:srgbClr val="1A71A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EC Square Sans Pro" panose="020B0506040000020004" pitchFamily="34" charset="0"/>
            </a:rPr>
            <a:t>Climate &amp; Environmental Solutions</a:t>
          </a:r>
        </a:p>
      </dsp:txBody>
      <dsp:txXfrm>
        <a:off x="3321281" y="0"/>
        <a:ext cx="3321281" cy="1487925"/>
      </dsp:txXfrm>
    </dsp:sp>
    <dsp:sp modelId="{10663AF1-0575-41A5-9D48-E04397B74B98}">
      <dsp:nvSpPr>
        <dsp:cNvPr id="0" name=""/>
        <dsp:cNvSpPr/>
      </dsp:nvSpPr>
      <dsp:spPr>
        <a:xfrm rot="10800000">
          <a:off x="0" y="1983900"/>
          <a:ext cx="3321281" cy="1983900"/>
        </a:xfrm>
        <a:prstGeom prst="round1Rect">
          <a:avLst/>
        </a:prstGeom>
        <a:solidFill>
          <a:srgbClr val="1A71A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latin typeface="EC Square Sans Pro" panose="020B0506040000020004" pitchFamily="34" charset="0"/>
            </a:rPr>
            <a:t>Enabling sectors &amp; technologies </a:t>
          </a:r>
        </a:p>
      </dsp:txBody>
      <dsp:txXfrm rot="10800000">
        <a:off x="0" y="2479874"/>
        <a:ext cx="3321281" cy="1487925"/>
      </dsp:txXfrm>
    </dsp:sp>
    <dsp:sp modelId="{55B7D985-117A-45B0-8E2C-4D6C43D754FB}">
      <dsp:nvSpPr>
        <dsp:cNvPr id="0" name=""/>
        <dsp:cNvSpPr/>
      </dsp:nvSpPr>
      <dsp:spPr>
        <a:xfrm rot="5400000">
          <a:off x="3989972" y="1315209"/>
          <a:ext cx="1983900" cy="3321281"/>
        </a:xfrm>
        <a:prstGeom prst="round1Rect">
          <a:avLst/>
        </a:prstGeom>
        <a:solidFill>
          <a:srgbClr val="1A71A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EC Square Sans Pro" panose="020B0506040000020004" pitchFamily="34" charset="0"/>
            </a:rPr>
            <a:t>Capital Markets Union </a:t>
          </a:r>
        </a:p>
      </dsp:txBody>
      <dsp:txXfrm rot="-5400000">
        <a:off x="3321281" y="2479874"/>
        <a:ext cx="3321281" cy="1487925"/>
      </dsp:txXfrm>
    </dsp:sp>
    <dsp:sp modelId="{AC348714-E604-427D-BFBB-32B78CBE8B61}">
      <dsp:nvSpPr>
        <dsp:cNvPr id="0" name=""/>
        <dsp:cNvSpPr/>
      </dsp:nvSpPr>
      <dsp:spPr>
        <a:xfrm>
          <a:off x="1665908" y="1259568"/>
          <a:ext cx="3310746" cy="1448663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EC Square Sans Pro" panose="020B0506040000020004" pitchFamily="34" charset="0"/>
            </a:rPr>
            <a:t>Gender Smart Investments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EC Square Sans Pro" panose="020B0506040000020004" pitchFamily="34" charset="0"/>
            </a:rPr>
            <a:t>IPOs</a:t>
          </a:r>
          <a:endParaRPr lang="en-US" sz="2400" kern="1200" dirty="0">
            <a:latin typeface="EC Square Sans Pro" panose="020B0506040000020004" pitchFamily="34" charset="0"/>
          </a:endParaRPr>
        </a:p>
      </dsp:txBody>
      <dsp:txXfrm>
        <a:off x="1736626" y="1330286"/>
        <a:ext cx="3169310" cy="130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3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5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0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8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34290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5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2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0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9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6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C845E8-A3F8-42D4-9859-09B942D914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73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4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6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9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1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2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9843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2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4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6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6"/>
            <a:ext cx="10065224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9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1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2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21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7"/>
            <a:ext cx="12197347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4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9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1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6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2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223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91" y="1122363"/>
            <a:ext cx="1067603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91" y="3602038"/>
            <a:ext cx="1067603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61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4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6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2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9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6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4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3" y="4160830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20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6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4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3" y="4160830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82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4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92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4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2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4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69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9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680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97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9" y="1992575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9" y="743804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5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17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8" y="1825629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7" y="482863"/>
            <a:ext cx="46692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1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62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5" y="2284671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4" y="2284672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9" y="2284671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5" y="4038688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41" y="4041948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5" y="4037441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093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4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71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71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50" y="2159960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61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51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3" y="2159960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663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7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7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48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6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92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" dirty="0" smtClean="0"/>
              <a:t/>
            </a:r>
            <a:br>
              <a:rPr lang="en-GB" sz="800" dirty="0" smtClean="0"/>
            </a:br>
            <a:r>
              <a:rPr lang="en-US" sz="4000" dirty="0" smtClean="0"/>
              <a:t>InvestEU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> 2021-2027</a:t>
            </a:r>
            <a:endParaRPr lang="en-GB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3885" y="5704114"/>
            <a:ext cx="9982689" cy="896203"/>
          </a:xfrm>
        </p:spPr>
        <p:txBody>
          <a:bodyPr/>
          <a:lstStyle/>
          <a:p>
            <a:r>
              <a:rPr lang="de-DE" sz="2400" dirty="0" smtClean="0"/>
              <a:t>Georg Raab</a:t>
            </a:r>
            <a:r>
              <a:rPr lang="de-DE" sz="2400" dirty="0"/>
              <a:t>, European </a:t>
            </a:r>
            <a:r>
              <a:rPr lang="de-DE" sz="2400" dirty="0" err="1" smtClean="0"/>
              <a:t>Commission</a:t>
            </a:r>
            <a:r>
              <a:rPr lang="de-DE" sz="2400" dirty="0" smtClean="0"/>
              <a:t> (DG GROW) </a:t>
            </a:r>
          </a:p>
          <a:p>
            <a:r>
              <a:rPr lang="de-DE" sz="2400" dirty="0" smtClean="0"/>
              <a:t>SME Access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Finance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5" y="633836"/>
            <a:ext cx="5682599" cy="13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759852"/>
            <a:ext cx="5682600" cy="14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633836"/>
            <a:ext cx="5270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07" y="4617656"/>
            <a:ext cx="7741249" cy="22403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34669" y="4760843"/>
            <a:ext cx="1470992" cy="5963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 smtClean="0">
                <a:solidFill>
                  <a:schemeClr val="tx1"/>
                </a:solidFill>
              </a:rPr>
              <a:t>Digital </a:t>
            </a:r>
            <a:r>
              <a:rPr lang="de-AT" sz="1100" b="1" dirty="0" err="1" smtClean="0">
                <a:solidFill>
                  <a:schemeClr val="tx1"/>
                </a:solidFill>
              </a:rPr>
              <a:t>roadshow</a:t>
            </a:r>
            <a:r>
              <a:rPr lang="de-AT" sz="1100" b="1" dirty="0" smtClean="0">
                <a:solidFill>
                  <a:schemeClr val="tx1"/>
                </a:solidFill>
              </a:rPr>
              <a:t> </a:t>
            </a:r>
            <a:r>
              <a:rPr lang="de-AT" sz="1100" b="1" dirty="0" err="1" smtClean="0">
                <a:solidFill>
                  <a:schemeClr val="tx1"/>
                </a:solidFill>
              </a:rPr>
              <a:t>throughout</a:t>
            </a:r>
            <a:r>
              <a:rPr lang="de-AT" sz="1100" b="1" dirty="0" smtClean="0">
                <a:solidFill>
                  <a:schemeClr val="tx1"/>
                </a:solidFill>
              </a:rPr>
              <a:t> 2022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08" y="1471818"/>
            <a:ext cx="7678347" cy="1668213"/>
          </a:xfrm>
          <a:prstGeom prst="rect">
            <a:avLst/>
          </a:prstGeom>
          <a:noFill/>
          <a:ln w="19050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293" y="2334844"/>
            <a:ext cx="3521553" cy="246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None/>
            </a:pPr>
            <a:r>
              <a:rPr lang="en-GB" altLang="fr-FR" sz="1800" b="1" i="0" dirty="0">
                <a:latin typeface="+mn-lt"/>
              </a:rPr>
              <a:t>InvestEU </a:t>
            </a:r>
            <a:r>
              <a:rPr lang="en-GB" altLang="fr-FR" sz="1800" b="1" i="0" dirty="0" smtClean="0">
                <a:latin typeface="+mn-lt"/>
              </a:rPr>
              <a:t>Fund:</a:t>
            </a:r>
            <a:endParaRPr lang="en-GB" altLang="fr-FR" sz="1800" b="1" i="0" dirty="0">
              <a:latin typeface="+mn-lt"/>
            </a:endParaRP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GB" altLang="fr-FR" sz="1600" b="1" i="0" dirty="0" smtClean="0">
                <a:latin typeface="+mn-lt"/>
                <a:cs typeface="Calibri" panose="020F0502020204030204" pitchFamily="34" charset="0"/>
              </a:rPr>
              <a:t>EUR </a:t>
            </a:r>
            <a:r>
              <a:rPr lang="en-GB" altLang="fr-FR" sz="1600" b="1" i="0" dirty="0">
                <a:latin typeface="+mn-lt"/>
                <a:cs typeface="Calibri" panose="020F0502020204030204" pitchFamily="34" charset="0"/>
              </a:rPr>
              <a:t>26.2 </a:t>
            </a:r>
            <a:r>
              <a:rPr lang="en-GB" altLang="fr-FR" sz="1600" b="1" i="0" dirty="0" err="1">
                <a:latin typeface="+mn-lt"/>
                <a:cs typeface="Calibri" panose="020F0502020204030204" pitchFamily="34" charset="0"/>
              </a:rPr>
              <a:t>bn</a:t>
            </a:r>
            <a:r>
              <a:rPr lang="en-GB" altLang="fr-FR" sz="1600" b="1" i="0" dirty="0">
                <a:latin typeface="+mn-lt"/>
                <a:cs typeface="Calibri" panose="020F0502020204030204" pitchFamily="34" charset="0"/>
              </a:rPr>
              <a:t> </a:t>
            </a:r>
            <a:r>
              <a:rPr lang="en-GB" altLang="fr-FR" sz="1600" i="0" dirty="0">
                <a:latin typeface="+mn-lt"/>
                <a:cs typeface="Calibri" panose="020F0502020204030204" pitchFamily="34" charset="0"/>
              </a:rPr>
              <a:t>EU budgetary guarantee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fr-FR" sz="1600" i="0" dirty="0" smtClean="0">
                <a:latin typeface="+mn-lt"/>
                <a:cs typeface="Calibri" panose="020F0502020204030204" pitchFamily="34" charset="0"/>
              </a:rPr>
              <a:t>Objective to </a:t>
            </a:r>
            <a:r>
              <a:rPr lang="en-US" altLang="fr-FR" sz="1600" i="0" dirty="0" err="1" smtClean="0">
                <a:latin typeface="+mn-lt"/>
                <a:cs typeface="Calibri" panose="020F0502020204030204" pitchFamily="34" charset="0"/>
              </a:rPr>
              <a:t>mobilise</a:t>
            </a:r>
            <a:r>
              <a:rPr lang="en-US" altLang="fr-FR" sz="1600" i="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n-US" altLang="fr-FR" sz="1600" b="1" i="0" dirty="0">
                <a:latin typeface="+mn-lt"/>
                <a:cs typeface="Calibri" panose="020F0502020204030204" pitchFamily="34" charset="0"/>
              </a:rPr>
              <a:t>EUR 370 </a:t>
            </a:r>
            <a:r>
              <a:rPr lang="en-US" altLang="fr-FR" sz="1600" i="0" dirty="0" smtClean="0">
                <a:latin typeface="+mn-lt"/>
                <a:cs typeface="Calibri" panose="020F0502020204030204" pitchFamily="34" charset="0"/>
              </a:rPr>
              <a:t>billion euro </a:t>
            </a:r>
            <a:r>
              <a:rPr lang="en-US" altLang="fr-FR" sz="1600" i="0" dirty="0">
                <a:latin typeface="+mn-lt"/>
                <a:cs typeface="Calibri" panose="020F0502020204030204" pitchFamily="34" charset="0"/>
              </a:rPr>
              <a:t>in additional </a:t>
            </a:r>
            <a:r>
              <a:rPr lang="en-US" altLang="fr-FR" sz="1600" i="0" dirty="0" smtClean="0">
                <a:latin typeface="+mn-lt"/>
                <a:cs typeface="Calibri" panose="020F0502020204030204" pitchFamily="34" charset="0"/>
              </a:rPr>
              <a:t>investment, </a:t>
            </a:r>
            <a:r>
              <a:rPr lang="en-US" altLang="fr-FR" sz="1600" i="0" dirty="0">
                <a:latin typeface="+mn-lt"/>
                <a:cs typeface="Calibri" panose="020F0502020204030204" pitchFamily="34" charset="0"/>
              </a:rPr>
              <a:t>of which </a:t>
            </a:r>
            <a:r>
              <a:rPr lang="en-US" altLang="fr-FR" sz="1600" b="1" i="0" dirty="0">
                <a:latin typeface="+mn-lt"/>
                <a:cs typeface="Calibri" panose="020F0502020204030204" pitchFamily="34" charset="0"/>
              </a:rPr>
              <a:t>30% </a:t>
            </a:r>
            <a:r>
              <a:rPr lang="en-US" altLang="fr-FR" sz="1600" i="0" dirty="0">
                <a:latin typeface="+mn-lt"/>
                <a:cs typeface="Calibri" panose="020F0502020204030204" pitchFamily="34" charset="0"/>
              </a:rPr>
              <a:t>to contribute to </a:t>
            </a:r>
            <a:r>
              <a:rPr lang="en-US" altLang="fr-FR" sz="1600" b="1" i="0" dirty="0">
                <a:latin typeface="+mn-lt"/>
                <a:cs typeface="Calibri" panose="020F0502020204030204" pitchFamily="34" charset="0"/>
              </a:rPr>
              <a:t>climate </a:t>
            </a:r>
            <a:r>
              <a:rPr lang="en-US" altLang="fr-FR" sz="1600" b="1" i="0" dirty="0" smtClean="0">
                <a:latin typeface="+mn-lt"/>
                <a:cs typeface="Calibri" panose="020F0502020204030204" pitchFamily="34" charset="0"/>
              </a:rPr>
              <a:t>objectives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sv-SE" altLang="fr-FR" sz="1600" i="0" dirty="0" smtClean="0">
                <a:latin typeface="+mn-lt"/>
                <a:cs typeface="Calibri" panose="020F0502020204030204" pitchFamily="34" charset="0"/>
              </a:rPr>
              <a:t>Projects to be </a:t>
            </a:r>
            <a:r>
              <a:rPr lang="sv-SE" altLang="fr-FR" sz="1600" i="0" dirty="0" err="1" smtClean="0">
                <a:latin typeface="+mn-lt"/>
                <a:cs typeface="Calibri" panose="020F0502020204030204" pitchFamily="34" charset="0"/>
              </a:rPr>
              <a:t>financed</a:t>
            </a:r>
            <a:r>
              <a:rPr lang="sv-SE" altLang="fr-FR" sz="1600" i="0" dirty="0" smtClean="0">
                <a:latin typeface="+mn-lt"/>
                <a:cs typeface="Calibri" panose="020F0502020204030204" pitchFamily="34" charset="0"/>
              </a:rPr>
              <a:t> under 4 policy </a:t>
            </a:r>
            <a:r>
              <a:rPr lang="sv-SE" altLang="fr-FR" sz="1600" i="0" dirty="0" err="1" smtClean="0">
                <a:latin typeface="+mn-lt"/>
                <a:cs typeface="Calibri" panose="020F0502020204030204" pitchFamily="34" charset="0"/>
              </a:rPr>
              <a:t>windows</a:t>
            </a:r>
            <a:endParaRPr lang="en-GB" altLang="fr-FR" sz="1600" i="0" dirty="0">
              <a:cs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InvestEU Programme: an overview </a:t>
            </a:r>
            <a:endParaRPr lang="en-GB" dirty="0"/>
          </a:p>
        </p:txBody>
      </p:sp>
      <p:sp>
        <p:nvSpPr>
          <p:cNvPr id="17" name="Arc 16"/>
          <p:cNvSpPr/>
          <p:nvPr/>
        </p:nvSpPr>
        <p:spPr>
          <a:xfrm flipH="1">
            <a:off x="1422400" y="1913469"/>
            <a:ext cx="2964552" cy="1255445"/>
          </a:xfrm>
          <a:prstGeom prst="arc">
            <a:avLst>
              <a:gd name="adj1" fmla="val 15133270"/>
              <a:gd name="adj2" fmla="val 20924446"/>
            </a:avLst>
          </a:prstGeom>
          <a:noFill/>
          <a:ln w="28575">
            <a:solidFill>
              <a:srgbClr val="FFC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 rot="19631735">
            <a:off x="2854204" y="4331180"/>
            <a:ext cx="2019828" cy="934366"/>
          </a:xfrm>
          <a:prstGeom prst="arc">
            <a:avLst>
              <a:gd name="adj1" fmla="val 13314481"/>
              <a:gd name="adj2" fmla="val 20699664"/>
            </a:avLst>
          </a:prstGeom>
          <a:noFill/>
          <a:ln w="28575">
            <a:solidFill>
              <a:srgbClr val="FFC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8777" y="3343804"/>
            <a:ext cx="762612" cy="266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239578" y="3697979"/>
            <a:ext cx="2700661" cy="816093"/>
            <a:chOff x="970722" y="1966108"/>
            <a:chExt cx="4193254" cy="15707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r="914" b="45467"/>
            <a:stretch/>
          </p:blipFill>
          <p:spPr>
            <a:xfrm>
              <a:off x="970722" y="1966108"/>
              <a:ext cx="3803501" cy="8830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2466" y="2885221"/>
              <a:ext cx="3871510" cy="651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E99449"/>
                  </a:solidFill>
                  <a:latin typeface="EC Square Sans Pro" panose="020B0506040000020004" pitchFamily="34" charset="0"/>
                </a:rPr>
                <a:t>€ 9.9 </a:t>
              </a:r>
              <a:r>
                <a:rPr lang="en-GB" sz="1600" b="1" dirty="0" err="1" smtClean="0">
                  <a:solidFill>
                    <a:srgbClr val="E99449"/>
                  </a:solidFill>
                  <a:latin typeface="EC Square Sans Pro" panose="020B0506040000020004" pitchFamily="34" charset="0"/>
                </a:rPr>
                <a:t>bn</a:t>
              </a:r>
              <a:endParaRPr lang="en-GB" sz="2800" b="1" dirty="0">
                <a:solidFill>
                  <a:srgbClr val="E99449"/>
                </a:solidFill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66871" y="4724634"/>
            <a:ext cx="2542529" cy="724847"/>
            <a:chOff x="6357310" y="4386261"/>
            <a:chExt cx="5084070" cy="15502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/>
            <a:srcRect l="1" r="192" b="38332"/>
            <a:stretch/>
          </p:blipFill>
          <p:spPr>
            <a:xfrm>
              <a:off x="6357310" y="4386261"/>
              <a:ext cx="4306527" cy="86346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085369" y="5284890"/>
              <a:ext cx="4356011" cy="651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8AC1E9"/>
                  </a:solidFill>
                  <a:latin typeface="EC Square Sans Pro" panose="020B0506040000020004" pitchFamily="34" charset="0"/>
                </a:rPr>
                <a:t>€ 2.8 </a:t>
              </a:r>
              <a:r>
                <a:rPr lang="en-GB" sz="1600" b="1" dirty="0" err="1" smtClean="0">
                  <a:solidFill>
                    <a:srgbClr val="8AC1E9"/>
                  </a:solidFill>
                  <a:latin typeface="EC Square Sans Pro" panose="020B0506040000020004" pitchFamily="34" charset="0"/>
                </a:rPr>
                <a:t>bn</a:t>
              </a:r>
              <a:endParaRPr lang="en-GB" sz="1600" b="1" dirty="0">
                <a:solidFill>
                  <a:srgbClr val="8AC1E9"/>
                </a:solidFill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41967" y="3637975"/>
            <a:ext cx="2251186" cy="848564"/>
            <a:chOff x="1307646" y="4345124"/>
            <a:chExt cx="4975203" cy="163321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/>
            <a:srcRect l="4878" r="557" b="37981"/>
            <a:stretch/>
          </p:blipFill>
          <p:spPr>
            <a:xfrm>
              <a:off x="2481756" y="4345124"/>
              <a:ext cx="3801093" cy="9038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07646" y="5326733"/>
              <a:ext cx="4284517" cy="65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FCB854"/>
                  </a:solidFill>
                  <a:latin typeface="EC Square Sans Pro" panose="020B0506040000020004" pitchFamily="34" charset="0"/>
                </a:rPr>
                <a:t>€ 6.9 </a:t>
              </a:r>
              <a:r>
                <a:rPr lang="en-GB" sz="1600" b="1" dirty="0" err="1" smtClean="0">
                  <a:solidFill>
                    <a:srgbClr val="FCB854"/>
                  </a:solidFill>
                  <a:latin typeface="EC Square Sans Pro" panose="020B0506040000020004" pitchFamily="34" charset="0"/>
                </a:rPr>
                <a:t>bn</a:t>
              </a:r>
              <a:endParaRPr lang="en-GB" sz="1600" b="1" dirty="0">
                <a:solidFill>
                  <a:srgbClr val="FCB854"/>
                </a:solidFill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85441" y="4724634"/>
            <a:ext cx="2540247" cy="759678"/>
            <a:chOff x="6361872" y="2070883"/>
            <a:chExt cx="5079507" cy="146214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/>
            <a:srcRect r="1917" b="40202"/>
            <a:stretch/>
          </p:blipFill>
          <p:spPr>
            <a:xfrm>
              <a:off x="6361872" y="2070883"/>
              <a:ext cx="4671242" cy="84297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094158" y="2881415"/>
              <a:ext cx="4347221" cy="651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5F7DBD"/>
                  </a:solidFill>
                  <a:latin typeface="EC Square Sans Pro" panose="020B0506040000020004" pitchFamily="34" charset="0"/>
                </a:rPr>
                <a:t>€ 6.6 </a:t>
              </a:r>
              <a:r>
                <a:rPr lang="en-GB" sz="1600" b="1" dirty="0" err="1" smtClean="0">
                  <a:solidFill>
                    <a:srgbClr val="5F7DBD"/>
                  </a:solidFill>
                  <a:latin typeface="EC Square Sans Pro" panose="020B0506040000020004" pitchFamily="34" charset="0"/>
                </a:rPr>
                <a:t>bn</a:t>
              </a:r>
              <a:endParaRPr lang="en-GB" sz="1600" b="1" dirty="0">
                <a:solidFill>
                  <a:srgbClr val="5F7DBD"/>
                </a:solidFill>
                <a:latin typeface="EC Square Sans Pro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9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798928"/>
              </p:ext>
            </p:extLst>
          </p:nvPr>
        </p:nvGraphicFramePr>
        <p:xfrm>
          <a:off x="775672" y="1520824"/>
          <a:ext cx="10931419" cy="485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principles of the EU Guarantee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19250"/>
            <a:ext cx="10515600" cy="1272838"/>
          </a:xfrm>
        </p:spPr>
        <p:txBody>
          <a:bodyPr/>
          <a:lstStyle/>
          <a:p>
            <a:r>
              <a:rPr lang="en-GB" dirty="0" smtClean="0"/>
              <a:t>SME window of InvestEU: Debt Products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420774" y="5080448"/>
            <a:ext cx="6029241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 dirty="0"/>
          </a:p>
        </p:txBody>
      </p:sp>
      <p:sp>
        <p:nvSpPr>
          <p:cNvPr id="6" name="Pentagon 5"/>
          <p:cNvSpPr/>
          <p:nvPr/>
        </p:nvSpPr>
        <p:spPr>
          <a:xfrm rot="16200000">
            <a:off x="2733163" y="2810172"/>
            <a:ext cx="2952328" cy="1577105"/>
          </a:xfrm>
          <a:prstGeom prst="homePlate">
            <a:avLst/>
          </a:prstGeom>
          <a:solidFill>
            <a:srgbClr val="2D5EC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/>
              <a:t>Innovative &amp; innovation-</a:t>
            </a:r>
            <a:r>
              <a:rPr lang="de-DE" sz="1600" b="1" dirty="0" err="1" smtClean="0"/>
              <a:t>driven</a:t>
            </a:r>
            <a:endParaRPr lang="de-DE" sz="1600" b="0" dirty="0"/>
          </a:p>
        </p:txBody>
      </p:sp>
      <p:sp>
        <p:nvSpPr>
          <p:cNvPr id="7" name="Pentagon 6"/>
          <p:cNvSpPr/>
          <p:nvPr/>
        </p:nvSpPr>
        <p:spPr>
          <a:xfrm rot="16200000">
            <a:off x="5818330" y="2865753"/>
            <a:ext cx="2952328" cy="1465944"/>
          </a:xfrm>
          <a:prstGeom prst="homePlate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Transformative </a:t>
            </a:r>
            <a:r>
              <a:rPr lang="de-DE" sz="1600" b="1" dirty="0" err="1" smtClean="0"/>
              <a:t>digitalisation</a:t>
            </a:r>
            <a:endParaRPr lang="de-DE" sz="1600" b="1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600" b="0" dirty="0"/>
          </a:p>
        </p:txBody>
      </p:sp>
      <p:sp>
        <p:nvSpPr>
          <p:cNvPr id="8" name="Pentagon 7"/>
          <p:cNvSpPr/>
          <p:nvPr/>
        </p:nvSpPr>
        <p:spPr>
          <a:xfrm rot="16200000">
            <a:off x="4303540" y="2816902"/>
            <a:ext cx="2952328" cy="1563644"/>
          </a:xfrm>
          <a:prstGeom prst="homePlate">
            <a:avLst/>
          </a:prstGeom>
          <a:solidFill>
            <a:srgbClr val="3166C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/>
              <a:t>Cultural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Creative </a:t>
            </a:r>
            <a:r>
              <a:rPr lang="de-DE" sz="1600" b="1" dirty="0" err="1" smtClean="0"/>
              <a:t>Sector</a:t>
            </a:r>
            <a:endParaRPr lang="de-DE" sz="1600" b="0" dirty="0"/>
          </a:p>
        </p:txBody>
      </p:sp>
      <p:sp>
        <p:nvSpPr>
          <p:cNvPr id="9" name="Pentagon 8"/>
          <p:cNvSpPr/>
          <p:nvPr/>
        </p:nvSpPr>
        <p:spPr>
          <a:xfrm rot="16200000">
            <a:off x="7262580" y="2887454"/>
            <a:ext cx="2952328" cy="1422544"/>
          </a:xfrm>
          <a:prstGeom prst="homePlate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err="1" smtClean="0"/>
              <a:t>Sustainability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activities</a:t>
            </a:r>
            <a:r>
              <a:rPr lang="de-DE" sz="1600" b="0" dirty="0" smtClean="0"/>
              <a:t> (</a:t>
            </a:r>
            <a:r>
              <a:rPr lang="de-DE" sz="1600" b="0" dirty="0" err="1" smtClean="0"/>
              <a:t>need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to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pilot</a:t>
            </a:r>
            <a:r>
              <a:rPr lang="de-DE" sz="1600" dirty="0" smtClean="0"/>
              <a:t>)</a:t>
            </a:r>
            <a:endParaRPr lang="de-DE" sz="1600" b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753854" y="5347094"/>
            <a:ext cx="5419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smtClean="0">
                <a:solidFill>
                  <a:srgbClr val="0F5494"/>
                </a:solidFill>
              </a:rPr>
              <a:t>Portfolios of </a:t>
            </a:r>
            <a:r>
              <a:rPr lang="de-DE" b="0" dirty="0" err="1" smtClean="0">
                <a:solidFill>
                  <a:srgbClr val="0F5494"/>
                </a:solidFill>
              </a:rPr>
              <a:t>newly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generated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higher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risk</a:t>
            </a:r>
            <a:r>
              <a:rPr lang="de-DE" b="0" dirty="0" smtClean="0">
                <a:solidFill>
                  <a:srgbClr val="0F5494"/>
                </a:solidFill>
              </a:rPr>
              <a:t> SME </a:t>
            </a:r>
            <a:r>
              <a:rPr lang="de-DE" b="0" dirty="0" err="1" smtClean="0">
                <a:solidFill>
                  <a:srgbClr val="0F5494"/>
                </a:solidFill>
              </a:rPr>
              <a:t>financing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transactions</a:t>
            </a:r>
            <a:r>
              <a:rPr lang="de-DE" b="0" dirty="0" smtClean="0">
                <a:solidFill>
                  <a:srgbClr val="0F5494"/>
                </a:solidFill>
              </a:rPr>
              <a:t> (e.g. </a:t>
            </a:r>
            <a:r>
              <a:rPr lang="de-DE" b="0" dirty="0" err="1" smtClean="0">
                <a:solidFill>
                  <a:srgbClr val="0F5494"/>
                </a:solidFill>
              </a:rPr>
              <a:t>for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start-ups</a:t>
            </a:r>
            <a:r>
              <a:rPr lang="de-DE" b="0" dirty="0" smtClean="0">
                <a:solidFill>
                  <a:srgbClr val="0F5494"/>
                </a:solidFill>
              </a:rPr>
              <a:t>, SMEs </a:t>
            </a:r>
            <a:r>
              <a:rPr lang="de-DE" b="0" dirty="0" err="1" smtClean="0">
                <a:solidFill>
                  <a:srgbClr val="0F5494"/>
                </a:solidFill>
              </a:rPr>
              <a:t>with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insufficient</a:t>
            </a:r>
            <a:r>
              <a:rPr lang="de-DE" b="0" dirty="0" smtClean="0">
                <a:solidFill>
                  <a:srgbClr val="0F5494"/>
                </a:solidFill>
              </a:rPr>
              <a:t> </a:t>
            </a:r>
            <a:r>
              <a:rPr lang="de-DE" b="0" dirty="0" err="1" smtClean="0">
                <a:solidFill>
                  <a:srgbClr val="0F5494"/>
                </a:solidFill>
              </a:rPr>
              <a:t>collateral</a:t>
            </a:r>
            <a:r>
              <a:rPr lang="de-DE" dirty="0">
                <a:solidFill>
                  <a:srgbClr val="0F5494"/>
                </a:solidFill>
              </a:rPr>
              <a:t>)</a:t>
            </a:r>
            <a:endParaRPr lang="de-DE" b="0" dirty="0" smtClean="0">
              <a:solidFill>
                <a:srgbClr val="0F5494"/>
              </a:solidFill>
            </a:endParaRPr>
          </a:p>
          <a:p>
            <a:pPr algn="ctr"/>
            <a:endParaRPr lang="de-DE" sz="1200" b="0" dirty="0" smtClean="0">
              <a:solidFill>
                <a:srgbClr val="0F5494"/>
              </a:solidFill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3069356" y="2194568"/>
            <a:ext cx="174358" cy="439804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506" y="3433111"/>
            <a:ext cx="269979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2400" b="0" dirty="0" smtClean="0">
                <a:solidFill>
                  <a:srgbClr val="0F5494"/>
                </a:solidFill>
              </a:rPr>
              <a:t>Single European </a:t>
            </a:r>
            <a:r>
              <a:rPr lang="de-DE" sz="2400" b="0" dirty="0" err="1" smtClean="0">
                <a:solidFill>
                  <a:srgbClr val="0F5494"/>
                </a:solidFill>
              </a:rPr>
              <a:t>Guarantee</a:t>
            </a:r>
            <a:r>
              <a:rPr lang="de-DE" sz="2400" b="0" dirty="0" smtClean="0">
                <a:solidFill>
                  <a:srgbClr val="0F5494"/>
                </a:solidFill>
              </a:rPr>
              <a:t> Facility </a:t>
            </a:r>
            <a:r>
              <a:rPr lang="de-DE" sz="2400" dirty="0" err="1" smtClean="0">
                <a:solidFill>
                  <a:srgbClr val="0F5494"/>
                </a:solidFill>
              </a:rPr>
              <a:t>addressing</a:t>
            </a:r>
            <a:r>
              <a:rPr lang="de-DE" sz="2400" dirty="0" smtClean="0">
                <a:solidFill>
                  <a:srgbClr val="0F5494"/>
                </a:solidFill>
              </a:rPr>
              <a:t> multiple </a:t>
            </a:r>
            <a:r>
              <a:rPr lang="de-DE" sz="2400" dirty="0" err="1" smtClean="0">
                <a:solidFill>
                  <a:srgbClr val="0F5494"/>
                </a:solidFill>
              </a:rPr>
              <a:t>policy</a:t>
            </a:r>
            <a:r>
              <a:rPr lang="de-DE" sz="2400" dirty="0" smtClean="0">
                <a:solidFill>
                  <a:srgbClr val="0F5494"/>
                </a:solidFill>
              </a:rPr>
              <a:t> </a:t>
            </a:r>
            <a:r>
              <a:rPr lang="de-DE" sz="2400" dirty="0" err="1" smtClean="0">
                <a:solidFill>
                  <a:srgbClr val="0F5494"/>
                </a:solidFill>
              </a:rPr>
              <a:t>objectives</a:t>
            </a:r>
            <a:endParaRPr lang="de-DE" sz="2400" b="0" dirty="0" smtClean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798" y="1444624"/>
            <a:ext cx="11191448" cy="4613276"/>
          </a:xfrm>
        </p:spPr>
        <p:txBody>
          <a:bodyPr/>
          <a:lstStyle/>
          <a:p>
            <a:pPr marL="342900" indent="-342900" algn="just"/>
            <a:r>
              <a:rPr lang="en-US" sz="2200" dirty="0" smtClean="0"/>
              <a:t>Financial intermediaries are free to choose which area they would like to address</a:t>
            </a:r>
          </a:p>
          <a:p>
            <a:pPr marL="342900" indent="-342900" algn="just">
              <a:spcAft>
                <a:spcPts val="1200"/>
              </a:spcAft>
            </a:pPr>
            <a:r>
              <a:rPr lang="en-US" sz="2200" dirty="0" smtClean="0"/>
              <a:t>General competitiveness </a:t>
            </a:r>
            <a:r>
              <a:rPr lang="en-US" sz="2200" dirty="0"/>
              <a:t>guarantee </a:t>
            </a:r>
            <a:r>
              <a:rPr lang="en-US" sz="2200" dirty="0" smtClean="0"/>
              <a:t>for</a:t>
            </a:r>
            <a:r>
              <a:rPr lang="en-US" sz="2200" dirty="0"/>
              <a:t>:</a:t>
            </a:r>
          </a:p>
          <a:p>
            <a:pPr marL="800100" lvl="1" indent="-342900" algn="just">
              <a:spcAft>
                <a:spcPts val="1200"/>
              </a:spcAft>
            </a:pPr>
            <a:r>
              <a:rPr lang="en-US" sz="1800" dirty="0" smtClean="0"/>
              <a:t>Start–ups</a:t>
            </a:r>
            <a:endParaRPr lang="en-US" sz="1800" dirty="0"/>
          </a:p>
          <a:p>
            <a:pPr marL="800100" lvl="1" indent="-342900" algn="just">
              <a:spcAft>
                <a:spcPts val="1200"/>
              </a:spcAft>
            </a:pPr>
            <a:r>
              <a:rPr lang="en-US" sz="1800" dirty="0" smtClean="0"/>
              <a:t>Transactions </a:t>
            </a:r>
            <a:r>
              <a:rPr lang="en-US" sz="1800" dirty="0"/>
              <a:t>with reduced collateral requirements, longer maturities</a:t>
            </a:r>
          </a:p>
          <a:p>
            <a:pPr marL="800100" lvl="1" indent="-342900" algn="just">
              <a:spcAft>
                <a:spcPts val="1200"/>
              </a:spcAft>
            </a:pPr>
            <a:r>
              <a:rPr lang="en-US" sz="1800" dirty="0"/>
              <a:t>Generally riskier products (e.g. subordinated lending)</a:t>
            </a:r>
          </a:p>
          <a:p>
            <a:pPr marL="800100" lvl="1" indent="-342900" algn="just">
              <a:spcAft>
                <a:spcPts val="1200"/>
              </a:spcAft>
            </a:pPr>
            <a:r>
              <a:rPr lang="en-US" sz="1800" dirty="0" smtClean="0"/>
              <a:t>Possibility </a:t>
            </a:r>
            <a:r>
              <a:rPr lang="en-US" sz="1800" dirty="0"/>
              <a:t>to do volume deals (significantly extending financing volumes beyond standard </a:t>
            </a:r>
            <a:r>
              <a:rPr lang="en-US" sz="1800" dirty="0" smtClean="0"/>
              <a:t>volumes) </a:t>
            </a:r>
          </a:p>
          <a:p>
            <a:pPr marL="800100" lvl="1" indent="-342900" algn="just">
              <a:spcAft>
                <a:spcPts val="1200"/>
              </a:spcAft>
            </a:pPr>
            <a:r>
              <a:rPr lang="en-US" sz="1800" dirty="0" smtClean="0"/>
              <a:t>Always </a:t>
            </a:r>
            <a:r>
              <a:rPr lang="en-US" sz="1800" dirty="0"/>
              <a:t>has to be complementary to the existing business practices of the financial </a:t>
            </a:r>
            <a:r>
              <a:rPr lang="en-US" sz="1800" dirty="0" smtClean="0"/>
              <a:t>intermediary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28056"/>
            <a:ext cx="10515600" cy="782357"/>
          </a:xfrm>
        </p:spPr>
        <p:txBody>
          <a:bodyPr/>
          <a:lstStyle/>
          <a:p>
            <a:r>
              <a:rPr lang="en-IE" dirty="0" smtClean="0"/>
              <a:t>Set up of the guarantee facility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241659" y="5926524"/>
            <a:ext cx="816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Disclaimer: The exact content of the intervention is under negotiation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with the European Investment Fund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9170" y="1676190"/>
            <a:ext cx="10905699" cy="3881904"/>
          </a:xfrm>
        </p:spPr>
        <p:txBody>
          <a:bodyPr/>
          <a:lstStyle/>
          <a:p>
            <a:pPr marL="457200" lvl="1" indent="0">
              <a:buClr>
                <a:srgbClr val="FFC000"/>
              </a:buClr>
              <a:buNone/>
              <a:defRPr/>
            </a:pPr>
            <a:endParaRPr lang="en-IE" sz="12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335908" cy="782357"/>
          </a:xfrm>
        </p:spPr>
        <p:txBody>
          <a:bodyPr/>
          <a:lstStyle/>
          <a:p>
            <a:r>
              <a:rPr lang="en-IE" dirty="0" smtClean="0"/>
              <a:t>SME window: sustainability criteria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13714"/>
              </p:ext>
            </p:extLst>
          </p:nvPr>
        </p:nvGraphicFramePr>
        <p:xfrm>
          <a:off x="231229" y="1460937"/>
          <a:ext cx="11731357" cy="7439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426">
                  <a:extLst>
                    <a:ext uri="{9D8B030D-6E8A-4147-A177-3AD203B41FA5}">
                      <a16:colId xmlns:a16="http://schemas.microsoft.com/office/drawing/2014/main" val="977518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2042301"/>
                    </a:ext>
                  </a:extLst>
                </a:gridCol>
                <a:gridCol w="8548651">
                  <a:extLst>
                    <a:ext uri="{9D8B030D-6E8A-4147-A177-3AD203B41FA5}">
                      <a16:colId xmlns:a16="http://schemas.microsoft.com/office/drawing/2014/main" val="1158628176"/>
                    </a:ext>
                  </a:extLst>
                </a:gridCol>
              </a:tblGrid>
              <a:tr h="3747702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Financing supported as the final beneficiary qualifies as </a:t>
                      </a:r>
                      <a:r>
                        <a:rPr lang="en-US" sz="1600" b="1" dirty="0" smtClean="0"/>
                        <a:t>green</a:t>
                      </a:r>
                      <a:r>
                        <a:rPr lang="en-US" sz="1600" dirty="0" smtClean="0"/>
                        <a:t>, i.e. green revenues, business model, acknowledgement through prizes, intellectual property, labels etc.</a:t>
                      </a:r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r>
                        <a:rPr lang="en-US" sz="1600" dirty="0" smtClean="0"/>
                        <a:t>Financing supported to any eligible SME that will use the loan for “green” investments as per the </a:t>
                      </a:r>
                      <a:r>
                        <a:rPr lang="en-US" sz="1600" b="1" dirty="0" smtClean="0"/>
                        <a:t>6 taxonomy objectives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Climate changes mitigation (e.g. energy efficiency, green mobility, green ICT)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Climate change adaptation (e.g. improved resilience to climate change)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Circular economy (waste management, ICT solutions enabling circularity)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Pollution prevention (e.g.</a:t>
                      </a:r>
                      <a:r>
                        <a:rPr lang="en-US" sz="1600" baseline="0" dirty="0" smtClean="0"/>
                        <a:t> reducing </a:t>
                      </a:r>
                      <a:r>
                        <a:rPr lang="fr-BE" sz="1600" dirty="0" err="1" smtClean="0"/>
                        <a:t>pollutant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emissions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into</a:t>
                      </a:r>
                      <a:r>
                        <a:rPr lang="fr-BE" sz="1600" dirty="0" smtClean="0"/>
                        <a:t> air, noise)</a:t>
                      </a:r>
                      <a:endParaRPr lang="en-US" sz="1600" dirty="0" smtClean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Water (e.g. investment in water saving technologies)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Biodiversity (e.g.</a:t>
                      </a:r>
                      <a:r>
                        <a:rPr lang="en-US" sz="1600" baseline="0" dirty="0" smtClean="0"/>
                        <a:t> protection and restoration of biodiversity and ecosystems)</a:t>
                      </a:r>
                      <a:endParaRPr lang="en-US" sz="1600" dirty="0" smtClean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smtClean="0"/>
                        <a:t>Agriculture and forestry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92383"/>
                  </a:ext>
                </a:extLst>
              </a:tr>
              <a:tr h="36922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74856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46842" y="1378953"/>
            <a:ext cx="2690648" cy="99157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000000"/>
                </a:solidFill>
              </a:rPr>
              <a:t>Green enterprise</a:t>
            </a: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1230" y="2450631"/>
            <a:ext cx="3037488" cy="29937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000000"/>
                </a:solidFill>
              </a:rPr>
              <a:t>Green investments</a:t>
            </a: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" y="1082565"/>
            <a:ext cx="231229" cy="5288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Investments and working capital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90910"/>
            <a:ext cx="10515600" cy="782357"/>
          </a:xfrm>
        </p:spPr>
        <p:txBody>
          <a:bodyPr/>
          <a:lstStyle/>
          <a:p>
            <a:r>
              <a:rPr lang="en-GB" dirty="0"/>
              <a:t>SME window of </a:t>
            </a:r>
            <a:r>
              <a:rPr lang="en-GB" dirty="0" smtClean="0"/>
              <a:t>InvestEU: Equity products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6945967"/>
              </p:ext>
            </p:extLst>
          </p:nvPr>
        </p:nvGraphicFramePr>
        <p:xfrm>
          <a:off x="2907240" y="1794943"/>
          <a:ext cx="6642563" cy="39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1659" y="5926524"/>
            <a:ext cx="816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Disclaimer: The exact content of the intervention is under negotiation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with the European Investment Fund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9266830" y="5943600"/>
            <a:ext cx="1488651" cy="635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"/>
          <p:cNvSpPr>
            <a:spLocks noChangeArrowheads="1"/>
          </p:cNvSpPr>
          <p:nvPr/>
        </p:nvSpPr>
        <p:spPr bwMode="auto">
          <a:xfrm>
            <a:off x="0" y="1580701"/>
            <a:ext cx="12173199" cy="402182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altLang="fr-FR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xfrm>
            <a:off x="993002" y="298465"/>
            <a:ext cx="10515600" cy="782357"/>
          </a:xfrm>
        </p:spPr>
        <p:txBody>
          <a:bodyPr/>
          <a:lstStyle/>
          <a:p>
            <a:r>
              <a:rPr lang="fr-BE" dirty="0" smtClean="0">
                <a:latin typeface="+mn-lt"/>
              </a:rPr>
              <a:t>General </a:t>
            </a:r>
            <a:r>
              <a:rPr lang="en-GB" dirty="0" smtClean="0">
                <a:latin typeface="+mn-lt"/>
              </a:rPr>
              <a:t>scheme</a:t>
            </a:r>
            <a:endParaRPr lang="en-GB" dirty="0">
              <a:latin typeface="+mn-lt"/>
            </a:endParaRPr>
          </a:p>
        </p:txBody>
      </p:sp>
      <p:sp>
        <p:nvSpPr>
          <p:cNvPr id="75" name="Rounded Rectangle 6"/>
          <p:cNvSpPr>
            <a:spLocks noChangeArrowheads="1"/>
          </p:cNvSpPr>
          <p:nvPr/>
        </p:nvSpPr>
        <p:spPr bwMode="auto">
          <a:xfrm>
            <a:off x="112713" y="2652713"/>
            <a:ext cx="1527175" cy="1928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BDDEFF"/>
            </a:solidFill>
            <a:round/>
            <a:headEnd/>
            <a:tailEnd/>
          </a:ln>
          <a:effectLst/>
        </p:spPr>
        <p:txBody>
          <a:bodyPr/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InvestEU Guarantee</a:t>
            </a: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9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 compartment</a:t>
            </a: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Rounded Rectangle 7"/>
          <p:cNvSpPr>
            <a:spLocks noChangeArrowheads="1"/>
          </p:cNvSpPr>
          <p:nvPr/>
        </p:nvSpPr>
        <p:spPr bwMode="auto">
          <a:xfrm>
            <a:off x="2795107" y="1857261"/>
            <a:ext cx="1155700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BDDEFF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ounded Rectangle 8"/>
          <p:cNvSpPr>
            <a:spLocks noChangeArrowheads="1"/>
          </p:cNvSpPr>
          <p:nvPr/>
        </p:nvSpPr>
        <p:spPr bwMode="auto">
          <a:xfrm>
            <a:off x="2798282" y="3067844"/>
            <a:ext cx="1152525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BDDEFF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ounded Rectangle 9"/>
          <p:cNvSpPr>
            <a:spLocks noChangeArrowheads="1"/>
          </p:cNvSpPr>
          <p:nvPr/>
        </p:nvSpPr>
        <p:spPr bwMode="auto">
          <a:xfrm>
            <a:off x="2798282" y="4291806"/>
            <a:ext cx="115252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BDDEFF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IPs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(IFI, NPB)</a:t>
            </a:r>
          </a:p>
        </p:txBody>
      </p:sp>
      <p:pic>
        <p:nvPicPr>
          <p:cNvPr id="79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94075"/>
            <a:ext cx="1023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69" y="2051862"/>
            <a:ext cx="10080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62" y="3342271"/>
            <a:ext cx="10064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ounded Rectangle 17"/>
          <p:cNvSpPr>
            <a:spLocks noChangeArrowheads="1"/>
          </p:cNvSpPr>
          <p:nvPr/>
        </p:nvSpPr>
        <p:spPr bwMode="auto">
          <a:xfrm>
            <a:off x="6106782" y="2240346"/>
            <a:ext cx="2660650" cy="27275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1E4084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intermediaries:</a:t>
            </a: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Banks, </a:t>
            </a:r>
            <a:r>
              <a:rPr kumimoji="0" lang="en-GB" alt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guarantee </a:t>
            </a:r>
            <a:r>
              <a:rPr kumimoji="0" lang="en-GB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societies, microfinance providers, venture capital, equity funds, etc. </a:t>
            </a:r>
          </a:p>
        </p:txBody>
      </p:sp>
      <p:cxnSp>
        <p:nvCxnSpPr>
          <p:cNvPr id="84" name="Straight Arrow Connector 83"/>
          <p:cNvCxnSpPr>
            <a:stCxn id="75" idx="3"/>
            <a:endCxn id="76" idx="1"/>
          </p:cNvCxnSpPr>
          <p:nvPr/>
        </p:nvCxnSpPr>
        <p:spPr bwMode="auto">
          <a:xfrm flipV="1">
            <a:off x="1639888" y="2397011"/>
            <a:ext cx="1155219" cy="1220108"/>
          </a:xfrm>
          <a:prstGeom prst="straightConnector1">
            <a:avLst/>
          </a:prstGeom>
          <a:ln w="19050">
            <a:solidFill>
              <a:srgbClr val="1E4084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3"/>
            <a:endCxn id="77" idx="1"/>
          </p:cNvCxnSpPr>
          <p:nvPr/>
        </p:nvCxnSpPr>
        <p:spPr bwMode="auto">
          <a:xfrm flipV="1">
            <a:off x="1639888" y="3608388"/>
            <a:ext cx="1158394" cy="8731"/>
          </a:xfrm>
          <a:prstGeom prst="straightConnector1">
            <a:avLst/>
          </a:prstGeom>
          <a:ln w="19050">
            <a:solidFill>
              <a:srgbClr val="1E4084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5" idx="3"/>
            <a:endCxn id="78" idx="1"/>
          </p:cNvCxnSpPr>
          <p:nvPr/>
        </p:nvCxnSpPr>
        <p:spPr bwMode="auto">
          <a:xfrm>
            <a:off x="1639888" y="3617119"/>
            <a:ext cx="1158394" cy="1215231"/>
          </a:xfrm>
          <a:prstGeom prst="straightConnector1">
            <a:avLst/>
          </a:prstGeom>
          <a:ln w="19050">
            <a:solidFill>
              <a:srgbClr val="1E4084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75" idx="2"/>
          </p:cNvCxnSpPr>
          <p:nvPr/>
        </p:nvCxnSpPr>
        <p:spPr bwMode="auto">
          <a:xfrm flipV="1">
            <a:off x="876300" y="4581525"/>
            <a:ext cx="0" cy="1027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Rounded Rectangle 39"/>
          <p:cNvSpPr>
            <a:spLocks noChangeArrowheads="1"/>
          </p:cNvSpPr>
          <p:nvPr/>
        </p:nvSpPr>
        <p:spPr bwMode="auto">
          <a:xfrm>
            <a:off x="10733337" y="5912601"/>
            <a:ext cx="1116119" cy="6112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relevant OP</a:t>
            </a:r>
          </a:p>
        </p:txBody>
      </p:sp>
      <p:sp>
        <p:nvSpPr>
          <p:cNvPr id="92" name="Rounded Rectangle 40"/>
          <p:cNvSpPr>
            <a:spLocks noChangeArrowheads="1"/>
          </p:cNvSpPr>
          <p:nvPr/>
        </p:nvSpPr>
        <p:spPr bwMode="auto">
          <a:xfrm>
            <a:off x="10744726" y="1641367"/>
            <a:ext cx="1113044" cy="396115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algn="ctr">
            <a:solidFill>
              <a:schemeClr val="accent4"/>
            </a:solidFill>
            <a:round/>
            <a:headEnd/>
            <a:tailEnd/>
          </a:ln>
        </p:spPr>
        <p:txBody>
          <a:bodyPr anchor="ctr"/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600" kern="0" dirty="0">
                <a:solidFill>
                  <a:srgbClr val="FFFFFF"/>
                </a:solidFill>
                <a:latin typeface="EC Square Sans Pro" panose="020B0506040000020004" pitchFamily="34" charset="0"/>
              </a:rPr>
              <a:t>SMEs and small mid-caps across the EU</a:t>
            </a:r>
          </a:p>
        </p:txBody>
      </p:sp>
      <p:cxnSp>
        <p:nvCxnSpPr>
          <p:cNvPr id="93" name="Straight Arrow Connector 92"/>
          <p:cNvCxnSpPr>
            <a:stCxn id="122" idx="3"/>
            <a:endCxn id="91" idx="1"/>
          </p:cNvCxnSpPr>
          <p:nvPr/>
        </p:nvCxnSpPr>
        <p:spPr bwMode="auto">
          <a:xfrm flipV="1">
            <a:off x="3947448" y="6218230"/>
            <a:ext cx="6785889" cy="21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 bwMode="auto">
          <a:xfrm flipV="1">
            <a:off x="3963132" y="2025579"/>
            <a:ext cx="6569221" cy="26283"/>
          </a:xfrm>
          <a:prstGeom prst="straightConnector1">
            <a:avLst/>
          </a:prstGeom>
          <a:ln w="19050">
            <a:solidFill>
              <a:srgbClr val="1E4084"/>
            </a:solidFill>
            <a:prstDash val="sysDash"/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flipV="1">
            <a:off x="3963132" y="4917866"/>
            <a:ext cx="2287670" cy="125753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91" idx="1"/>
          </p:cNvCxnSpPr>
          <p:nvPr/>
        </p:nvCxnSpPr>
        <p:spPr bwMode="auto">
          <a:xfrm>
            <a:off x="8685452" y="4869239"/>
            <a:ext cx="2047885" cy="134899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Right Brace 55"/>
          <p:cNvSpPr>
            <a:spLocks/>
          </p:cNvSpPr>
          <p:nvPr/>
        </p:nvSpPr>
        <p:spPr bwMode="auto">
          <a:xfrm>
            <a:off x="3965094" y="2388394"/>
            <a:ext cx="288925" cy="2444750"/>
          </a:xfrm>
          <a:prstGeom prst="rightBrace">
            <a:avLst>
              <a:gd name="adj1" fmla="val 57781"/>
              <a:gd name="adj2" fmla="val 50000"/>
            </a:avLst>
          </a:prstGeom>
          <a:noFill/>
          <a:ln w="19050">
            <a:solidFill>
              <a:srgbClr val="1E40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Right Brace 56"/>
          <p:cNvSpPr>
            <a:spLocks/>
          </p:cNvSpPr>
          <p:nvPr/>
        </p:nvSpPr>
        <p:spPr bwMode="auto">
          <a:xfrm rot="10800000">
            <a:off x="10302980" y="1880392"/>
            <a:ext cx="297656" cy="3462591"/>
          </a:xfrm>
          <a:prstGeom prst="rightBrace">
            <a:avLst>
              <a:gd name="adj1" fmla="val 58101"/>
              <a:gd name="adj2" fmla="val 50000"/>
            </a:avLst>
          </a:prstGeom>
          <a:noFill/>
          <a:ln w="19050">
            <a:solidFill>
              <a:srgbClr val="1E40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9" name="Straight Arrow Connector 98"/>
          <p:cNvCxnSpPr>
            <a:stCxn id="97" idx="1"/>
          </p:cNvCxnSpPr>
          <p:nvPr/>
        </p:nvCxnSpPr>
        <p:spPr bwMode="auto">
          <a:xfrm flipV="1">
            <a:off x="4254019" y="3604419"/>
            <a:ext cx="1789113" cy="6350"/>
          </a:xfrm>
          <a:prstGeom prst="straightConnector1">
            <a:avLst/>
          </a:prstGeom>
          <a:ln w="19050">
            <a:solidFill>
              <a:srgbClr val="1E4084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1" name="TextBox 63"/>
          <p:cNvSpPr txBox="1">
            <a:spLocks noChangeArrowheads="1"/>
          </p:cNvSpPr>
          <p:nvPr/>
        </p:nvSpPr>
        <p:spPr bwMode="auto">
          <a:xfrm>
            <a:off x="6634560" y="1755786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loans</a:t>
            </a:r>
          </a:p>
        </p:txBody>
      </p:sp>
      <p:sp>
        <p:nvSpPr>
          <p:cNvPr id="102" name="TextBox 65"/>
          <p:cNvSpPr txBox="1">
            <a:spLocks noChangeArrowheads="1"/>
          </p:cNvSpPr>
          <p:nvPr/>
        </p:nvSpPr>
        <p:spPr bwMode="auto">
          <a:xfrm>
            <a:off x="8781069" y="3796527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Financing </a:t>
            </a:r>
            <a:r>
              <a:rPr kumimoji="0" lang="en-GB" alt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(loans, guarantees and venture capital/ equity investments) </a:t>
            </a:r>
          </a:p>
        </p:txBody>
      </p:sp>
      <p:sp>
        <p:nvSpPr>
          <p:cNvPr id="104" name="TextBox 67"/>
          <p:cNvSpPr txBox="1">
            <a:spLocks noChangeArrowheads="1"/>
          </p:cNvSpPr>
          <p:nvPr/>
        </p:nvSpPr>
        <p:spPr bwMode="auto">
          <a:xfrm>
            <a:off x="192088" y="1225550"/>
            <a:ext cx="151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Programmes</a:t>
            </a:r>
          </a:p>
        </p:txBody>
      </p:sp>
      <p:sp>
        <p:nvSpPr>
          <p:cNvPr id="105" name="TextBox 68"/>
          <p:cNvSpPr txBox="1">
            <a:spLocks noChangeArrowheads="1"/>
          </p:cNvSpPr>
          <p:nvPr/>
        </p:nvSpPr>
        <p:spPr bwMode="auto">
          <a:xfrm>
            <a:off x="2525231" y="1047400"/>
            <a:ext cx="172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Implementing Partners (IPs)</a:t>
            </a:r>
          </a:p>
        </p:txBody>
      </p:sp>
      <p:sp>
        <p:nvSpPr>
          <p:cNvPr id="106" name="TextBox 69"/>
          <p:cNvSpPr txBox="1">
            <a:spLocks noChangeArrowheads="1"/>
          </p:cNvSpPr>
          <p:nvPr/>
        </p:nvSpPr>
        <p:spPr bwMode="auto">
          <a:xfrm>
            <a:off x="10444412" y="1176774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40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Beneficiaries</a:t>
            </a:r>
          </a:p>
        </p:txBody>
      </p:sp>
      <p:cxnSp>
        <p:nvCxnSpPr>
          <p:cNvPr id="107" name="Straight Connector 7196"/>
          <p:cNvCxnSpPr>
            <a:cxnSpLocks noChangeShapeType="1"/>
          </p:cNvCxnSpPr>
          <p:nvPr/>
        </p:nvCxnSpPr>
        <p:spPr bwMode="auto">
          <a:xfrm>
            <a:off x="119063" y="4279900"/>
            <a:ext cx="1520825" cy="12700"/>
          </a:xfrm>
          <a:prstGeom prst="line">
            <a:avLst/>
          </a:prstGeom>
          <a:noFill/>
          <a:ln w="12700" algn="ctr">
            <a:solidFill>
              <a:srgbClr val="3E6FD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Rounded Rectangle 10"/>
          <p:cNvSpPr>
            <a:spLocks noChangeArrowheads="1"/>
          </p:cNvSpPr>
          <p:nvPr/>
        </p:nvSpPr>
        <p:spPr bwMode="auto">
          <a:xfrm>
            <a:off x="2794923" y="5677903"/>
            <a:ext cx="1152525" cy="10810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chosen by MS</a:t>
            </a:r>
          </a:p>
        </p:txBody>
      </p:sp>
      <p:sp>
        <p:nvSpPr>
          <p:cNvPr id="123" name="Rounded Rectangle 11"/>
          <p:cNvSpPr>
            <a:spLocks noChangeArrowheads="1"/>
          </p:cNvSpPr>
          <p:nvPr/>
        </p:nvSpPr>
        <p:spPr bwMode="auto">
          <a:xfrm>
            <a:off x="136525" y="5677469"/>
            <a:ext cx="1477963" cy="108152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management funds</a:t>
            </a:r>
          </a:p>
          <a:p>
            <a:pPr marL="31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(Managing Authorities)</a:t>
            </a:r>
          </a:p>
        </p:txBody>
      </p:sp>
      <p:cxnSp>
        <p:nvCxnSpPr>
          <p:cNvPr id="124" name="Straight Arrow Connector 123"/>
          <p:cNvCxnSpPr>
            <a:stCxn id="123" idx="3"/>
            <a:endCxn id="122" idx="1"/>
          </p:cNvCxnSpPr>
          <p:nvPr/>
        </p:nvCxnSpPr>
        <p:spPr bwMode="auto">
          <a:xfrm>
            <a:off x="1614488" y="6218230"/>
            <a:ext cx="1180435" cy="2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 bwMode="auto">
          <a:xfrm>
            <a:off x="1614488" y="5792310"/>
            <a:ext cx="1243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FIs under shared management</a:t>
            </a:r>
          </a:p>
        </p:txBody>
      </p:sp>
      <p:sp>
        <p:nvSpPr>
          <p:cNvPr id="169" name="TextBox 168"/>
          <p:cNvSpPr txBox="1"/>
          <p:nvPr/>
        </p:nvSpPr>
        <p:spPr bwMode="auto">
          <a:xfrm>
            <a:off x="47625" y="4873625"/>
            <a:ext cx="903288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Max 5% transfer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10620195" y="1484749"/>
            <a:ext cx="1362107" cy="518186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1" name="Straight Connector 190"/>
          <p:cNvCxnSpPr>
            <a:stCxn id="82" idx="3"/>
            <a:endCxn id="98" idx="1"/>
          </p:cNvCxnSpPr>
          <p:nvPr/>
        </p:nvCxnSpPr>
        <p:spPr>
          <a:xfrm>
            <a:off x="8767432" y="3604101"/>
            <a:ext cx="1535548" cy="7586"/>
          </a:xfrm>
          <a:prstGeom prst="line">
            <a:avLst/>
          </a:prstGeom>
          <a:ln w="19050">
            <a:solidFill>
              <a:srgbClr val="1E4084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58315" y="6365218"/>
            <a:ext cx="621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IFI: International Financial Institution (e.g. EBRD); NPB: National Promotional Banks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008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35224"/>
            <a:ext cx="10905699" cy="3881904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www.access2finance.eu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for </a:t>
            </a:r>
            <a:r>
              <a:rPr lang="en-US" dirty="0" smtClean="0"/>
              <a:t>EU finance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43" y="2188262"/>
            <a:ext cx="9779503" cy="220356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76" y="4693983"/>
            <a:ext cx="9430235" cy="180349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91"/>
            <a:ext cx="2302379" cy="23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588</Words>
  <Application>Microsoft Office PowerPoint</Application>
  <PresentationFormat>Widescreen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EC Square Sans Pro</vt:lpstr>
      <vt:lpstr>Verdana</vt:lpstr>
      <vt:lpstr>Office Theme</vt:lpstr>
      <vt:lpstr>1_Office Theme</vt:lpstr>
      <vt:lpstr> InvestEU programme 2021-2027</vt:lpstr>
      <vt:lpstr>InvestEU Programme: an overview </vt:lpstr>
      <vt:lpstr>Main principles of the EU Guarantee</vt:lpstr>
      <vt:lpstr>SME window of InvestEU: Debt Products</vt:lpstr>
      <vt:lpstr>Set up of the guarantee facility</vt:lpstr>
      <vt:lpstr>SME window: sustainability criteria</vt:lpstr>
      <vt:lpstr>SME window of InvestEU: Equity products</vt:lpstr>
      <vt:lpstr>General scheme</vt:lpstr>
      <vt:lpstr>How to apply for EU finance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2021-11-10T15:14:03Z</dcterms:created>
  <dcterms:modified xsi:type="dcterms:W3CDTF">2021-11-10T15:15:13Z</dcterms:modified>
</cp:coreProperties>
</file>