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14"/>
  </p:notesMasterIdLst>
  <p:handoutMasterIdLst>
    <p:handoutMasterId r:id="rId15"/>
  </p:handoutMasterIdLst>
  <p:sldIdLst>
    <p:sldId id="258" r:id="rId6"/>
    <p:sldId id="485" r:id="rId7"/>
    <p:sldId id="524" r:id="rId8"/>
    <p:sldId id="508" r:id="rId9"/>
    <p:sldId id="526" r:id="rId10"/>
    <p:sldId id="527" r:id="rId11"/>
    <p:sldId id="528"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94"/>
    <a:srgbClr val="77C55B"/>
    <a:srgbClr val="2B7F5F"/>
    <a:srgbClr val="71AF8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82432" autoAdjust="0"/>
  </p:normalViewPr>
  <p:slideViewPr>
    <p:cSldViewPr snapToGrid="0">
      <p:cViewPr varScale="1">
        <p:scale>
          <a:sx n="84" d="100"/>
          <a:sy n="84" d="100"/>
        </p:scale>
        <p:origin x="221" y="82"/>
      </p:cViewPr>
      <p:guideLst>
        <p:guide orient="horz" pos="2092"/>
        <p:guide pos="3840"/>
      </p:guideLst>
    </p:cSldViewPr>
  </p:slideViewPr>
  <p:notesTextViewPr>
    <p:cViewPr>
      <p:scale>
        <a:sx n="3" d="2"/>
        <a:sy n="3" d="2"/>
      </p:scale>
      <p:origin x="0" y="0"/>
    </p:cViewPr>
  </p:notesTextViewPr>
  <p:sorterViewPr>
    <p:cViewPr>
      <p:scale>
        <a:sx n="79" d="100"/>
        <a:sy n="79" d="100"/>
      </p:scale>
      <p:origin x="0" y="-901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18/11/2021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Gross_value_add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agricultural industry created an estimated added value of EUR 177.0 billion in 2020</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gross value added</a:t>
            </a:r>
            <a:r>
              <a:rPr lang="en-US" sz="1200" b="0" i="0" kern="1200" dirty="0" smtClean="0">
                <a:solidFill>
                  <a:schemeClr val="tx1"/>
                </a:solidFill>
                <a:effectLst/>
                <a:latin typeface="+mn-lt"/>
                <a:ea typeface="+mn-ea"/>
                <a:cs typeface="+mn-cs"/>
              </a:rPr>
              <a:t> by the EU’s agricultural industry, which is the difference between the value of everything that the EU’s primary agricultural sector produced and the costs of the services and goods used in the production process, was an estimated EUR 177.0 billion in 2020. One way of looking at this is that for every 1 euro spent on the cost of goods and services used in the production process (known as intermediate consumption), the EU’s agricultural industry created added value of EUR 0.75. Whilst this relative value added was lower than the EUR 0.76 in 2019 and the EUR 0.79 in 2017, it was still higher than all the other years since 2007.</a:t>
            </a:r>
          </a:p>
          <a:p>
            <a:endParaRPr lang="en-IE" dirty="0" smtClean="0"/>
          </a:p>
          <a:p>
            <a:r>
              <a:rPr lang="en-US" sz="1200" b="1" i="0" kern="1200" dirty="0" smtClean="0">
                <a:solidFill>
                  <a:schemeClr val="tx1"/>
                </a:solidFill>
                <a:effectLst/>
                <a:latin typeface="+mn-lt"/>
                <a:ea typeface="+mn-ea"/>
                <a:cs typeface="+mn-cs"/>
              </a:rPr>
              <a:t>Agriculture contributed 1.3 % to the EU-27’s GDP in 2020.</a:t>
            </a:r>
            <a:r>
              <a:rPr lang="en-US" sz="1200" b="0" i="0" kern="1200" dirty="0" smtClean="0">
                <a:solidFill>
                  <a:schemeClr val="tx1"/>
                </a:solidFill>
                <a:effectLst/>
                <a:latin typeface="+mn-lt"/>
                <a:ea typeface="+mn-ea"/>
                <a:cs typeface="+mn-cs"/>
              </a:rPr>
              <a:t> Agricultural production in the EU by the millions of predominantly small farms adds up to being big business, even without considering its importance as the key building block for the downstream food and beverage processing industry. The agricultural sector contributed EUR 171.9 billion towards the EU’s overall GDP in 2020. To put this in some context, the contribution of agriculture to the EU’s economy was only slightly less than the GDP of Greece, the 16th largest economy among the EU Member States.</a:t>
            </a: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59175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24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smtClean="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4163">
              <a:spcBef>
                <a:spcPct val="30000"/>
              </a:spcBef>
              <a:defRPr sz="1200">
                <a:solidFill>
                  <a:schemeClr val="tx1"/>
                </a:solidFill>
                <a:latin typeface="Arial" panose="020B0604020202020204" pitchFamily="34" charset="0"/>
              </a:defRPr>
            </a:lvl2pPr>
            <a:lvl3pPr marL="1136650" indent="-225425">
              <a:spcBef>
                <a:spcPct val="30000"/>
              </a:spcBef>
              <a:defRPr sz="1200">
                <a:solidFill>
                  <a:schemeClr val="tx1"/>
                </a:solidFill>
                <a:latin typeface="Arial" panose="020B0604020202020204" pitchFamily="34" charset="0"/>
              </a:defRPr>
            </a:lvl3pPr>
            <a:lvl4pPr marL="1590675" indent="-225425">
              <a:spcBef>
                <a:spcPct val="30000"/>
              </a:spcBef>
              <a:defRPr sz="1200">
                <a:solidFill>
                  <a:schemeClr val="tx1"/>
                </a:solidFill>
                <a:latin typeface="Arial" panose="020B0604020202020204" pitchFamily="34" charset="0"/>
              </a:defRPr>
            </a:lvl4pPr>
            <a:lvl5pPr marL="2046288" indent="-225425">
              <a:spcBef>
                <a:spcPct val="30000"/>
              </a:spcBef>
              <a:defRPr sz="1200">
                <a:solidFill>
                  <a:schemeClr val="tx1"/>
                </a:solidFill>
                <a:latin typeface="Arial" panose="020B0604020202020204" pitchFamily="34" charset="0"/>
              </a:defRPr>
            </a:lvl5pPr>
            <a:lvl6pPr marL="2503488" indent="-225425" eaLnBrk="0" fontAlgn="base" hangingPunct="0">
              <a:spcBef>
                <a:spcPct val="30000"/>
              </a:spcBef>
              <a:spcAft>
                <a:spcPct val="0"/>
              </a:spcAft>
              <a:defRPr sz="1200">
                <a:solidFill>
                  <a:schemeClr val="tx1"/>
                </a:solidFill>
                <a:latin typeface="Arial" panose="020B0604020202020204" pitchFamily="34" charset="0"/>
              </a:defRPr>
            </a:lvl6pPr>
            <a:lvl7pPr marL="2960688" indent="-225425" eaLnBrk="0" fontAlgn="base" hangingPunct="0">
              <a:spcBef>
                <a:spcPct val="30000"/>
              </a:spcBef>
              <a:spcAft>
                <a:spcPct val="0"/>
              </a:spcAft>
              <a:defRPr sz="1200">
                <a:solidFill>
                  <a:schemeClr val="tx1"/>
                </a:solidFill>
                <a:latin typeface="Arial" panose="020B0604020202020204" pitchFamily="34" charset="0"/>
              </a:defRPr>
            </a:lvl7pPr>
            <a:lvl8pPr marL="3417888" indent="-225425" eaLnBrk="0" fontAlgn="base" hangingPunct="0">
              <a:spcBef>
                <a:spcPct val="30000"/>
              </a:spcBef>
              <a:spcAft>
                <a:spcPct val="0"/>
              </a:spcAft>
              <a:defRPr sz="1200">
                <a:solidFill>
                  <a:schemeClr val="tx1"/>
                </a:solidFill>
                <a:latin typeface="Arial" panose="020B0604020202020204" pitchFamily="34" charset="0"/>
              </a:defRPr>
            </a:lvl8pPr>
            <a:lvl9pPr marL="3875088" indent="-225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A37957-B65C-49E7-8A09-803D163E0795}"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624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634" y="1052514"/>
            <a:ext cx="11446933" cy="504825"/>
          </a:xfrm>
          <a:prstGeom prst="rect">
            <a:avLst/>
          </a:prstGeom>
        </p:spPr>
        <p:txBody>
          <a:bodyPr/>
          <a:lstStyle>
            <a:lvl1pPr>
              <a:defRPr>
                <a:solidFill>
                  <a:srgbClr val="42A62A"/>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12751" y="1628776"/>
            <a:ext cx="11442700" cy="482441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xfrm>
            <a:off x="609600" y="6524625"/>
            <a:ext cx="2844800" cy="1968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7804151" y="6524625"/>
            <a:ext cx="3860800" cy="1968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5715000" y="6635751"/>
            <a:ext cx="838200" cy="238125"/>
          </a:xfrm>
          <a:prstGeom prst="rect">
            <a:avLst/>
          </a:prstGeom>
          <a:ln/>
        </p:spPr>
        <p:txBody>
          <a:bodyPr/>
          <a:lstStyle>
            <a:lvl1pPr>
              <a:defRPr/>
            </a:lvl1pPr>
          </a:lstStyle>
          <a:p>
            <a:fld id="{792996CC-3FF2-488D-B026-B8A98E77B135}" type="slidenum">
              <a:rPr lang="en-GB" altLang="en-US"/>
              <a:pPr/>
              <a:t>‹#›</a:t>
            </a:fld>
            <a:endParaRPr lang="en-GB" altLang="en-US"/>
          </a:p>
        </p:txBody>
      </p:sp>
    </p:spTree>
    <p:extLst>
      <p:ext uri="{BB962C8B-B14F-4D97-AF65-F5344CB8AC3E}">
        <p14:creationId xmlns:p14="http://schemas.microsoft.com/office/powerpoint/2010/main" val="80267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6218" y="323850"/>
            <a:ext cx="2419349"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26100" y="64373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9936" y="1700808"/>
            <a:ext cx="6048672" cy="2088232"/>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23392" y="3933056"/>
            <a:ext cx="4992555"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a:xfrm>
            <a:off x="609600" y="6092825"/>
            <a:ext cx="2844800" cy="476250"/>
          </a:xfrm>
        </p:spPr>
        <p:txBody>
          <a:bodyPr/>
          <a:lstStyle>
            <a:lvl1pPr>
              <a:defRPr>
                <a:solidFill>
                  <a:schemeClr val="bg1"/>
                </a:solidFill>
              </a:defRPr>
            </a:lvl1pPr>
          </a:lstStyle>
          <a:p>
            <a:pPr>
              <a:defRPr/>
            </a:pPr>
            <a:endParaRPr lang="en-GB"/>
          </a:p>
        </p:txBody>
      </p:sp>
      <p:sp>
        <p:nvSpPr>
          <p:cNvPr id="8" name="Rectangle 5"/>
          <p:cNvSpPr>
            <a:spLocks noGrp="1" noChangeArrowheads="1"/>
          </p:cNvSpPr>
          <p:nvPr>
            <p:ph type="ftr" sz="quarter" idx="11"/>
          </p:nvPr>
        </p:nvSpPr>
        <p:spPr>
          <a:xfrm>
            <a:off x="4165600" y="6092825"/>
            <a:ext cx="3860800" cy="476250"/>
          </a:xfrm>
        </p:spPr>
        <p:txBody>
          <a:bodyPr/>
          <a:lstStyle>
            <a:lvl1pPr>
              <a:defRPr>
                <a:solidFill>
                  <a:schemeClr val="bg1"/>
                </a:solidFill>
              </a:defRPr>
            </a:lvl1pPr>
          </a:lstStyle>
          <a:p>
            <a:pPr>
              <a:defRPr/>
            </a:pPr>
            <a:endParaRPr/>
          </a:p>
        </p:txBody>
      </p:sp>
      <p:sp>
        <p:nvSpPr>
          <p:cNvPr id="9" name="Rectangle 6"/>
          <p:cNvSpPr>
            <a:spLocks noGrp="1" noChangeArrowheads="1"/>
          </p:cNvSpPr>
          <p:nvPr>
            <p:ph type="sldNum" sz="quarter" idx="12"/>
          </p:nvPr>
        </p:nvSpPr>
        <p:spPr>
          <a:xfrm>
            <a:off x="8737600" y="6092825"/>
            <a:ext cx="2844800" cy="476250"/>
          </a:xfrm>
        </p:spPr>
        <p:txBody>
          <a:bodyPr/>
          <a:lstStyle>
            <a:lvl1pPr>
              <a:defRPr smtClean="0">
                <a:solidFill>
                  <a:schemeClr val="bg1"/>
                </a:solidFill>
              </a:defRPr>
            </a:lvl1pPr>
          </a:lstStyle>
          <a:p>
            <a:pPr>
              <a:defRPr/>
            </a:pPr>
            <a:fld id="{4B309ACC-3DCF-4EFE-8953-96A0ADAF1AD5}" type="slidenum">
              <a:rPr lang="en-GB" altLang="fr-FR"/>
              <a:pPr>
                <a:defRPr/>
              </a:pPr>
              <a:t>‹#›</a:t>
            </a:fld>
            <a:endParaRPr lang="en-GB" altLang="fr-FR"/>
          </a:p>
        </p:txBody>
      </p:sp>
    </p:spTree>
    <p:extLst>
      <p:ext uri="{BB962C8B-B14F-4D97-AF65-F5344CB8AC3E}">
        <p14:creationId xmlns:p14="http://schemas.microsoft.com/office/powerpoint/2010/main" val="3415615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2"/>
            <a:ext cx="109728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609600" y="2636912"/>
            <a:ext cx="10972800" cy="3384476"/>
          </a:xfrm>
        </p:spPr>
        <p:txBody>
          <a:bodyPr/>
          <a:lstStyle>
            <a:lvl1pPr marL="0" indent="-342900">
              <a:buClr>
                <a:srgbClr val="0F5494"/>
              </a:buClr>
              <a:buSzPct val="120000"/>
              <a:buFont typeface="Arial" pitchFamily="34" charset="0"/>
              <a:buChar char="•"/>
              <a:defRPr/>
            </a:lvl1pPr>
            <a:lvl2pPr>
              <a:buClr>
                <a:srgbClr val="42A62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a:xfrm>
            <a:off x="609600" y="6092825"/>
            <a:ext cx="2844800" cy="476250"/>
          </a:xfrm>
        </p:spPr>
        <p:txBody>
          <a:bodyPr/>
          <a:lstStyle>
            <a:lvl1pPr>
              <a:defRPr>
                <a:solidFill>
                  <a:schemeClr val="tx1"/>
                </a:solidFill>
              </a:defRPr>
            </a:lvl1pPr>
          </a:lstStyle>
          <a:p>
            <a:pPr>
              <a:defRPr/>
            </a:pPr>
            <a:endParaRPr lang="en-GB"/>
          </a:p>
        </p:txBody>
      </p:sp>
      <p:sp>
        <p:nvSpPr>
          <p:cNvPr id="8" name="Rectangle 5"/>
          <p:cNvSpPr>
            <a:spLocks noGrp="1" noChangeArrowheads="1"/>
          </p:cNvSpPr>
          <p:nvPr>
            <p:ph type="ftr" sz="quarter" idx="11"/>
          </p:nvPr>
        </p:nvSpPr>
        <p:spPr>
          <a:xfrm>
            <a:off x="4165600" y="6092825"/>
            <a:ext cx="3860800" cy="476250"/>
          </a:xfrm>
        </p:spPr>
        <p:txBody>
          <a:bodyPr/>
          <a:lstStyle>
            <a:lvl1pPr>
              <a:defRPr>
                <a:solidFill>
                  <a:schemeClr val="tx1"/>
                </a:solidFill>
              </a:defRPr>
            </a:lvl1pPr>
          </a:lstStyle>
          <a:p>
            <a:pPr>
              <a:defRPr/>
            </a:pPr>
            <a:endParaRPr/>
          </a:p>
        </p:txBody>
      </p:sp>
      <p:sp>
        <p:nvSpPr>
          <p:cNvPr id="9" name="Rectangle 6"/>
          <p:cNvSpPr>
            <a:spLocks noGrp="1" noChangeArrowheads="1"/>
          </p:cNvSpPr>
          <p:nvPr>
            <p:ph type="sldNum" sz="quarter" idx="12"/>
          </p:nvPr>
        </p:nvSpPr>
        <p:spPr>
          <a:xfrm>
            <a:off x="8737600" y="6092825"/>
            <a:ext cx="2844800" cy="476250"/>
          </a:xfrm>
        </p:spPr>
        <p:txBody>
          <a:bodyPr/>
          <a:lstStyle>
            <a:lvl1pPr>
              <a:defRPr smtClean="0"/>
            </a:lvl1pPr>
          </a:lstStyle>
          <a:p>
            <a:pPr>
              <a:defRPr/>
            </a:pPr>
            <a:fld id="{C020CC54-4F5E-44F8-97A9-2F1C9E5D3AA7}" type="slidenum">
              <a:rPr lang="en-GB" altLang="fr-FR"/>
              <a:pPr>
                <a:defRPr/>
              </a:pPr>
              <a:t>‹#›</a:t>
            </a:fld>
            <a:endParaRPr lang="en-GB" altLang="fr-FR"/>
          </a:p>
        </p:txBody>
      </p:sp>
    </p:spTree>
    <p:extLst>
      <p:ext uri="{BB962C8B-B14F-4D97-AF65-F5344CB8AC3E}">
        <p14:creationId xmlns:p14="http://schemas.microsoft.com/office/powerpoint/2010/main" val="133039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smtClean="0"/>
            </a:lvl1pPr>
          </a:lstStyle>
          <a:p>
            <a:pPr>
              <a:defRPr/>
            </a:pPr>
            <a:fld id="{D0163C75-0E6F-4EA5-BE0A-3FC28E60778D}" type="slidenum">
              <a:rPr lang="en-GB" altLang="fr-FR"/>
              <a:pPr>
                <a:defRPr/>
              </a:pPr>
              <a:t>‹#›</a:t>
            </a:fld>
            <a:endParaRPr lang="en-GB" altLang="fr-F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2667" y="6457950"/>
            <a:ext cx="81491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488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528AF363-7C33-4895-BEBD-FB084C6D7122}" type="slidenum">
              <a:rPr lang="en-GB" altLang="fr-FR"/>
              <a:pPr>
                <a:defRPr/>
              </a:pPr>
              <a:t>‹#›</a:t>
            </a:fld>
            <a:endParaRPr lang="en-GB" altLang="fr-FR"/>
          </a:p>
        </p:txBody>
      </p:sp>
    </p:spTree>
    <p:extLst>
      <p:ext uri="{BB962C8B-B14F-4D97-AF65-F5344CB8AC3E}">
        <p14:creationId xmlns:p14="http://schemas.microsoft.com/office/powerpoint/2010/main" val="4201686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lvl1pPr>
          </a:lstStyle>
          <a:p>
            <a:pPr>
              <a:defRPr/>
            </a:pPr>
            <a:fld id="{DACDEC11-8804-4F2F-AAD9-273D4A71B873}" type="slidenum">
              <a:rPr lang="en-GB" altLang="fr-FR"/>
              <a:pPr>
                <a:defRPr/>
              </a:pPr>
              <a:t>‹#›</a:t>
            </a:fld>
            <a:endParaRPr lang="en-GB" altLang="fr-FR"/>
          </a:p>
        </p:txBody>
      </p:sp>
    </p:spTree>
    <p:extLst>
      <p:ext uri="{BB962C8B-B14F-4D97-AF65-F5344CB8AC3E}">
        <p14:creationId xmlns:p14="http://schemas.microsoft.com/office/powerpoint/2010/main" val="1564930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smtClean="0"/>
            </a:lvl1pPr>
          </a:lstStyle>
          <a:p>
            <a:pPr>
              <a:defRPr/>
            </a:pPr>
            <a:fld id="{7C1CA7FB-B714-4FD5-B001-31D6D17EEE46}" type="slidenum">
              <a:rPr lang="en-GB" altLang="fr-FR"/>
              <a:pPr>
                <a:defRPr/>
              </a:pPr>
              <a:t>‹#›</a:t>
            </a:fld>
            <a:endParaRPr lang="en-GB" altLang="fr-FR"/>
          </a:p>
        </p:txBody>
      </p:sp>
    </p:spTree>
    <p:extLst>
      <p:ext uri="{BB962C8B-B14F-4D97-AF65-F5344CB8AC3E}">
        <p14:creationId xmlns:p14="http://schemas.microsoft.com/office/powerpoint/2010/main" val="4270372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smtClean="0"/>
            </a:lvl1pPr>
          </a:lstStyle>
          <a:p>
            <a:pPr>
              <a:defRPr/>
            </a:pPr>
            <a:fld id="{EA019485-488B-4FBD-8642-23B79587B448}" type="slidenum">
              <a:rPr lang="en-GB" altLang="fr-FR"/>
              <a:pPr>
                <a:defRPr/>
              </a:pPr>
              <a:t>‹#›</a:t>
            </a:fld>
            <a:endParaRPr lang="en-GB" altLang="fr-FR"/>
          </a:p>
        </p:txBody>
      </p:sp>
    </p:spTree>
    <p:extLst>
      <p:ext uri="{BB962C8B-B14F-4D97-AF65-F5344CB8AC3E}">
        <p14:creationId xmlns:p14="http://schemas.microsoft.com/office/powerpoint/2010/main" val="119685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F6DDEC0F-B43D-4476-AB06-DA1C36B115AF}" type="slidenum">
              <a:rPr lang="en-GB" altLang="fr-FR"/>
              <a:pPr>
                <a:defRPr/>
              </a:pPr>
              <a:t>‹#›</a:t>
            </a:fld>
            <a:endParaRPr lang="en-GB" altLang="fr-FR"/>
          </a:p>
        </p:txBody>
      </p:sp>
    </p:spTree>
    <p:extLst>
      <p:ext uri="{BB962C8B-B14F-4D97-AF65-F5344CB8AC3E}">
        <p14:creationId xmlns:p14="http://schemas.microsoft.com/office/powerpoint/2010/main" val="301645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012F38B9-9976-4F9F-9A08-D55C3849A83B}" type="slidenum">
              <a:rPr lang="en-GB" altLang="fr-FR"/>
              <a:pPr>
                <a:defRPr/>
              </a:pPr>
              <a:t>‹#›</a:t>
            </a:fld>
            <a:endParaRPr lang="en-GB" altLang="fr-FR"/>
          </a:p>
        </p:txBody>
      </p:sp>
    </p:spTree>
    <p:extLst>
      <p:ext uri="{BB962C8B-B14F-4D97-AF65-F5344CB8AC3E}">
        <p14:creationId xmlns:p14="http://schemas.microsoft.com/office/powerpoint/2010/main" val="365061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smtClean="0"/>
            </a:lvl1pPr>
          </a:lstStyle>
          <a:p>
            <a:pPr>
              <a:defRPr/>
            </a:pPr>
            <a:fld id="{5AE1E66D-5C24-48EC-A064-4F44C2825D1E}" type="slidenum">
              <a:rPr lang="en-GB" altLang="fr-FR"/>
              <a:pPr>
                <a:defRPr/>
              </a:pPr>
              <a:t>‹#›</a:t>
            </a:fld>
            <a:endParaRPr lang="en-GB" altLang="fr-FR"/>
          </a:p>
        </p:txBody>
      </p:sp>
    </p:spTree>
    <p:extLst>
      <p:ext uri="{BB962C8B-B14F-4D97-AF65-F5344CB8AC3E}">
        <p14:creationId xmlns:p14="http://schemas.microsoft.com/office/powerpoint/2010/main" val="68395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smtClean="0"/>
            </a:lvl1pPr>
          </a:lstStyle>
          <a:p>
            <a:pPr>
              <a:defRPr/>
            </a:pPr>
            <a:fld id="{3A3988BE-42C9-4B94-8D1D-9E29AA5D71F8}" type="slidenum">
              <a:rPr lang="en-GB" altLang="fr-FR"/>
              <a:pPr>
                <a:defRPr/>
              </a:pPr>
              <a:t>‹#›</a:t>
            </a:fld>
            <a:endParaRPr lang="en-GB" altLang="fr-FR"/>
          </a:p>
        </p:txBody>
      </p:sp>
    </p:spTree>
    <p:extLst>
      <p:ext uri="{BB962C8B-B14F-4D97-AF65-F5344CB8AC3E}">
        <p14:creationId xmlns:p14="http://schemas.microsoft.com/office/powerpoint/2010/main" val="1217836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42A62A"/>
        </a:solidFill>
        <a:effectLst/>
      </p:bgPr>
    </p:bg>
    <p:spTree>
      <p:nvGrpSpPr>
        <p:cNvPr id="1" name=""/>
        <p:cNvGrpSpPr/>
        <p:nvPr/>
      </p:nvGrpSpPr>
      <p:grpSpPr>
        <a:xfrm>
          <a:off x="0" y="0"/>
          <a:ext cx="0" cy="0"/>
          <a:chOff x="0" y="0"/>
          <a:chExt cx="0" cy="0"/>
        </a:xfrm>
      </p:grpSpPr>
      <p:sp>
        <p:nvSpPr>
          <p:cNvPr id="4" name="Rectangle 3"/>
          <p:cNvSpPr/>
          <p:nvPr userDrawn="1"/>
        </p:nvSpPr>
        <p:spPr>
          <a:xfrm>
            <a:off x="5689600" y="6453188"/>
            <a:ext cx="814917" cy="4318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p>
        </p:txBody>
      </p:sp>
      <p:pic>
        <p:nvPicPr>
          <p:cNvPr id="5" name="Picture 42" descr="RG436"/>
          <p:cNvPicPr>
            <a:picLocks noChangeAspect="1" noChangeArrowheads="1"/>
          </p:cNvPicPr>
          <p:nvPr userDrawn="1"/>
        </p:nvPicPr>
        <p:blipFill>
          <a:blip r:embed="rId2">
            <a:extLst>
              <a:ext uri="{28A0092B-C50C-407E-A947-70E740481C1C}">
                <a14:useLocalDpi xmlns:a14="http://schemas.microsoft.com/office/drawing/2010/main" val="0"/>
              </a:ext>
            </a:extLst>
          </a:blip>
          <a:srcRect l="-2" t="977" r="-3549" b="-201"/>
          <a:stretch>
            <a:fillRect/>
          </a:stretch>
        </p:blipFill>
        <p:spPr bwMode="auto">
          <a:xfrm>
            <a:off x="0" y="981076"/>
            <a:ext cx="126238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5"/>
          <p:cNvSpPr txBox="1">
            <a:spLocks noChangeArrowheads="1"/>
          </p:cNvSpPr>
          <p:nvPr userDrawn="1"/>
        </p:nvSpPr>
        <p:spPr bwMode="auto">
          <a:xfrm>
            <a:off x="5602818" y="6456363"/>
            <a:ext cx="10583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r>
              <a:rPr lang="en-GB" sz="700" b="0" i="1" smtClean="0">
                <a:solidFill>
                  <a:schemeClr val="bg1"/>
                </a:solidFill>
                <a:cs typeface="Arial" pitchFamily="34" charset="0"/>
              </a:rPr>
              <a:t>Agriculture and Rural Development</a:t>
            </a:r>
          </a:p>
        </p:txBody>
      </p:sp>
      <p:pic>
        <p:nvPicPr>
          <p:cNvPr id="7" name="Picture 9"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1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200151" y="2349501"/>
            <a:ext cx="9791700" cy="1439863"/>
          </a:xfrm>
        </p:spPr>
        <p:txBody>
          <a:bodyPr/>
          <a:lstStyle>
            <a:lvl1pPr marL="3175">
              <a:defRPr sz="3200">
                <a:solidFill>
                  <a:schemeClr val="bg1"/>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1200151" y="4508501"/>
            <a:ext cx="9791700" cy="1152525"/>
          </a:xfrm>
        </p:spPr>
        <p:txBody>
          <a:bodyPr/>
          <a:lstStyle>
            <a:lvl1pPr marL="0" indent="0" algn="r">
              <a:buFontTx/>
              <a:buNone/>
              <a:defRPr i="1">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fld id="{EA0CCE9A-7C76-4F9E-AC9B-684209F3AE62}" type="datetime1">
              <a:rPr lang="en-US"/>
              <a:pPr>
                <a:defRPr/>
              </a:pPr>
              <a:t>11/18/2021</a:t>
            </a:fld>
            <a:endParaRPr lang="en-GB"/>
          </a:p>
        </p:txBody>
      </p:sp>
      <p:sp>
        <p:nvSpPr>
          <p:cNvPr id="9"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a:p>
        </p:txBody>
      </p:sp>
      <p:sp>
        <p:nvSpPr>
          <p:cNvPr id="10" name="Rectangle 8"/>
          <p:cNvSpPr>
            <a:spLocks noGrp="1" noChangeArrowheads="1"/>
          </p:cNvSpPr>
          <p:nvPr>
            <p:ph type="sldNum" sz="quarter" idx="12"/>
          </p:nvPr>
        </p:nvSpPr>
        <p:spPr/>
        <p:txBody>
          <a:bodyPr/>
          <a:lstStyle>
            <a:lvl1pPr>
              <a:defRPr smtClean="0"/>
            </a:lvl1pPr>
          </a:lstStyle>
          <a:p>
            <a:pPr>
              <a:defRPr/>
            </a:pPr>
            <a:fld id="{503B85C9-FECA-467F-96AC-B88FC56772F3}" type="slidenum">
              <a:rPr lang="en-GB" altLang="fr-FR"/>
              <a:pPr>
                <a:defRPr/>
              </a:pPr>
              <a:t>‹#›</a:t>
            </a:fld>
            <a:endParaRPr lang="en-GB" altLang="fr-FR"/>
          </a:p>
        </p:txBody>
      </p:sp>
    </p:spTree>
    <p:extLst>
      <p:ext uri="{BB962C8B-B14F-4D97-AF65-F5344CB8AC3E}">
        <p14:creationId xmlns:p14="http://schemas.microsoft.com/office/powerpoint/2010/main" val="273808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7007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2"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400" b="0" kern="120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chemeClr val="tx1"/>
                </a:solidFill>
                <a:latin typeface="Arial" panose="020B0604020202020204" pitchFamily="34" charset="0"/>
              </a:defRPr>
            </a:lvl1pPr>
          </a:lstStyle>
          <a:p>
            <a:pPr>
              <a:defRPr/>
            </a:pPr>
            <a:fld id="{11A82E38-AE4D-4811-B697-52F67E72BAAE}" type="slidenum">
              <a:rPr lang="en-GB" altLang="fr-FR"/>
              <a:pPr>
                <a:defRPr/>
              </a:pPr>
              <a:t>‹#›</a:t>
            </a:fld>
            <a:endParaRPr lang="en-GB" altLang="fr-FR"/>
          </a:p>
        </p:txBody>
      </p:sp>
    </p:spTree>
    <p:extLst>
      <p:ext uri="{BB962C8B-B14F-4D97-AF65-F5344CB8AC3E}">
        <p14:creationId xmlns:p14="http://schemas.microsoft.com/office/powerpoint/2010/main" val="116146939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42A62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bJhIP6o66k&amp;t=59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79910" y="1946852"/>
            <a:ext cx="10065224" cy="2149523"/>
          </a:xfrm>
        </p:spPr>
        <p:txBody>
          <a:bodyPr>
            <a:noAutofit/>
          </a:bodyPr>
          <a:lstStyle/>
          <a:p>
            <a:r>
              <a:rPr lang="en-US" sz="4000" dirty="0"/>
              <a:t>European agricultural fund for rural development </a:t>
            </a:r>
            <a:r>
              <a:rPr lang="en-US" sz="4000" dirty="0" smtClean="0"/>
              <a:t/>
            </a:r>
            <a:br>
              <a:rPr lang="en-US" sz="4000" dirty="0" smtClean="0"/>
            </a:br>
            <a:r>
              <a:rPr lang="en-US" sz="4000" dirty="0" smtClean="0"/>
              <a:t>(EAFRD) - opportunities </a:t>
            </a:r>
            <a:r>
              <a:rPr lang="en-US" sz="4000" dirty="0"/>
              <a:t>for SMEs </a:t>
            </a:r>
            <a:endParaRPr lang="en-GB" sz="4000" dirty="0"/>
          </a:p>
        </p:txBody>
      </p:sp>
      <p:sp>
        <p:nvSpPr>
          <p:cNvPr id="8" name="Text Placeholder 7"/>
          <p:cNvSpPr>
            <a:spLocks noGrp="1"/>
          </p:cNvSpPr>
          <p:nvPr>
            <p:ph type="body" sz="quarter" idx="13"/>
          </p:nvPr>
        </p:nvSpPr>
        <p:spPr>
          <a:xfrm>
            <a:off x="3953810" y="4895677"/>
            <a:ext cx="7536873" cy="528998"/>
          </a:xfrm>
        </p:spPr>
        <p:txBody>
          <a:bodyPr/>
          <a:lstStyle/>
          <a:p>
            <a:r>
              <a:rPr lang="en-GB" i="0" dirty="0" smtClean="0"/>
              <a:t>Directorate General for  Agriculture and Rural </a:t>
            </a:r>
            <a:r>
              <a:rPr lang="en-GB" i="0" dirty="0" smtClean="0"/>
              <a:t>Development</a:t>
            </a:r>
          </a:p>
          <a:p>
            <a:r>
              <a:rPr lang="en-GB" i="0" dirty="0" smtClean="0"/>
              <a:t>Gregorio </a:t>
            </a:r>
            <a:r>
              <a:rPr lang="en-GB" i="0" dirty="0" err="1" smtClean="0"/>
              <a:t>Dávila</a:t>
            </a:r>
            <a:r>
              <a:rPr lang="en-GB" i="0" dirty="0" smtClean="0"/>
              <a:t> </a:t>
            </a:r>
            <a:r>
              <a:rPr lang="en-GB" i="0" dirty="0" err="1" smtClean="0"/>
              <a:t>Díaz</a:t>
            </a:r>
            <a:r>
              <a:rPr lang="en-GB" i="0" dirty="0" smtClean="0"/>
              <a:t> – Unit F1</a:t>
            </a:r>
            <a:endParaRPr lang="en-GB" i="0" dirty="0" smtClean="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12842" y="6019137"/>
            <a:ext cx="1550504" cy="64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smtClean="0"/>
              <a:t>Agri-food sector in the EU</a:t>
            </a:r>
            <a:endParaRPr lang="en-GB" dirty="0"/>
          </a:p>
        </p:txBody>
      </p:sp>
      <p:pic>
        <p:nvPicPr>
          <p:cNvPr id="1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64475" t="49603" b="11645"/>
          <a:stretch/>
        </p:blipFill>
        <p:spPr>
          <a:xfrm>
            <a:off x="7638662" y="4611142"/>
            <a:ext cx="3558129" cy="1940591"/>
          </a:xfrm>
          <a:prstGeom prst="roundRect">
            <a:avLst/>
          </a:prstGeom>
        </p:spPr>
      </p:pic>
      <p:pic>
        <p:nvPicPr>
          <p:cNvPr id="17"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3478" t="51155" r="34321" b="18441"/>
          <a:stretch/>
        </p:blipFill>
        <p:spPr>
          <a:xfrm>
            <a:off x="1826125" y="4953703"/>
            <a:ext cx="3624912" cy="1711252"/>
          </a:xfrm>
          <a:prstGeom prst="roundRect">
            <a:avLst/>
          </a:prstGeom>
        </p:spPr>
      </p:pic>
      <p:pic>
        <p:nvPicPr>
          <p:cNvPr id="18" name="Content Placeholder 5"/>
          <p:cNvPicPr>
            <a:picLocks noChangeAspect="1"/>
          </p:cNvPicPr>
          <p:nvPr/>
        </p:nvPicPr>
        <p:blipFill rotWithShape="1">
          <a:blip r:embed="rId3">
            <a:extLst>
              <a:ext uri="{28A0092B-C50C-407E-A947-70E740481C1C}">
                <a14:useLocalDpi xmlns:a14="http://schemas.microsoft.com/office/drawing/2010/main" val="0"/>
              </a:ext>
            </a:extLst>
          </a:blip>
          <a:srcRect t="55210" r="68145" b="11644"/>
          <a:stretch/>
        </p:blipFill>
        <p:spPr>
          <a:xfrm>
            <a:off x="5142359" y="1446040"/>
            <a:ext cx="3869583" cy="2013101"/>
          </a:xfrm>
          <a:prstGeom prst="roundRect">
            <a:avLst/>
          </a:prstGeom>
        </p:spPr>
      </p:pic>
      <p:sp>
        <p:nvSpPr>
          <p:cNvPr id="5" name="Oval 4"/>
          <p:cNvSpPr/>
          <p:nvPr/>
        </p:nvSpPr>
        <p:spPr>
          <a:xfrm>
            <a:off x="2866898" y="1719605"/>
            <a:ext cx="3119339" cy="3118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Almost</a:t>
            </a:r>
            <a:r>
              <a:rPr lang="en-IE" sz="4800" b="1" dirty="0" smtClean="0"/>
              <a:t> </a:t>
            </a:r>
          </a:p>
          <a:p>
            <a:pPr algn="ctr"/>
            <a:r>
              <a:rPr lang="en-IE" sz="4800" b="1" dirty="0" smtClean="0"/>
              <a:t>40 </a:t>
            </a:r>
          </a:p>
          <a:p>
            <a:pPr algn="ctr"/>
            <a:r>
              <a:rPr lang="en-IE" sz="2400" b="1" dirty="0" smtClean="0"/>
              <a:t>million jobs in the </a:t>
            </a:r>
            <a:r>
              <a:rPr lang="en-IE" sz="2400" b="1" dirty="0" err="1" smtClean="0"/>
              <a:t>agri</a:t>
            </a:r>
            <a:r>
              <a:rPr lang="en-IE" sz="2400" b="1" dirty="0" smtClean="0"/>
              <a:t> food sector</a:t>
            </a:r>
            <a:endParaRPr lang="en-IE" sz="2400" b="1" dirty="0"/>
          </a:p>
        </p:txBody>
      </p:sp>
      <p:sp>
        <p:nvSpPr>
          <p:cNvPr id="15" name="Oval 14"/>
          <p:cNvSpPr/>
          <p:nvPr/>
        </p:nvSpPr>
        <p:spPr>
          <a:xfrm>
            <a:off x="9011942" y="1624984"/>
            <a:ext cx="2642758" cy="24601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450</a:t>
            </a:r>
            <a:r>
              <a:rPr lang="en-GB" sz="2400" b="1" dirty="0" smtClean="0"/>
              <a:t> million consumers</a:t>
            </a:r>
            <a:endParaRPr lang="en-GB" sz="2400" dirty="0"/>
          </a:p>
        </p:txBody>
      </p:sp>
      <p:sp>
        <p:nvSpPr>
          <p:cNvPr id="19" name="Oval 18"/>
          <p:cNvSpPr/>
          <p:nvPr/>
        </p:nvSpPr>
        <p:spPr>
          <a:xfrm>
            <a:off x="774694" y="1446040"/>
            <a:ext cx="2781054" cy="250724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Agricultural industry created </a:t>
            </a:r>
            <a:r>
              <a:rPr lang="en-US" b="1" dirty="0" smtClean="0"/>
              <a:t>gross </a:t>
            </a:r>
            <a:r>
              <a:rPr lang="en-US" b="1" dirty="0"/>
              <a:t>value added of EUR 177.0 </a:t>
            </a:r>
            <a:r>
              <a:rPr lang="en-US" dirty="0"/>
              <a:t>billion in 2020</a:t>
            </a:r>
            <a:endParaRPr lang="en-GB" sz="2000" dirty="0"/>
          </a:p>
        </p:txBody>
      </p:sp>
      <p:sp>
        <p:nvSpPr>
          <p:cNvPr id="11" name="Oval 10"/>
          <p:cNvSpPr/>
          <p:nvPr/>
        </p:nvSpPr>
        <p:spPr>
          <a:xfrm>
            <a:off x="6972107" y="2590565"/>
            <a:ext cx="2342979" cy="216004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10.2 </a:t>
            </a:r>
            <a:r>
              <a:rPr lang="en-GB" sz="2000" dirty="0" smtClean="0"/>
              <a:t>million</a:t>
            </a:r>
            <a:r>
              <a:rPr lang="en-GB" sz="1600" dirty="0" smtClean="0"/>
              <a:t> </a:t>
            </a:r>
            <a:r>
              <a:rPr lang="en-GB" sz="2000" dirty="0" smtClean="0"/>
              <a:t>farms</a:t>
            </a:r>
            <a:endParaRPr lang="en-GB" sz="2000" dirty="0"/>
          </a:p>
        </p:txBody>
      </p:sp>
      <p:sp>
        <p:nvSpPr>
          <p:cNvPr id="12" name="Oval 11"/>
          <p:cNvSpPr/>
          <p:nvPr/>
        </p:nvSpPr>
        <p:spPr>
          <a:xfrm>
            <a:off x="5188476" y="3688069"/>
            <a:ext cx="2637804" cy="27427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t>20</a:t>
            </a:r>
          </a:p>
          <a:p>
            <a:pPr algn="ctr"/>
            <a:r>
              <a:rPr lang="en-GB" sz="2000" dirty="0" smtClean="0"/>
              <a:t> million people employed in agriculture </a:t>
            </a:r>
            <a:endParaRPr lang="en-GB" sz="2000" dirty="0"/>
          </a:p>
        </p:txBody>
      </p:sp>
    </p:spTree>
    <p:extLst>
      <p:ext uri="{BB962C8B-B14F-4D97-AF65-F5344CB8AC3E}">
        <p14:creationId xmlns:p14="http://schemas.microsoft.com/office/powerpoint/2010/main" val="3964539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3"/>
          </p:cNvPr>
          <p:cNvPicPr>
            <a:picLocks noGrp="1" noChangeAspect="1"/>
          </p:cNvPicPr>
          <p:nvPr>
            <p:ph idx="1"/>
          </p:nvPr>
        </p:nvPicPr>
        <p:blipFill rotWithShape="1">
          <a:blip r:embed="rId4"/>
          <a:srcRect t="12451" b="12196"/>
          <a:stretch/>
        </p:blipFill>
        <p:spPr>
          <a:xfrm>
            <a:off x="2540945" y="1403500"/>
            <a:ext cx="6894061" cy="5194882"/>
          </a:xfrm>
          <a:prstGeom prst="rect">
            <a:avLst/>
          </a:prstGeom>
        </p:spPr>
      </p:pic>
      <p:sp>
        <p:nvSpPr>
          <p:cNvPr id="3" name="Title 2"/>
          <p:cNvSpPr>
            <a:spLocks noGrp="1"/>
          </p:cNvSpPr>
          <p:nvPr>
            <p:ph type="title"/>
          </p:nvPr>
        </p:nvSpPr>
        <p:spPr/>
        <p:txBody>
          <a:bodyPr/>
          <a:lstStyle/>
          <a:p>
            <a:r>
              <a:rPr lang="en-IE" dirty="0" smtClean="0"/>
              <a:t>CAP Objectives &amp; sustainability dimensions</a:t>
            </a:r>
            <a:endParaRPr lang="en-IE" dirty="0"/>
          </a:p>
        </p:txBody>
      </p:sp>
      <p:sp>
        <p:nvSpPr>
          <p:cNvPr id="2" name="Oval 1"/>
          <p:cNvSpPr/>
          <p:nvPr/>
        </p:nvSpPr>
        <p:spPr>
          <a:xfrm rot="19795809">
            <a:off x="3418805" y="1626029"/>
            <a:ext cx="3757239" cy="176059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Oval 4"/>
          <p:cNvSpPr/>
          <p:nvPr/>
        </p:nvSpPr>
        <p:spPr>
          <a:xfrm rot="5400000">
            <a:off x="5611045" y="3121785"/>
            <a:ext cx="3571759" cy="1843397"/>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p:cNvSpPr/>
          <p:nvPr/>
        </p:nvSpPr>
        <p:spPr>
          <a:xfrm rot="1005129">
            <a:off x="3373017" y="4683390"/>
            <a:ext cx="3735896" cy="192543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Arrow Connector 11"/>
          <p:cNvCxnSpPr/>
          <p:nvPr/>
        </p:nvCxnSpPr>
        <p:spPr>
          <a:xfrm flipH="1">
            <a:off x="1871477" y="2490458"/>
            <a:ext cx="1945612"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22511" y="3384700"/>
            <a:ext cx="157941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4" idx="3"/>
          </p:cNvCxnSpPr>
          <p:nvPr/>
        </p:nvCxnSpPr>
        <p:spPr>
          <a:xfrm flipH="1" flipV="1">
            <a:off x="1861233" y="5638074"/>
            <a:ext cx="1679178" cy="803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8978" y="2330963"/>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smtClean="0">
                <a:ln>
                  <a:noFill/>
                </a:ln>
                <a:solidFill>
                  <a:srgbClr val="E76C53"/>
                </a:solidFill>
                <a:effectLst/>
                <a:uLnTx/>
                <a:uFillTx/>
                <a:latin typeface="Arial"/>
                <a:ea typeface="+mn-ea"/>
                <a:cs typeface="+mn-cs"/>
              </a:rPr>
              <a:t>ECONOMIC</a:t>
            </a:r>
            <a:endParaRPr kumimoji="0" lang="en-IE" sz="1800" b="1" i="0" u="none" strike="noStrike" kern="1200" cap="none" spc="0" normalizeH="0" baseline="0" noProof="0" dirty="0">
              <a:ln>
                <a:noFill/>
              </a:ln>
              <a:solidFill>
                <a:srgbClr val="E76C53"/>
              </a:solidFill>
              <a:effectLst/>
              <a:uLnTx/>
              <a:uFillTx/>
              <a:latin typeface="Arial"/>
              <a:ea typeface="+mn-ea"/>
              <a:cs typeface="+mn-cs"/>
            </a:endParaRPr>
          </a:p>
        </p:txBody>
      </p:sp>
      <p:sp>
        <p:nvSpPr>
          <p:cNvPr id="23" name="TextBox 22"/>
          <p:cNvSpPr txBox="1"/>
          <p:nvPr/>
        </p:nvSpPr>
        <p:spPr>
          <a:xfrm>
            <a:off x="9886301" y="3200034"/>
            <a:ext cx="21809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smtClean="0">
                <a:ln>
                  <a:noFill/>
                </a:ln>
                <a:solidFill>
                  <a:srgbClr val="1E858B"/>
                </a:solidFill>
                <a:effectLst/>
                <a:uLnTx/>
                <a:uFillTx/>
                <a:latin typeface="Arial"/>
                <a:ea typeface="+mn-ea"/>
                <a:cs typeface="+mn-cs"/>
              </a:rPr>
              <a:t>ENVIRONMENTAL</a:t>
            </a:r>
            <a:endParaRPr kumimoji="0" lang="en-IE" sz="1800" b="1" i="0" u="none" strike="noStrike" kern="1200" cap="none" spc="0" normalizeH="0" baseline="0" noProof="0" dirty="0">
              <a:ln>
                <a:noFill/>
              </a:ln>
              <a:solidFill>
                <a:srgbClr val="1E858B"/>
              </a:solidFill>
              <a:effectLst/>
              <a:uLnTx/>
              <a:uFillTx/>
              <a:latin typeface="Arial"/>
              <a:ea typeface="+mn-ea"/>
              <a:cs typeface="+mn-cs"/>
            </a:endParaRPr>
          </a:p>
        </p:txBody>
      </p:sp>
      <p:sp>
        <p:nvSpPr>
          <p:cNvPr id="24" name="TextBox 23"/>
          <p:cNvSpPr txBox="1"/>
          <p:nvPr/>
        </p:nvSpPr>
        <p:spPr>
          <a:xfrm>
            <a:off x="804533" y="5453408"/>
            <a:ext cx="1056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smtClean="0">
                <a:ln>
                  <a:noFill/>
                </a:ln>
                <a:solidFill>
                  <a:srgbClr val="034EA2"/>
                </a:solidFill>
                <a:effectLst/>
                <a:uLnTx/>
                <a:uFillTx/>
                <a:latin typeface="Arial"/>
                <a:ea typeface="+mn-ea"/>
                <a:cs typeface="+mn-cs"/>
              </a:rPr>
              <a:t>SOCIAL</a:t>
            </a:r>
            <a:endParaRPr kumimoji="0" lang="en-IE" sz="1800" b="1" i="0" u="none" strike="noStrike" kern="1200" cap="none" spc="0" normalizeH="0" baseline="0" noProof="0" dirty="0">
              <a:ln>
                <a:noFill/>
              </a:ln>
              <a:solidFill>
                <a:srgbClr val="034EA2"/>
              </a:solidFill>
              <a:effectLst/>
              <a:uLnTx/>
              <a:uFillTx/>
              <a:latin typeface="Arial"/>
              <a:ea typeface="+mn-ea"/>
              <a:cs typeface="+mn-cs"/>
            </a:endParaRPr>
          </a:p>
        </p:txBody>
      </p:sp>
    </p:spTree>
    <p:extLst>
      <p:ext uri="{BB962C8B-B14F-4D97-AF65-F5344CB8AC3E}">
        <p14:creationId xmlns:p14="http://schemas.microsoft.com/office/powerpoint/2010/main" val="1365015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a:t>CAP </a:t>
            </a:r>
            <a:r>
              <a:rPr lang="en-US" dirty="0" smtClean="0"/>
              <a:t>budget</a:t>
            </a:r>
            <a:endParaRPr lang="en-IE"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81" y="1610246"/>
            <a:ext cx="11086107" cy="421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31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a:xfrm>
            <a:off x="8077200" y="62880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F5494"/>
              </a:buClr>
              <a:buChar char="•"/>
              <a:defRPr sz="2400" i="1">
                <a:solidFill>
                  <a:srgbClr val="0F5494"/>
                </a:solidFill>
                <a:latin typeface="Verdana" panose="020B0604030504040204" pitchFamily="34" charset="0"/>
              </a:defRPr>
            </a:lvl1pPr>
            <a:lvl2pPr marL="742950" indent="-285750">
              <a:spcBef>
                <a:spcPct val="20000"/>
              </a:spcBef>
              <a:buClr>
                <a:srgbClr val="42A62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34617AB9-279F-4469-9745-BD7F53CC88D4}" type="slidenum">
              <a:rPr lang="en-GB" altLang="en-US" sz="1400" i="0">
                <a:solidFill>
                  <a:srgbClr val="000000"/>
                </a:solidFill>
                <a:latin typeface="Arial" panose="020B0604020202020204" pitchFamily="34" charset="0"/>
              </a:rPr>
              <a:pPr fontAlgn="base">
                <a:spcBef>
                  <a:spcPct val="0"/>
                </a:spcBef>
                <a:spcAft>
                  <a:spcPct val="0"/>
                </a:spcAft>
                <a:buClrTx/>
                <a:buNone/>
              </a:pPr>
              <a:t>5</a:t>
            </a:fld>
            <a:endParaRPr lang="en-GB" altLang="en-US" sz="1400" i="0">
              <a:solidFill>
                <a:srgbClr val="000000"/>
              </a:solidFill>
              <a:latin typeface="Arial" panose="020B0604020202020204" pitchFamily="34" charset="0"/>
            </a:endParaRPr>
          </a:p>
        </p:txBody>
      </p:sp>
      <p:sp>
        <p:nvSpPr>
          <p:cNvPr id="6" name="TextBox 5"/>
          <p:cNvSpPr txBox="1"/>
          <p:nvPr/>
        </p:nvSpPr>
        <p:spPr>
          <a:xfrm>
            <a:off x="2063750" y="1463676"/>
            <a:ext cx="3943350" cy="2708275"/>
          </a:xfrm>
          <a:prstGeom prst="rect">
            <a:avLst/>
          </a:prstGeom>
          <a:solidFill>
            <a:schemeClr val="bg2">
              <a:lumMod val="40000"/>
              <a:lumOff val="60000"/>
            </a:schemeClr>
          </a:solidFill>
          <a:ln>
            <a:solidFill>
              <a:schemeClr val="tx1"/>
            </a:solidFill>
          </a:ln>
        </p:spPr>
        <p:txBody>
          <a:bodyPr>
            <a:spAutoFit/>
          </a:bodyPr>
          <a:lstStyle/>
          <a:p>
            <a:pPr fontAlgn="base">
              <a:spcBef>
                <a:spcPts val="600"/>
              </a:spcBef>
              <a:spcAft>
                <a:spcPct val="0"/>
              </a:spcAft>
              <a:defRPr/>
            </a:pPr>
            <a:r>
              <a:rPr lang="fr-FR" sz="1600" b="1" dirty="0" err="1">
                <a:solidFill>
                  <a:srgbClr val="000000"/>
                </a:solidFill>
                <a:latin typeface="Verdana" panose="020B0604030504040204" pitchFamily="34" charset="0"/>
              </a:rPr>
              <a:t>Investments</a:t>
            </a:r>
            <a:r>
              <a:rPr lang="fr-FR" sz="1600" b="1" dirty="0">
                <a:solidFill>
                  <a:srgbClr val="000000"/>
                </a:solidFill>
                <a:latin typeface="Verdana" panose="020B0604030504040204" pitchFamily="34" charset="0"/>
              </a:rPr>
              <a:t> </a:t>
            </a:r>
            <a:r>
              <a:rPr lang="fr-FR" sz="1600" dirty="0">
                <a:solidFill>
                  <a:srgbClr val="000000"/>
                </a:solidFill>
                <a:latin typeface="Verdana" panose="020B0604030504040204" pitchFamily="34" charset="0"/>
              </a:rPr>
              <a:t>(</a:t>
            </a:r>
            <a:r>
              <a:rPr lang="fr-FR" sz="1600" dirty="0" err="1">
                <a:solidFill>
                  <a:srgbClr val="000000"/>
                </a:solidFill>
                <a:latin typeface="Verdana" panose="020B0604030504040204" pitchFamily="34" charset="0"/>
              </a:rPr>
              <a:t>examples</a:t>
            </a:r>
            <a:r>
              <a:rPr lang="fr-FR" sz="1600" dirty="0">
                <a:solidFill>
                  <a:srgbClr val="000000"/>
                </a:solidFill>
                <a:latin typeface="Verdana" panose="020B0604030504040204" pitchFamily="34" charset="0"/>
              </a:rPr>
              <a:t>):</a:t>
            </a: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Physical</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assets</a:t>
            </a:r>
            <a:r>
              <a:rPr lang="fr-FR" sz="1600" dirty="0">
                <a:solidFill>
                  <a:srgbClr val="000000"/>
                </a:solidFill>
                <a:latin typeface="Verdana" panose="020B0604030504040204" pitchFamily="34" charset="0"/>
              </a:rPr>
              <a:t> (agriculture, </a:t>
            </a:r>
            <a:r>
              <a:rPr lang="fr-FR" sz="1600" dirty="0" err="1">
                <a:solidFill>
                  <a:srgbClr val="000000"/>
                </a:solidFill>
                <a:latin typeface="Verdana" panose="020B0604030504040204" pitchFamily="34" charset="0"/>
              </a:rPr>
              <a:t>forestry</a:t>
            </a:r>
            <a:r>
              <a:rPr lang="fr-FR" sz="1600" dirty="0">
                <a:solidFill>
                  <a:srgbClr val="000000"/>
                </a:solidFill>
                <a:latin typeface="Verdana" panose="020B0604030504040204" pitchFamily="34" charset="0"/>
              </a:rPr>
              <a:t>)</a:t>
            </a: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Business start-up</a:t>
            </a: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Infrastructures</a:t>
            </a: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Non-productive </a:t>
            </a:r>
            <a:r>
              <a:rPr lang="fr-FR" sz="1600" dirty="0" err="1">
                <a:solidFill>
                  <a:srgbClr val="000000"/>
                </a:solidFill>
                <a:latin typeface="Verdana" panose="020B0604030504040204" pitchFamily="34" charset="0"/>
              </a:rPr>
              <a:t>investments</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Restoration</a:t>
            </a:r>
            <a:r>
              <a:rPr lang="fr-FR" sz="1600" dirty="0">
                <a:solidFill>
                  <a:srgbClr val="000000"/>
                </a:solidFill>
                <a:latin typeface="Verdana" panose="020B0604030504040204" pitchFamily="34" charset="0"/>
              </a:rPr>
              <a:t>/</a:t>
            </a:r>
            <a:r>
              <a:rPr lang="fr-FR" sz="1600" dirty="0" err="1">
                <a:solidFill>
                  <a:srgbClr val="000000"/>
                </a:solidFill>
                <a:latin typeface="Verdana" panose="020B0604030504040204" pitchFamily="34" charset="0"/>
              </a:rPr>
              <a:t>prevention</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natural</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disasters</a:t>
            </a:r>
            <a:r>
              <a:rPr lang="fr-FR" sz="1600" dirty="0">
                <a:solidFill>
                  <a:srgbClr val="000000"/>
                </a:solidFill>
                <a:latin typeface="Verdana" panose="020B0604030504040204" pitchFamily="34" charset="0"/>
              </a:rPr>
              <a:t> (agriculture, </a:t>
            </a:r>
            <a:r>
              <a:rPr lang="fr-FR" sz="1600" dirty="0" err="1">
                <a:solidFill>
                  <a:srgbClr val="000000"/>
                </a:solidFill>
                <a:latin typeface="Verdana" panose="020B0604030504040204" pitchFamily="34" charset="0"/>
              </a:rPr>
              <a:t>forestry</a:t>
            </a:r>
            <a:r>
              <a:rPr lang="fr-FR" sz="1600" dirty="0">
                <a:solidFill>
                  <a:srgbClr val="000000"/>
                </a:solidFill>
                <a:latin typeface="Verdana" panose="020B0604030504040204" pitchFamily="34" charset="0"/>
              </a:rPr>
              <a:t>)</a:t>
            </a:r>
          </a:p>
          <a:p>
            <a:pPr marL="285750" indent="-285750" fontAlgn="base">
              <a:spcBef>
                <a:spcPts val="600"/>
              </a:spcBef>
              <a:spcAft>
                <a:spcPct val="0"/>
              </a:spcAft>
              <a:buFont typeface="Arial" panose="020B0604020202020204" pitchFamily="34" charset="0"/>
              <a:buChar char="•"/>
              <a:defRPr/>
            </a:pPr>
            <a:endParaRPr lang="en-GB" sz="1200" dirty="0">
              <a:solidFill>
                <a:srgbClr val="000000"/>
              </a:solidFill>
              <a:latin typeface="Verdana" panose="020B0604030504040204" pitchFamily="34" charset="0"/>
            </a:endParaRPr>
          </a:p>
        </p:txBody>
      </p:sp>
      <p:sp>
        <p:nvSpPr>
          <p:cNvPr id="17" name="TextBox 16"/>
          <p:cNvSpPr txBox="1"/>
          <p:nvPr/>
        </p:nvSpPr>
        <p:spPr>
          <a:xfrm>
            <a:off x="6453189" y="1489075"/>
            <a:ext cx="3671887" cy="2692400"/>
          </a:xfrm>
          <a:prstGeom prst="rect">
            <a:avLst/>
          </a:prstGeom>
          <a:solidFill>
            <a:srgbClr val="92D050"/>
          </a:solidFill>
          <a:ln>
            <a:solidFill>
              <a:schemeClr val="tx1"/>
            </a:solidFill>
          </a:ln>
        </p:spPr>
        <p:txBody>
          <a:bodyPr>
            <a:spAutoFit/>
          </a:bodyPr>
          <a:lstStyle/>
          <a:p>
            <a:pPr fontAlgn="base">
              <a:spcBef>
                <a:spcPts val="600"/>
              </a:spcBef>
              <a:spcAft>
                <a:spcPct val="0"/>
              </a:spcAft>
              <a:defRPr/>
            </a:pPr>
            <a:r>
              <a:rPr lang="fr-FR" sz="1600" b="1" dirty="0">
                <a:solidFill>
                  <a:srgbClr val="000000"/>
                </a:solidFill>
                <a:latin typeface="Verdana" panose="020B0604030504040204" pitchFamily="34" charset="0"/>
              </a:rPr>
              <a:t>Land management &amp; animal </a:t>
            </a:r>
            <a:r>
              <a:rPr lang="fr-FR" sz="1600" b="1" dirty="0" err="1">
                <a:solidFill>
                  <a:srgbClr val="000000"/>
                </a:solidFill>
                <a:latin typeface="Verdana" panose="020B0604030504040204" pitchFamily="34" charset="0"/>
              </a:rPr>
              <a:t>related</a:t>
            </a:r>
            <a:r>
              <a:rPr lang="fr-FR" sz="1600" b="1" dirty="0">
                <a:solidFill>
                  <a:srgbClr val="000000"/>
                </a:solidFill>
                <a:latin typeface="Verdana" panose="020B0604030504040204" pitchFamily="34" charset="0"/>
              </a:rPr>
              <a:t> </a:t>
            </a:r>
            <a:r>
              <a:rPr lang="fr-FR" sz="1600" b="1" dirty="0" err="1">
                <a:solidFill>
                  <a:srgbClr val="000000"/>
                </a:solidFill>
                <a:latin typeface="Verdana" panose="020B0604030504040204" pitchFamily="34" charset="0"/>
              </a:rPr>
              <a:t>payments</a:t>
            </a:r>
            <a:r>
              <a:rPr lang="fr-FR" sz="1600" b="1" dirty="0">
                <a:solidFill>
                  <a:srgbClr val="000000"/>
                </a:solidFill>
                <a:latin typeface="Verdana" panose="020B0604030504040204" pitchFamily="34" charset="0"/>
              </a:rPr>
              <a:t> </a:t>
            </a:r>
            <a:r>
              <a:rPr lang="fr-FR" sz="1600" dirty="0">
                <a:solidFill>
                  <a:srgbClr val="000000"/>
                </a:solidFill>
                <a:latin typeface="Verdana" panose="020B0604030504040204" pitchFamily="34" charset="0"/>
              </a:rPr>
              <a:t>(</a:t>
            </a:r>
            <a:r>
              <a:rPr lang="fr-FR" sz="1600" dirty="0" err="1">
                <a:solidFill>
                  <a:srgbClr val="000000"/>
                </a:solidFill>
                <a:latin typeface="Verdana" panose="020B0604030504040204" pitchFamily="34" charset="0"/>
              </a:rPr>
              <a:t>examples</a:t>
            </a:r>
            <a:r>
              <a:rPr lang="fr-FR" sz="1600" dirty="0">
                <a:solidFill>
                  <a:srgbClr val="000000"/>
                </a:solidFill>
                <a:latin typeface="Verdana" panose="020B0604030504040204" pitchFamily="34" charset="0"/>
              </a:rPr>
              <a:t>):</a:t>
            </a: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Environmental</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commitments</a:t>
            </a:r>
            <a:r>
              <a:rPr lang="fr-FR" sz="1600" dirty="0">
                <a:solidFill>
                  <a:srgbClr val="000000"/>
                </a:solidFill>
                <a:latin typeface="Verdana" panose="020B0604030504040204" pitchFamily="34" charset="0"/>
              </a:rPr>
              <a:t> (agriculture, </a:t>
            </a:r>
            <a:r>
              <a:rPr lang="fr-FR" sz="1600" dirty="0" err="1">
                <a:solidFill>
                  <a:srgbClr val="000000"/>
                </a:solidFill>
                <a:latin typeface="Verdana" panose="020B0604030504040204" pitchFamily="34" charset="0"/>
              </a:rPr>
              <a:t>forestry</a:t>
            </a:r>
            <a:r>
              <a:rPr lang="fr-FR" sz="1600" dirty="0">
                <a:solidFill>
                  <a:srgbClr val="000000"/>
                </a:solidFill>
                <a:latin typeface="Verdana" panose="020B0604030504040204" pitchFamily="34" charset="0"/>
              </a:rPr>
              <a:t>)</a:t>
            </a: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Organic</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Farming</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Animal </a:t>
            </a:r>
            <a:r>
              <a:rPr lang="fr-FR" sz="1600" dirty="0" err="1">
                <a:solidFill>
                  <a:srgbClr val="000000"/>
                </a:solidFill>
                <a:latin typeface="Verdana" panose="020B0604030504040204" pitchFamily="34" charset="0"/>
              </a:rPr>
              <a:t>welfare</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Areas </a:t>
            </a:r>
            <a:r>
              <a:rPr lang="fr-FR" sz="1600" dirty="0" err="1">
                <a:solidFill>
                  <a:srgbClr val="000000"/>
                </a:solidFill>
                <a:latin typeface="Verdana" panose="020B0604030504040204" pitchFamily="34" charset="0"/>
              </a:rPr>
              <a:t>with</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natural</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constraints</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Areas </a:t>
            </a:r>
            <a:r>
              <a:rPr lang="fr-FR" sz="1600" dirty="0" err="1">
                <a:solidFill>
                  <a:srgbClr val="000000"/>
                </a:solidFill>
                <a:latin typeface="Verdana" panose="020B0604030504040204" pitchFamily="34" charset="0"/>
              </a:rPr>
              <a:t>subject</a:t>
            </a:r>
            <a:r>
              <a:rPr lang="fr-FR" sz="1600" dirty="0">
                <a:solidFill>
                  <a:srgbClr val="000000"/>
                </a:solidFill>
                <a:latin typeface="Verdana" panose="020B0604030504040204" pitchFamily="34" charset="0"/>
              </a:rPr>
              <a:t> to </a:t>
            </a:r>
            <a:r>
              <a:rPr lang="fr-FR" sz="1600" dirty="0" err="1">
                <a:solidFill>
                  <a:srgbClr val="000000"/>
                </a:solidFill>
                <a:latin typeface="Verdana" panose="020B0604030504040204" pitchFamily="34" charset="0"/>
              </a:rPr>
              <a:t>specific</a:t>
            </a:r>
            <a:r>
              <a:rPr lang="fr-FR" sz="1600" dirty="0">
                <a:solidFill>
                  <a:srgbClr val="000000"/>
                </a:solidFill>
                <a:latin typeface="Verdana" panose="020B0604030504040204" pitchFamily="34" charset="0"/>
              </a:rPr>
              <a:t>  management </a:t>
            </a:r>
            <a:r>
              <a:rPr lang="fr-FR" sz="1600" dirty="0" err="1">
                <a:solidFill>
                  <a:srgbClr val="000000"/>
                </a:solidFill>
                <a:latin typeface="Verdana" panose="020B0604030504040204" pitchFamily="34" charset="0"/>
              </a:rPr>
              <a:t>requirements</a:t>
            </a:r>
            <a:endParaRPr lang="en-GB" sz="1600" dirty="0">
              <a:solidFill>
                <a:srgbClr val="000000"/>
              </a:solidFill>
              <a:latin typeface="Verdana" panose="020B0604030504040204" pitchFamily="34" charset="0"/>
            </a:endParaRPr>
          </a:p>
        </p:txBody>
      </p:sp>
      <p:sp>
        <p:nvSpPr>
          <p:cNvPr id="18" name="TextBox 17"/>
          <p:cNvSpPr txBox="1"/>
          <p:nvPr/>
        </p:nvSpPr>
        <p:spPr>
          <a:xfrm>
            <a:off x="2063750" y="4240214"/>
            <a:ext cx="3943350" cy="2124075"/>
          </a:xfrm>
          <a:prstGeom prst="rect">
            <a:avLst/>
          </a:prstGeom>
          <a:solidFill>
            <a:srgbClr val="FFFF00"/>
          </a:solidFill>
          <a:ln>
            <a:solidFill>
              <a:schemeClr val="tx1"/>
            </a:solidFill>
          </a:ln>
        </p:spPr>
        <p:txBody>
          <a:bodyPr>
            <a:spAutoFit/>
          </a:bodyPr>
          <a:lstStyle/>
          <a:p>
            <a:pPr fontAlgn="base">
              <a:spcBef>
                <a:spcPts val="600"/>
              </a:spcBef>
              <a:spcAft>
                <a:spcPct val="0"/>
              </a:spcAft>
              <a:defRPr/>
            </a:pPr>
            <a:r>
              <a:rPr lang="fr-FR" sz="1600" b="1" dirty="0">
                <a:solidFill>
                  <a:srgbClr val="000000"/>
                </a:solidFill>
                <a:latin typeface="Verdana" panose="020B0604030504040204" pitchFamily="34" charset="0"/>
              </a:rPr>
              <a:t>Training/</a:t>
            </a:r>
            <a:r>
              <a:rPr lang="fr-FR" sz="1600" b="1" dirty="0" err="1">
                <a:solidFill>
                  <a:srgbClr val="000000"/>
                </a:solidFill>
                <a:latin typeface="Verdana" panose="020B0604030504040204" pitchFamily="34" charset="0"/>
              </a:rPr>
              <a:t>technology</a:t>
            </a:r>
            <a:r>
              <a:rPr lang="fr-FR" sz="1600" b="1" dirty="0">
                <a:solidFill>
                  <a:srgbClr val="000000"/>
                </a:solidFill>
                <a:latin typeface="Verdana" panose="020B0604030504040204" pitchFamily="34" charset="0"/>
              </a:rPr>
              <a:t> </a:t>
            </a:r>
            <a:r>
              <a:rPr lang="fr-FR" sz="1600" dirty="0">
                <a:solidFill>
                  <a:srgbClr val="000000"/>
                </a:solidFill>
                <a:latin typeface="Verdana" panose="020B0604030504040204" pitchFamily="34" charset="0"/>
              </a:rPr>
              <a:t>(</a:t>
            </a:r>
            <a:r>
              <a:rPr lang="fr-FR" sz="1600" dirty="0" err="1">
                <a:solidFill>
                  <a:srgbClr val="000000"/>
                </a:solidFill>
                <a:latin typeface="Verdana" panose="020B0604030504040204" pitchFamily="34" charset="0"/>
              </a:rPr>
              <a:t>examples</a:t>
            </a:r>
            <a:r>
              <a:rPr lang="fr-FR" sz="1600" dirty="0">
                <a:solidFill>
                  <a:srgbClr val="000000"/>
                </a:solidFill>
                <a:latin typeface="Verdana" panose="020B0604030504040204" pitchFamily="34" charset="0"/>
              </a:rPr>
              <a:t>):</a:t>
            </a: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Knowledge</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transfer</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Advisory</a:t>
            </a:r>
            <a:r>
              <a:rPr lang="fr-FR" sz="1600" dirty="0">
                <a:solidFill>
                  <a:srgbClr val="000000"/>
                </a:solidFill>
                <a:latin typeface="Verdana" panose="020B0604030504040204" pitchFamily="34" charset="0"/>
              </a:rPr>
              <a:t> services</a:t>
            </a: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Cooperation</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European Innovation </a:t>
            </a:r>
            <a:r>
              <a:rPr lang="fr-FR" sz="1600" dirty="0" err="1">
                <a:solidFill>
                  <a:srgbClr val="000000"/>
                </a:solidFill>
                <a:latin typeface="Verdana" panose="020B0604030504040204" pitchFamily="34" charset="0"/>
              </a:rPr>
              <a:t>Partnership</a:t>
            </a:r>
            <a:r>
              <a:rPr lang="fr-FR" sz="1600" dirty="0">
                <a:solidFill>
                  <a:srgbClr val="000000"/>
                </a:solidFill>
                <a:latin typeface="Verdana" panose="020B0604030504040204" pitchFamily="34" charset="0"/>
              </a:rPr>
              <a:t> for </a:t>
            </a:r>
            <a:r>
              <a:rPr lang="fr-FR" sz="1600" dirty="0">
                <a:solidFill>
                  <a:srgbClr val="000000"/>
                </a:solidFill>
                <a:latin typeface="Verdana" panose="020B0604030504040204" pitchFamily="34" charset="0"/>
              </a:rPr>
              <a:t>agricultural </a:t>
            </a:r>
            <a:r>
              <a:rPr lang="fr-FR" sz="1600" dirty="0" err="1">
                <a:solidFill>
                  <a:srgbClr val="000000"/>
                </a:solidFill>
                <a:latin typeface="Verdana" panose="020B0604030504040204" pitchFamily="34" charset="0"/>
              </a:rPr>
              <a:t>productivity</a:t>
            </a:r>
            <a:r>
              <a:rPr lang="fr-FR" sz="1600" dirty="0">
                <a:solidFill>
                  <a:srgbClr val="000000"/>
                </a:solidFill>
                <a:latin typeface="Verdana" panose="020B0604030504040204" pitchFamily="34" charset="0"/>
              </a:rPr>
              <a:t> &amp; </a:t>
            </a:r>
            <a:r>
              <a:rPr lang="fr-FR" sz="1600" dirty="0" err="1">
                <a:solidFill>
                  <a:srgbClr val="000000"/>
                </a:solidFill>
                <a:latin typeface="Verdana" panose="020B0604030504040204" pitchFamily="34" charset="0"/>
              </a:rPr>
              <a:t>sustainability</a:t>
            </a:r>
            <a:endParaRPr lang="en-GB" sz="1600" dirty="0">
              <a:solidFill>
                <a:srgbClr val="000000"/>
              </a:solidFill>
              <a:latin typeface="Verdana" panose="020B0604030504040204" pitchFamily="34" charset="0"/>
            </a:endParaRPr>
          </a:p>
        </p:txBody>
      </p:sp>
      <p:sp>
        <p:nvSpPr>
          <p:cNvPr id="19" name="TextBox 18"/>
          <p:cNvSpPr txBox="1"/>
          <p:nvPr/>
        </p:nvSpPr>
        <p:spPr>
          <a:xfrm>
            <a:off x="6465889" y="4287838"/>
            <a:ext cx="3671887" cy="2200602"/>
          </a:xfrm>
          <a:prstGeom prst="rect">
            <a:avLst/>
          </a:prstGeom>
          <a:solidFill>
            <a:schemeClr val="accent1"/>
          </a:solidFill>
          <a:ln>
            <a:solidFill>
              <a:schemeClr val="tx1"/>
            </a:solidFill>
          </a:ln>
        </p:spPr>
        <p:txBody>
          <a:bodyPr>
            <a:spAutoFit/>
          </a:bodyPr>
          <a:lstStyle/>
          <a:p>
            <a:pPr fontAlgn="base">
              <a:spcBef>
                <a:spcPts val="600"/>
              </a:spcBef>
              <a:spcAft>
                <a:spcPct val="0"/>
              </a:spcAft>
              <a:defRPr/>
            </a:pPr>
            <a:r>
              <a:rPr lang="fr-FR" sz="1600" b="1" dirty="0" err="1">
                <a:solidFill>
                  <a:srgbClr val="000000"/>
                </a:solidFill>
                <a:latin typeface="Verdana" panose="020B0604030504040204" pitchFamily="34" charset="0"/>
              </a:rPr>
              <a:t>Other</a:t>
            </a:r>
            <a:r>
              <a:rPr lang="fr-FR" sz="1600" b="1" dirty="0">
                <a:solidFill>
                  <a:srgbClr val="000000"/>
                </a:solidFill>
                <a:latin typeface="Verdana" panose="020B0604030504040204" pitchFamily="34" charset="0"/>
              </a:rPr>
              <a:t> </a:t>
            </a:r>
            <a:r>
              <a:rPr lang="fr-FR" sz="1600" b="1" dirty="0" err="1">
                <a:solidFill>
                  <a:srgbClr val="000000"/>
                </a:solidFill>
                <a:latin typeface="Verdana" panose="020B0604030504040204" pitchFamily="34" charset="0"/>
              </a:rPr>
              <a:t>schemes</a:t>
            </a:r>
            <a:r>
              <a:rPr lang="fr-FR" sz="1600" b="1" dirty="0">
                <a:solidFill>
                  <a:srgbClr val="000000"/>
                </a:solidFill>
                <a:latin typeface="Verdana" panose="020B0604030504040204" pitchFamily="34" charset="0"/>
              </a:rPr>
              <a:t> </a:t>
            </a:r>
            <a:r>
              <a:rPr lang="fr-FR" sz="1600" dirty="0">
                <a:solidFill>
                  <a:srgbClr val="000000"/>
                </a:solidFill>
                <a:latin typeface="Verdana" panose="020B0604030504040204" pitchFamily="34" charset="0"/>
              </a:rPr>
              <a:t>(</a:t>
            </a:r>
            <a:r>
              <a:rPr lang="fr-FR" sz="1600" dirty="0" err="1">
                <a:solidFill>
                  <a:srgbClr val="000000"/>
                </a:solidFill>
                <a:latin typeface="Verdana" panose="020B0604030504040204" pitchFamily="34" charset="0"/>
              </a:rPr>
              <a:t>examples</a:t>
            </a:r>
            <a:r>
              <a:rPr lang="fr-FR" sz="1600" dirty="0">
                <a:solidFill>
                  <a:srgbClr val="000000"/>
                </a:solidFill>
                <a:latin typeface="Verdana" panose="020B0604030504040204" pitchFamily="34" charset="0"/>
              </a:rPr>
              <a:t>):</a:t>
            </a: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Technical</a:t>
            </a:r>
            <a:r>
              <a:rPr lang="fr-FR" sz="1600" dirty="0">
                <a:solidFill>
                  <a:srgbClr val="000000"/>
                </a:solidFill>
                <a:latin typeface="Verdana" panose="020B0604030504040204" pitchFamily="34" charset="0"/>
              </a:rPr>
              <a:t> Assistance</a:t>
            </a:r>
          </a:p>
          <a:p>
            <a:pPr marL="285750" indent="-285750" fontAlgn="base">
              <a:spcBef>
                <a:spcPts val="600"/>
              </a:spcBef>
              <a:spcAft>
                <a:spcPct val="0"/>
              </a:spcAft>
              <a:buFont typeface="Arial" panose="020B0604020202020204" pitchFamily="34" charset="0"/>
              <a:buChar char="•"/>
              <a:defRPr/>
            </a:pPr>
            <a:r>
              <a:rPr lang="fr-FR" sz="1600" dirty="0" smtClean="0">
                <a:solidFill>
                  <a:srgbClr val="000000"/>
                </a:solidFill>
                <a:latin typeface="Verdana" panose="020B0604030504040204" pitchFamily="34" charset="0"/>
              </a:rPr>
              <a:t>Participation in </a:t>
            </a:r>
            <a:r>
              <a:rPr lang="fr-FR" sz="1600" dirty="0" err="1" smtClean="0">
                <a:solidFill>
                  <a:srgbClr val="000000"/>
                </a:solidFill>
                <a:latin typeface="Verdana" panose="020B0604030504040204" pitchFamily="34" charset="0"/>
              </a:rPr>
              <a:t>quality</a:t>
            </a:r>
            <a:r>
              <a:rPr lang="fr-FR" sz="1600" dirty="0" smtClean="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schemes</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Setting-up of </a:t>
            </a:r>
            <a:r>
              <a:rPr lang="fr-FR" sz="1600" dirty="0" err="1">
                <a:solidFill>
                  <a:srgbClr val="000000"/>
                </a:solidFill>
                <a:latin typeface="Verdana" panose="020B0604030504040204" pitchFamily="34" charset="0"/>
              </a:rPr>
              <a:t>producer</a:t>
            </a:r>
            <a:r>
              <a:rPr lang="fr-FR" sz="1600" dirty="0">
                <a:solidFill>
                  <a:srgbClr val="000000"/>
                </a:solidFill>
                <a:latin typeface="Verdana" panose="020B0604030504040204" pitchFamily="34" charset="0"/>
              </a:rPr>
              <a:t> groups</a:t>
            </a:r>
          </a:p>
          <a:p>
            <a:pPr marL="285750" indent="-285750" fontAlgn="base">
              <a:spcBef>
                <a:spcPts val="600"/>
              </a:spcBef>
              <a:spcAft>
                <a:spcPct val="0"/>
              </a:spcAft>
              <a:buFont typeface="Arial" panose="020B0604020202020204" pitchFamily="34" charset="0"/>
              <a:buChar char="•"/>
              <a:defRPr/>
            </a:pPr>
            <a:r>
              <a:rPr lang="fr-FR" sz="1600" dirty="0" err="1">
                <a:solidFill>
                  <a:srgbClr val="000000"/>
                </a:solidFill>
                <a:latin typeface="Verdana" panose="020B0604030504040204" pitchFamily="34" charset="0"/>
              </a:rPr>
              <a:t>Risk</a:t>
            </a:r>
            <a:r>
              <a:rPr lang="fr-FR" sz="1600" dirty="0">
                <a:solidFill>
                  <a:srgbClr val="000000"/>
                </a:solidFill>
                <a:latin typeface="Verdana" panose="020B0604030504040204" pitchFamily="34" charset="0"/>
              </a:rPr>
              <a:t> management </a:t>
            </a:r>
            <a:r>
              <a:rPr lang="fr-FR" sz="1600" dirty="0" err="1">
                <a:solidFill>
                  <a:srgbClr val="000000"/>
                </a:solidFill>
                <a:latin typeface="Verdana" panose="020B0604030504040204" pitchFamily="34" charset="0"/>
              </a:rPr>
              <a:t>toolkit</a:t>
            </a:r>
            <a:endParaRPr lang="fr-FR" sz="1600" dirty="0">
              <a:solidFill>
                <a:srgbClr val="000000"/>
              </a:solidFill>
              <a:latin typeface="Verdana" panose="020B0604030504040204" pitchFamily="34" charset="0"/>
            </a:endParaRPr>
          </a:p>
          <a:p>
            <a:pPr marL="285750" indent="-285750" fontAlgn="base">
              <a:spcBef>
                <a:spcPts val="600"/>
              </a:spcBef>
              <a:spcAft>
                <a:spcPct val="0"/>
              </a:spcAft>
              <a:buFont typeface="Arial" panose="020B0604020202020204" pitchFamily="34" charset="0"/>
              <a:buChar char="•"/>
              <a:defRPr/>
            </a:pPr>
            <a:r>
              <a:rPr lang="fr-FR" sz="1600" dirty="0">
                <a:solidFill>
                  <a:srgbClr val="000000"/>
                </a:solidFill>
                <a:latin typeface="Verdana" panose="020B0604030504040204" pitchFamily="34" charset="0"/>
              </a:rPr>
              <a:t>Local </a:t>
            </a:r>
            <a:r>
              <a:rPr lang="fr-FR" sz="1600" dirty="0" err="1">
                <a:solidFill>
                  <a:srgbClr val="000000"/>
                </a:solidFill>
                <a:latin typeface="Verdana" panose="020B0604030504040204" pitchFamily="34" charset="0"/>
              </a:rPr>
              <a:t>Development</a:t>
            </a:r>
            <a:r>
              <a:rPr lang="fr-FR" sz="1600" dirty="0">
                <a:solidFill>
                  <a:srgbClr val="000000"/>
                </a:solidFill>
                <a:latin typeface="Verdana" panose="020B0604030504040204" pitchFamily="34" charset="0"/>
              </a:rPr>
              <a:t> </a:t>
            </a:r>
            <a:r>
              <a:rPr lang="fr-FR" sz="1600" dirty="0" err="1">
                <a:solidFill>
                  <a:srgbClr val="000000"/>
                </a:solidFill>
                <a:latin typeface="Verdana" panose="020B0604030504040204" pitchFamily="34" charset="0"/>
              </a:rPr>
              <a:t>Strategies</a:t>
            </a:r>
            <a:endParaRPr lang="en-GB" sz="1600" dirty="0">
              <a:solidFill>
                <a:srgbClr val="000000"/>
              </a:solidFill>
              <a:latin typeface="Verdana" panose="020B0604030504040204" pitchFamily="34" charset="0"/>
            </a:endParaRPr>
          </a:p>
        </p:txBody>
      </p:sp>
      <p:sp>
        <p:nvSpPr>
          <p:cNvPr id="10" name="Title 2"/>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000" b="0" i="0" u="none" strike="noStrike" kern="1200" cap="none" spc="0" normalizeH="0" baseline="0" noProof="0" dirty="0" smtClean="0">
                <a:ln>
                  <a:noFill/>
                </a:ln>
                <a:solidFill>
                  <a:srgbClr val="034EA2"/>
                </a:solidFill>
                <a:effectLst/>
                <a:uLnTx/>
                <a:uFillTx/>
                <a:latin typeface="Arial"/>
                <a:ea typeface="+mj-ea"/>
                <a:cs typeface="+mj-cs"/>
              </a:rPr>
              <a:t>Rural development support</a:t>
            </a:r>
            <a:r>
              <a:rPr kumimoji="0" lang="en-IE" sz="4000" b="0" i="0" u="none" strike="noStrike" kern="1200" cap="none" spc="0" normalizeH="0" noProof="0" dirty="0" smtClean="0">
                <a:ln>
                  <a:noFill/>
                </a:ln>
                <a:solidFill>
                  <a:srgbClr val="034EA2"/>
                </a:solidFill>
                <a:effectLst/>
                <a:uLnTx/>
                <a:uFillTx/>
                <a:latin typeface="Arial"/>
                <a:ea typeface="+mj-ea"/>
                <a:cs typeface="+mj-cs"/>
              </a:rPr>
              <a:t> instruments</a:t>
            </a:r>
            <a:endParaRPr kumimoji="0" lang="en-IE" sz="4000" b="0" i="0" u="none" strike="noStrike" kern="1200" cap="none" spc="0" normalizeH="0" baseline="0" noProof="0" dirty="0">
              <a:ln>
                <a:noFill/>
              </a:ln>
              <a:solidFill>
                <a:srgbClr val="034EA2"/>
              </a:solidFill>
              <a:effectLst/>
              <a:uLnTx/>
              <a:uFillTx/>
              <a:latin typeface="Arial"/>
              <a:ea typeface="+mj-ea"/>
              <a:cs typeface="+mj-cs"/>
            </a:endParaRPr>
          </a:p>
        </p:txBody>
      </p:sp>
      <p:sp>
        <p:nvSpPr>
          <p:cNvPr id="4" name="Oval 3"/>
          <p:cNvSpPr/>
          <p:nvPr/>
        </p:nvSpPr>
        <p:spPr>
          <a:xfrm>
            <a:off x="10089958" y="3472906"/>
            <a:ext cx="2100072" cy="148038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b="0" dirty="0" smtClean="0"/>
              <a:t>SMEs are eligible</a:t>
            </a:r>
            <a:endParaRPr lang="fr-BE" sz="1800" b="0" dirty="0"/>
          </a:p>
        </p:txBody>
      </p:sp>
      <p:sp>
        <p:nvSpPr>
          <p:cNvPr id="13" name="Oval 12"/>
          <p:cNvSpPr/>
          <p:nvPr/>
        </p:nvSpPr>
        <p:spPr>
          <a:xfrm>
            <a:off x="9526" y="3472906"/>
            <a:ext cx="2066544" cy="139809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b="0" dirty="0" smtClean="0"/>
              <a:t>SMEs are eligible</a:t>
            </a:r>
            <a:endParaRPr lang="fr-BE" sz="1800" b="0" dirty="0"/>
          </a:p>
        </p:txBody>
      </p:sp>
    </p:spTree>
    <p:extLst>
      <p:ext uri="{BB962C8B-B14F-4D97-AF65-F5344CB8AC3E}">
        <p14:creationId xmlns:p14="http://schemas.microsoft.com/office/powerpoint/2010/main" val="224856787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40" t="9036" r="3118" b="5514"/>
          <a:stretch/>
        </p:blipFill>
        <p:spPr>
          <a:xfrm>
            <a:off x="6651074" y="1589994"/>
            <a:ext cx="5540926" cy="5018709"/>
          </a:xfrm>
        </p:spPr>
      </p:pic>
      <p:sp>
        <p:nvSpPr>
          <p:cNvPr id="6" name="Title 2"/>
          <p:cNvSpPr>
            <a:spLocks noGrp="1"/>
          </p:cNvSpPr>
          <p:nvPr>
            <p:ph type="title"/>
          </p:nvPr>
        </p:nvSpPr>
        <p:spPr>
          <a:xfrm>
            <a:off x="970722" y="514671"/>
            <a:ext cx="10515600" cy="782357"/>
          </a:xfrm>
        </p:spPr>
        <p:txBody>
          <a:bodyPr/>
          <a:lstStyle/>
          <a:p>
            <a:r>
              <a:rPr lang="en-IE" sz="3600" b="0" dirty="0" smtClean="0">
                <a:latin typeface="Arial" panose="020B0604020202020204" pitchFamily="34" charset="0"/>
                <a:cs typeface="Arial" panose="020B0604020202020204" pitchFamily="34" charset="0"/>
              </a:rPr>
              <a:t>CAP Strategic </a:t>
            </a:r>
            <a:r>
              <a:rPr lang="en-IE" sz="3600" b="0" dirty="0" smtClean="0">
                <a:latin typeface="Arial" panose="020B0604020202020204" pitchFamily="34" charset="0"/>
                <a:cs typeface="Arial" panose="020B0604020202020204" pitchFamily="34" charset="0"/>
              </a:rPr>
              <a:t>Plans – shared management</a:t>
            </a:r>
            <a:endParaRPr lang="en-IE" sz="3600" b="0" dirty="0">
              <a:latin typeface="Arial" panose="020B0604020202020204" pitchFamily="34" charset="0"/>
              <a:cs typeface="Arial" panose="020B0604020202020204" pitchFamily="34" charset="0"/>
            </a:endParaRPr>
          </a:p>
        </p:txBody>
      </p:sp>
      <p:sp>
        <p:nvSpPr>
          <p:cNvPr id="7" name="Rectangle 6"/>
          <p:cNvSpPr/>
          <p:nvPr/>
        </p:nvSpPr>
        <p:spPr>
          <a:xfrm>
            <a:off x="739600" y="2141657"/>
            <a:ext cx="5683871" cy="3970318"/>
          </a:xfrm>
          <a:prstGeom prst="rect">
            <a:avLst/>
          </a:prstGeom>
        </p:spPr>
        <p:txBody>
          <a:bodyPr wrap="square">
            <a:spAutoFit/>
          </a:bodyPr>
          <a:lstStyle/>
          <a:p>
            <a:pPr marL="285750" indent="-285750">
              <a:buClr>
                <a:schemeClr val="tx2"/>
              </a:buClr>
              <a:buSzPct val="150000"/>
              <a:buFont typeface="Arial" panose="020B0604020202020204" pitchFamily="34" charset="0"/>
              <a:buChar char="•"/>
            </a:pPr>
            <a:r>
              <a:rPr lang="en-US" b="1" dirty="0" smtClean="0"/>
              <a:t>Single </a:t>
            </a:r>
            <a:r>
              <a:rPr lang="en-US" b="1" dirty="0"/>
              <a:t>CAP plan </a:t>
            </a:r>
            <a:r>
              <a:rPr lang="en-US" dirty="0"/>
              <a:t>for </a:t>
            </a:r>
            <a:r>
              <a:rPr lang="en-US" dirty="0" smtClean="0"/>
              <a:t>all interventions with a common monitoring system</a:t>
            </a:r>
          </a:p>
          <a:p>
            <a:pPr>
              <a:buClr>
                <a:schemeClr val="tx2"/>
              </a:buClr>
              <a:buSzPct val="150000"/>
            </a:pPr>
            <a:endParaRPr lang="en-US" dirty="0"/>
          </a:p>
          <a:p>
            <a:pPr marL="285750" indent="-285750">
              <a:buClr>
                <a:schemeClr val="tx2"/>
              </a:buClr>
              <a:buSzPct val="150000"/>
              <a:buFont typeface="Arial" panose="020B0604020202020204" pitchFamily="34" charset="0"/>
              <a:buChar char="•"/>
            </a:pPr>
            <a:r>
              <a:rPr lang="en-US" b="1" dirty="0" smtClean="0"/>
              <a:t>Strategic approach </a:t>
            </a:r>
            <a:r>
              <a:rPr lang="en-US" dirty="0" smtClean="0"/>
              <a:t>based on needs assessment</a:t>
            </a:r>
          </a:p>
          <a:p>
            <a:pPr>
              <a:buClr>
                <a:schemeClr val="tx2"/>
              </a:buClr>
              <a:buSzPct val="150000"/>
            </a:pPr>
            <a:endParaRPr lang="en-GB" dirty="0" smtClean="0"/>
          </a:p>
          <a:p>
            <a:pPr marL="285750" indent="-285750">
              <a:buClr>
                <a:schemeClr val="tx2"/>
              </a:buClr>
              <a:buSzPct val="150000"/>
              <a:buFont typeface="Arial" panose="020B0604020202020204" pitchFamily="34" charset="0"/>
              <a:buChar char="•"/>
            </a:pPr>
            <a:r>
              <a:rPr lang="en-GB" b="1" dirty="0" smtClean="0"/>
              <a:t>Structured dialogue </a:t>
            </a:r>
            <a:r>
              <a:rPr lang="en-GB" dirty="0" smtClean="0"/>
              <a:t>with Member States</a:t>
            </a:r>
          </a:p>
          <a:p>
            <a:pPr>
              <a:buClr>
                <a:schemeClr val="tx2"/>
              </a:buClr>
              <a:buSzPct val="150000"/>
            </a:pPr>
            <a:endParaRPr lang="en-GB" dirty="0"/>
          </a:p>
          <a:p>
            <a:pPr marL="285750" indent="-285750">
              <a:buClr>
                <a:schemeClr val="tx2"/>
              </a:buClr>
              <a:buSzPct val="150000"/>
              <a:buFont typeface="Arial" panose="020B0604020202020204" pitchFamily="34" charset="0"/>
              <a:buChar char="•"/>
            </a:pPr>
            <a:r>
              <a:rPr lang="en-GB" b="1" dirty="0" smtClean="0"/>
              <a:t>MS draws up </a:t>
            </a:r>
            <a:r>
              <a:rPr lang="en-GB" dirty="0" smtClean="0"/>
              <a:t>and submits the CAP Plan</a:t>
            </a:r>
          </a:p>
          <a:p>
            <a:pPr>
              <a:buClr>
                <a:schemeClr val="tx2"/>
              </a:buClr>
              <a:buSzPct val="150000"/>
            </a:pPr>
            <a:endParaRPr lang="en-GB" dirty="0" smtClean="0"/>
          </a:p>
          <a:p>
            <a:pPr marL="285750" indent="-285750">
              <a:buClr>
                <a:schemeClr val="tx2"/>
              </a:buClr>
              <a:buSzPct val="150000"/>
              <a:buFont typeface="Arial" panose="020B0604020202020204" pitchFamily="34" charset="0"/>
              <a:buChar char="•"/>
            </a:pPr>
            <a:r>
              <a:rPr lang="en-GB" dirty="0" smtClean="0"/>
              <a:t>CAP </a:t>
            </a:r>
            <a:r>
              <a:rPr lang="en-GB" dirty="0" smtClean="0"/>
              <a:t>Plan will be </a:t>
            </a:r>
            <a:r>
              <a:rPr lang="en-GB" b="1" dirty="0" smtClean="0"/>
              <a:t>approved by the Commission</a:t>
            </a:r>
          </a:p>
          <a:p>
            <a:pPr marL="285750" indent="-285750">
              <a:buClr>
                <a:schemeClr val="tx2"/>
              </a:buClr>
              <a:buSzPct val="150000"/>
              <a:buFont typeface="Arial" panose="020B0604020202020204" pitchFamily="34" charset="0"/>
              <a:buChar char="•"/>
            </a:pPr>
            <a:endParaRPr lang="en-GB" b="1" dirty="0">
              <a:solidFill>
                <a:schemeClr val="accent5"/>
              </a:solidFill>
            </a:endParaRPr>
          </a:p>
          <a:p>
            <a:pPr>
              <a:buClr>
                <a:schemeClr val="tx2"/>
              </a:buClr>
              <a:buSzPct val="150000"/>
            </a:pPr>
            <a:endParaRPr lang="en-GB" dirty="0" smtClean="0"/>
          </a:p>
        </p:txBody>
      </p:sp>
    </p:spTree>
    <p:extLst>
      <p:ext uri="{BB962C8B-B14F-4D97-AF65-F5344CB8AC3E}">
        <p14:creationId xmlns:p14="http://schemas.microsoft.com/office/powerpoint/2010/main" val="121512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defRPr>
                <a:solidFill>
                  <a:srgbClr val="0F5494"/>
                </a:solidFill>
                <a:latin typeface="Verdana" panose="020B0604030504040204" pitchFamily="34" charset="0"/>
              </a:defRPr>
            </a:lvl1pPr>
            <a:lvl2pPr marL="742950" indent="-285750">
              <a:spcBef>
                <a:spcPct val="20000"/>
              </a:spcBef>
              <a:buClr>
                <a:srgbClr val="0F5494"/>
              </a:buClr>
              <a:buChar char="•"/>
              <a:defRPr sz="1600">
                <a:solidFill>
                  <a:schemeClr val="tx1"/>
                </a:solidFill>
                <a:latin typeface="Verdana" panose="020B0604030504040204" pitchFamily="34" charset="0"/>
              </a:defRPr>
            </a:lvl2pPr>
            <a:lvl3pPr marL="1143000" indent="-228600">
              <a:spcBef>
                <a:spcPct val="20000"/>
              </a:spcBef>
              <a:buClr>
                <a:srgbClr val="0F5494"/>
              </a:buClr>
              <a:buFont typeface="Wingdings" panose="05000000000000000000" pitchFamily="2" charset="2"/>
              <a:buChar char="§"/>
              <a:defRPr sz="1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pPr>
            <a:fld id="{2A5BD085-C00C-405F-89B3-698E926A3B03}" type="slidenum">
              <a:rPr lang="en-GB" altLang="da-DK">
                <a:solidFill>
                  <a:srgbClr val="FFFFFF"/>
                </a:solidFill>
              </a:rPr>
              <a:pPr>
                <a:spcBef>
                  <a:spcPct val="0"/>
                </a:spcBef>
                <a:buClrTx/>
              </a:pPr>
              <a:t>7</a:t>
            </a:fld>
            <a:endParaRPr lang="en-GB" altLang="da-DK">
              <a:solidFill>
                <a:srgbClr val="FFFFFF"/>
              </a:solidFill>
            </a:endParaRPr>
          </a:p>
        </p:txBody>
      </p:sp>
      <p:sp>
        <p:nvSpPr>
          <p:cNvPr id="5" name="Rectangle 4"/>
          <p:cNvSpPr/>
          <p:nvPr/>
        </p:nvSpPr>
        <p:spPr>
          <a:xfrm>
            <a:off x="1154080" y="838803"/>
            <a:ext cx="8208963" cy="584775"/>
          </a:xfrm>
          <a:prstGeom prst="rect">
            <a:avLst/>
          </a:prstGeom>
        </p:spPr>
        <p:txBody>
          <a:bodyPr>
            <a:spAutoFit/>
          </a:bodyPr>
          <a:lstStyle/>
          <a:p>
            <a:pPr eaLnBrk="1" hangingPunct="1">
              <a:defRPr/>
            </a:pPr>
            <a:r>
              <a:rPr lang="en-GB" altLang="en-US" sz="3200" kern="0" dirty="0" smtClean="0">
                <a:solidFill>
                  <a:srgbClr val="42A62A"/>
                </a:solidFill>
                <a:latin typeface="+mj-lt"/>
                <a:ea typeface="ＭＳ Ｐゴシック" pitchFamily="34" charset="-128"/>
              </a:rPr>
              <a:t>Some targets from 2014-2020 period…</a:t>
            </a:r>
            <a:endParaRPr lang="en-GB" sz="9600" dirty="0">
              <a:latin typeface="+mj-lt"/>
              <a:ea typeface="ＭＳ Ｐゴシック" pitchFamily="34" charset="-128"/>
            </a:endParaRPr>
          </a:p>
        </p:txBody>
      </p:sp>
      <p:sp>
        <p:nvSpPr>
          <p:cNvPr id="6" name="Rectangle 5"/>
          <p:cNvSpPr/>
          <p:nvPr/>
        </p:nvSpPr>
        <p:spPr>
          <a:xfrm>
            <a:off x="547562" y="1553899"/>
            <a:ext cx="10717846" cy="4093428"/>
          </a:xfrm>
          <a:prstGeom prst="rect">
            <a:avLst/>
          </a:prstGeom>
        </p:spPr>
        <p:txBody>
          <a:bodyPr wrap="square">
            <a:spAutoFit/>
          </a:bodyPr>
          <a:lstStyle/>
          <a:p>
            <a:pPr marL="82550">
              <a:spcAft>
                <a:spcPts val="1200"/>
              </a:spcAft>
              <a:buClr>
                <a:srgbClr val="000000"/>
              </a:buClr>
              <a:defRPr/>
            </a:pPr>
            <a:r>
              <a:rPr lang="en-GB" altLang="en-US" kern="0" dirty="0">
                <a:solidFill>
                  <a:srgbClr val="386DC2"/>
                </a:solidFill>
                <a:latin typeface="Verdana"/>
                <a:ea typeface="ＭＳ Ｐゴシック" pitchFamily="34" charset="-128"/>
              </a:rPr>
              <a:t>3,6 </a:t>
            </a:r>
            <a:r>
              <a:rPr lang="en-GB" altLang="en-US" kern="0" dirty="0">
                <a:solidFill>
                  <a:srgbClr val="386DC2"/>
                </a:solidFill>
                <a:latin typeface="Verdana"/>
                <a:ea typeface="ＭＳ Ｐゴシック" pitchFamily="34" charset="-128"/>
              </a:rPr>
              <a:t>million training places</a:t>
            </a:r>
          </a:p>
          <a:p>
            <a:pPr marL="82550">
              <a:spcAft>
                <a:spcPts val="1200"/>
              </a:spcAft>
              <a:buClr>
                <a:srgbClr val="000000"/>
              </a:buClr>
              <a:defRPr/>
            </a:pPr>
            <a:r>
              <a:rPr lang="da-DK" altLang="en-US" kern="0" dirty="0" smtClean="0">
                <a:solidFill>
                  <a:srgbClr val="386DC2"/>
                </a:solidFill>
                <a:latin typeface="Verdana"/>
                <a:ea typeface="ＭＳ Ｐゴシック" pitchFamily="34" charset="-128"/>
              </a:rPr>
              <a:t>13 </a:t>
            </a:r>
            <a:r>
              <a:rPr lang="da-DK" altLang="en-US" kern="0" dirty="0">
                <a:solidFill>
                  <a:srgbClr val="386DC2"/>
                </a:solidFill>
                <a:latin typeface="Verdana"/>
                <a:ea typeface="ＭＳ Ｐゴシック" pitchFamily="34" charset="-128"/>
              </a:rPr>
              <a:t>036 </a:t>
            </a:r>
            <a:r>
              <a:rPr lang="da-DK" altLang="en-US" kern="0" dirty="0" err="1" smtClean="0">
                <a:solidFill>
                  <a:srgbClr val="386DC2"/>
                </a:solidFill>
                <a:latin typeface="Verdana"/>
                <a:ea typeface="ＭＳ Ｐゴシック" pitchFamily="34" charset="-128"/>
              </a:rPr>
              <a:t>co</a:t>
            </a:r>
            <a:r>
              <a:rPr lang="da-DK" altLang="en-US" kern="0" dirty="0" smtClean="0">
                <a:solidFill>
                  <a:srgbClr val="386DC2"/>
                </a:solidFill>
                <a:latin typeface="Verdana"/>
                <a:ea typeface="ＭＳ Ｐゴシック" pitchFamily="34" charset="-128"/>
              </a:rPr>
              <a:t>-operation </a:t>
            </a:r>
            <a:r>
              <a:rPr lang="da-DK" altLang="en-US" kern="0" dirty="0" err="1" smtClean="0">
                <a:solidFill>
                  <a:srgbClr val="386DC2"/>
                </a:solidFill>
                <a:latin typeface="Verdana"/>
                <a:ea typeface="ＭＳ Ｐゴシック" pitchFamily="34" charset="-128"/>
              </a:rPr>
              <a:t>projects</a:t>
            </a:r>
            <a:endParaRPr lang="da-DK" altLang="en-US" kern="0" dirty="0" smtClean="0">
              <a:solidFill>
                <a:srgbClr val="386DC2"/>
              </a:solidFill>
              <a:latin typeface="Verdana"/>
              <a:ea typeface="ＭＳ Ｐゴシック" pitchFamily="34" charset="-128"/>
            </a:endParaRPr>
          </a:p>
          <a:p>
            <a:pPr marL="82550">
              <a:spcAft>
                <a:spcPts val="1200"/>
              </a:spcAft>
              <a:buClr>
                <a:srgbClr val="000000"/>
              </a:buClr>
              <a:defRPr/>
            </a:pPr>
            <a:r>
              <a:rPr lang="en-US" altLang="en-US" kern="0" dirty="0">
                <a:solidFill>
                  <a:srgbClr val="386DC2"/>
                </a:solidFill>
                <a:latin typeface="Verdana"/>
                <a:ea typeface="ＭＳ Ｐゴシック" pitchFamily="34" charset="-128"/>
              </a:rPr>
              <a:t>341 500 </a:t>
            </a:r>
            <a:r>
              <a:rPr lang="en-US" altLang="en-US" kern="0" dirty="0" smtClean="0">
                <a:solidFill>
                  <a:srgbClr val="386DC2"/>
                </a:solidFill>
                <a:latin typeface="Verdana"/>
                <a:ea typeface="ＭＳ Ｐゴシック" pitchFamily="34" charset="-128"/>
              </a:rPr>
              <a:t>investments </a:t>
            </a:r>
            <a:r>
              <a:rPr lang="en-US" altLang="en-US" kern="0" dirty="0">
                <a:solidFill>
                  <a:srgbClr val="386DC2"/>
                </a:solidFill>
                <a:latin typeface="Verdana"/>
                <a:ea typeface="ＭＳ Ｐゴシック" pitchFamily="34" charset="-128"/>
              </a:rPr>
              <a:t>in restructuring or </a:t>
            </a:r>
            <a:r>
              <a:rPr lang="en-US" altLang="en-US" kern="0" dirty="0" err="1">
                <a:solidFill>
                  <a:srgbClr val="386DC2"/>
                </a:solidFill>
                <a:latin typeface="Verdana"/>
                <a:ea typeface="ＭＳ Ｐゴシック" pitchFamily="34" charset="-128"/>
              </a:rPr>
              <a:t>modernisation</a:t>
            </a:r>
            <a:r>
              <a:rPr lang="en-US" altLang="en-US" kern="0" dirty="0">
                <a:solidFill>
                  <a:srgbClr val="386DC2"/>
                </a:solidFill>
                <a:latin typeface="Verdana"/>
                <a:ea typeface="ＭＳ Ｐゴシック" pitchFamily="34" charset="-128"/>
              </a:rPr>
              <a:t> </a:t>
            </a:r>
            <a:endParaRPr lang="en-US" altLang="en-US" kern="0" dirty="0" smtClean="0">
              <a:solidFill>
                <a:srgbClr val="386DC2"/>
              </a:solidFill>
              <a:latin typeface="Verdana"/>
              <a:ea typeface="ＭＳ Ｐゴシック" pitchFamily="34" charset="-128"/>
            </a:endParaRPr>
          </a:p>
          <a:p>
            <a:pPr marL="82550">
              <a:spcAft>
                <a:spcPts val="1200"/>
              </a:spcAft>
              <a:buClr>
                <a:srgbClr val="000000"/>
              </a:buClr>
              <a:defRPr/>
            </a:pPr>
            <a:r>
              <a:rPr lang="en-US" altLang="en-US" kern="0" dirty="0" smtClean="0">
                <a:solidFill>
                  <a:srgbClr val="386DC2"/>
                </a:solidFill>
                <a:latin typeface="Verdana"/>
                <a:ea typeface="ＭＳ Ｐゴシック" pitchFamily="34" charset="-128"/>
              </a:rPr>
              <a:t>174 </a:t>
            </a:r>
            <a:r>
              <a:rPr lang="en-US" altLang="en-US" kern="0" dirty="0">
                <a:solidFill>
                  <a:srgbClr val="386DC2"/>
                </a:solidFill>
                <a:latin typeface="Verdana"/>
                <a:ea typeface="ＭＳ Ｐゴシック" pitchFamily="34" charset="-128"/>
              </a:rPr>
              <a:t>500 </a:t>
            </a:r>
            <a:r>
              <a:rPr lang="en-US" altLang="en-US" kern="0" dirty="0" smtClean="0">
                <a:solidFill>
                  <a:srgbClr val="386DC2"/>
                </a:solidFill>
                <a:latin typeface="Verdana"/>
                <a:ea typeface="ＭＳ Ｐゴシック" pitchFamily="34" charset="-128"/>
              </a:rPr>
              <a:t>business </a:t>
            </a:r>
            <a:r>
              <a:rPr lang="en-US" altLang="en-US" kern="0" dirty="0">
                <a:solidFill>
                  <a:srgbClr val="386DC2"/>
                </a:solidFill>
                <a:latin typeface="Verdana"/>
                <a:ea typeface="ＭＳ Ｐゴシック" pitchFamily="34" charset="-128"/>
              </a:rPr>
              <a:t>development plan/investments for young </a:t>
            </a:r>
            <a:r>
              <a:rPr lang="en-US" altLang="en-US" kern="0" dirty="0" smtClean="0">
                <a:solidFill>
                  <a:srgbClr val="386DC2"/>
                </a:solidFill>
                <a:latin typeface="Verdana"/>
                <a:ea typeface="ＭＳ Ｐゴシック" pitchFamily="34" charset="-128"/>
              </a:rPr>
              <a:t>farmers</a:t>
            </a:r>
          </a:p>
          <a:p>
            <a:pPr marL="82550">
              <a:spcAft>
                <a:spcPts val="1200"/>
              </a:spcAft>
              <a:buClr>
                <a:srgbClr val="000000"/>
              </a:buClr>
              <a:defRPr/>
            </a:pPr>
            <a:r>
              <a:rPr lang="en-US" altLang="en-US" kern="0" dirty="0">
                <a:solidFill>
                  <a:srgbClr val="386DC2"/>
                </a:solidFill>
                <a:latin typeface="Verdana"/>
                <a:ea typeface="ＭＳ Ｐゴシック" pitchFamily="34" charset="-128"/>
              </a:rPr>
              <a:t>208 000 agricultural holdings </a:t>
            </a:r>
            <a:r>
              <a:rPr lang="en-US" altLang="en-US" kern="0" dirty="0" smtClean="0">
                <a:solidFill>
                  <a:srgbClr val="386DC2"/>
                </a:solidFill>
                <a:latin typeface="Verdana"/>
                <a:ea typeface="ＭＳ Ｐゴシック" pitchFamily="34" charset="-128"/>
              </a:rPr>
              <a:t>participating </a:t>
            </a:r>
            <a:r>
              <a:rPr lang="en-US" altLang="en-US" kern="0" dirty="0">
                <a:solidFill>
                  <a:srgbClr val="386DC2"/>
                </a:solidFill>
                <a:latin typeface="Verdana"/>
                <a:ea typeface="ＭＳ Ｐゴシック" pitchFamily="34" charset="-128"/>
              </a:rPr>
              <a:t>in quality schemes, local markets and short supply circuits, and producer groups/ </a:t>
            </a:r>
            <a:r>
              <a:rPr lang="en-US" altLang="en-US" kern="0" dirty="0" err="1">
                <a:solidFill>
                  <a:srgbClr val="386DC2"/>
                </a:solidFill>
                <a:latin typeface="Verdana"/>
                <a:ea typeface="ＭＳ Ｐゴシック" pitchFamily="34" charset="-128"/>
              </a:rPr>
              <a:t>organisations</a:t>
            </a:r>
            <a:r>
              <a:rPr lang="en-US" altLang="en-US" kern="0" dirty="0">
                <a:solidFill>
                  <a:srgbClr val="386DC2"/>
                </a:solidFill>
                <a:latin typeface="Verdana"/>
                <a:ea typeface="ＭＳ Ｐゴシック" pitchFamily="34" charset="-128"/>
              </a:rPr>
              <a:t>  </a:t>
            </a:r>
            <a:endParaRPr lang="en-US" altLang="en-US" kern="0" dirty="0" smtClean="0">
              <a:solidFill>
                <a:srgbClr val="386DC2"/>
              </a:solidFill>
              <a:latin typeface="Verdana"/>
              <a:ea typeface="ＭＳ Ｐゴシック" pitchFamily="34" charset="-128"/>
            </a:endParaRPr>
          </a:p>
          <a:p>
            <a:pPr marL="82550">
              <a:spcAft>
                <a:spcPts val="1200"/>
              </a:spcAft>
              <a:buClr>
                <a:srgbClr val="000000"/>
              </a:buClr>
              <a:defRPr/>
            </a:pPr>
            <a:r>
              <a:rPr lang="en-US" altLang="en-US" kern="0" dirty="0" smtClean="0">
                <a:solidFill>
                  <a:srgbClr val="386DC2"/>
                </a:solidFill>
                <a:latin typeface="Verdana"/>
                <a:ea typeface="ＭＳ Ｐゴシック" pitchFamily="34" charset="-128"/>
              </a:rPr>
              <a:t>594 </a:t>
            </a:r>
            <a:r>
              <a:rPr lang="en-US" altLang="en-US" kern="0" dirty="0">
                <a:solidFill>
                  <a:srgbClr val="386DC2"/>
                </a:solidFill>
                <a:latin typeface="Verdana"/>
                <a:ea typeface="ＭＳ Ｐゴシック" pitchFamily="34" charset="-128"/>
              </a:rPr>
              <a:t>000 agricultural holdings participating in risk management </a:t>
            </a:r>
            <a:r>
              <a:rPr lang="en-US" altLang="en-US" kern="0" dirty="0" smtClean="0">
                <a:solidFill>
                  <a:srgbClr val="386DC2"/>
                </a:solidFill>
                <a:latin typeface="Verdana"/>
                <a:ea typeface="ＭＳ Ｐゴシック" pitchFamily="34" charset="-128"/>
              </a:rPr>
              <a:t>schemes</a:t>
            </a:r>
            <a:endParaRPr lang="en-US" altLang="en-US" kern="0" dirty="0">
              <a:solidFill>
                <a:srgbClr val="386DC2"/>
              </a:solidFill>
              <a:latin typeface="Verdana"/>
              <a:ea typeface="ＭＳ Ｐゴシック" pitchFamily="34" charset="-128"/>
            </a:endParaRPr>
          </a:p>
          <a:p>
            <a:pPr marL="82550">
              <a:spcAft>
                <a:spcPts val="1200"/>
              </a:spcAft>
              <a:buClr>
                <a:srgbClr val="000000"/>
              </a:buClr>
              <a:defRPr/>
            </a:pPr>
            <a:endParaRPr lang="da-DK" altLang="en-US" kern="0" dirty="0" smtClean="0">
              <a:solidFill>
                <a:srgbClr val="386DC2"/>
              </a:solidFill>
              <a:latin typeface="Verdana"/>
              <a:ea typeface="ＭＳ Ｐゴシック" pitchFamily="34" charset="-128"/>
            </a:endParaRPr>
          </a:p>
          <a:p>
            <a:pPr marL="82550">
              <a:spcAft>
                <a:spcPts val="1200"/>
              </a:spcAft>
              <a:buClr>
                <a:srgbClr val="000000"/>
              </a:buClr>
              <a:defRPr/>
            </a:pPr>
            <a:endParaRPr lang="da-DK" altLang="en-US" kern="0" dirty="0" smtClean="0">
              <a:solidFill>
                <a:srgbClr val="386DC2"/>
              </a:solidFill>
              <a:latin typeface="Verdana"/>
              <a:ea typeface="ＭＳ Ｐゴシック" pitchFamily="34" charset="-128"/>
            </a:endParaRPr>
          </a:p>
          <a:p>
            <a:pPr marL="82550">
              <a:spcAft>
                <a:spcPts val="1200"/>
              </a:spcAft>
              <a:buClr>
                <a:srgbClr val="000000"/>
              </a:buClr>
              <a:defRPr/>
            </a:pPr>
            <a:endParaRPr lang="en-GB" altLang="en-US" kern="0" dirty="0">
              <a:solidFill>
                <a:srgbClr val="386DC2"/>
              </a:solidFill>
              <a:latin typeface="Verdana"/>
              <a:ea typeface="ＭＳ Ｐゴシック" pitchFamily="34" charset="-128"/>
            </a:endParaRPr>
          </a:p>
        </p:txBody>
      </p:sp>
      <p:pic>
        <p:nvPicPr>
          <p:cNvPr id="11059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6924" y="5195928"/>
            <a:ext cx="214153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3625" y="4843022"/>
            <a:ext cx="33988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2" descr="C:\Users\kirkech\Desktop\illustrations\innov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78" y="4657090"/>
            <a:ext cx="1917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0437" y="460566"/>
            <a:ext cx="22320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531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8972</TotalTime>
  <Words>610</Words>
  <Application>Microsoft Office PowerPoint</Application>
  <PresentationFormat>Widescreen</PresentationFormat>
  <Paragraphs>75</Paragraphs>
  <Slides>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ＭＳ Ｐゴシック</vt:lpstr>
      <vt:lpstr>Arial</vt:lpstr>
      <vt:lpstr>Calibri</vt:lpstr>
      <vt:lpstr>Verdana</vt:lpstr>
      <vt:lpstr>Office Theme</vt:lpstr>
      <vt:lpstr>Default Design</vt:lpstr>
      <vt:lpstr>European agricultural fund for rural development  (EAFRD) - opportunities for SMEs </vt:lpstr>
      <vt:lpstr>Agri-food sector in the EU</vt:lpstr>
      <vt:lpstr>CAP Objectives &amp; sustainability dimensions</vt:lpstr>
      <vt:lpstr>CAP budget</vt:lpstr>
      <vt:lpstr>PowerPoint Presentation</vt:lpstr>
      <vt:lpstr>CAP Strategic Plans – shared management</vt:lpstr>
      <vt:lpstr>PowerPoint Presentation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 RAMON I SUMOY</dc:creator>
  <cp:lastModifiedBy>DAVILA DIAZ Gregorio (AGRI)</cp:lastModifiedBy>
  <cp:revision>403</cp:revision>
  <dcterms:created xsi:type="dcterms:W3CDTF">2019-08-09T12:06:42Z</dcterms:created>
  <dcterms:modified xsi:type="dcterms:W3CDTF">2021-11-18T11:21:12Z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