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523" r:id="rId1"/>
    <p:sldMasterId id="2147483649" r:id="rId2"/>
  </p:sldMasterIdLst>
  <p:notesMasterIdLst>
    <p:notesMasterId r:id="rId26"/>
  </p:notesMasterIdLst>
  <p:handoutMasterIdLst>
    <p:handoutMasterId r:id="rId27"/>
  </p:handoutMasterIdLst>
  <p:sldIdLst>
    <p:sldId id="258" r:id="rId3"/>
    <p:sldId id="260" r:id="rId4"/>
    <p:sldId id="392" r:id="rId5"/>
    <p:sldId id="393" r:id="rId6"/>
    <p:sldId id="394" r:id="rId7"/>
    <p:sldId id="399" r:id="rId8"/>
    <p:sldId id="410" r:id="rId9"/>
    <p:sldId id="411" r:id="rId10"/>
    <p:sldId id="400" r:id="rId11"/>
    <p:sldId id="401" r:id="rId12"/>
    <p:sldId id="402" r:id="rId13"/>
    <p:sldId id="404" r:id="rId14"/>
    <p:sldId id="403" r:id="rId15"/>
    <p:sldId id="406" r:id="rId16"/>
    <p:sldId id="405" r:id="rId17"/>
    <p:sldId id="395" r:id="rId18"/>
    <p:sldId id="397" r:id="rId19"/>
    <p:sldId id="398" r:id="rId20"/>
    <p:sldId id="407" r:id="rId21"/>
    <p:sldId id="409" r:id="rId22"/>
    <p:sldId id="396" r:id="rId23"/>
    <p:sldId id="408" r:id="rId24"/>
    <p:sldId id="259" r:id="rId25"/>
  </p:sldIdLst>
  <p:sldSz cx="12192000" cy="6858000"/>
  <p:notesSz cx="6805613" cy="9944100"/>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1"/>
    <a:srgbClr val="64B4E6"/>
    <a:srgbClr val="0076B3"/>
    <a:srgbClr val="CCCCCC"/>
    <a:srgbClr val="6B6B6B"/>
    <a:srgbClr val="000000"/>
    <a:srgbClr val="AA7100"/>
    <a:srgbClr val="005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87500" autoAdjust="0"/>
  </p:normalViewPr>
  <p:slideViewPr>
    <p:cSldViewPr>
      <p:cViewPr varScale="1">
        <p:scale>
          <a:sx n="70" d="100"/>
          <a:sy n="70" d="100"/>
        </p:scale>
        <p:origin x="114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570" y="648"/>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F3F50-E605-4A6C-93FE-141DAAA140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92DAB1-8AD2-4A7A-9064-66A1B9497310}">
      <dgm:prSet phldrT="[Text]"/>
      <dgm:spPr>
        <a:solidFill>
          <a:srgbClr val="931680"/>
        </a:solidFill>
      </dgm:spPr>
      <dgm:t>
        <a:bodyPr/>
        <a:lstStyle/>
        <a:p>
          <a:endParaRPr lang="en-GB" b="1" noProof="0" dirty="0">
            <a:latin typeface="Arial" panose="020B0604020202020204" pitchFamily="34" charset="0"/>
            <a:cs typeface="Arial" panose="020B0604020202020204" pitchFamily="34" charset="0"/>
          </a:endParaRPr>
        </a:p>
        <a:p>
          <a:endParaRPr lang="en-GB" b="1" noProof="0" dirty="0">
            <a:latin typeface="Arial" panose="020B0604020202020204" pitchFamily="34" charset="0"/>
            <a:cs typeface="Arial" panose="020B0604020202020204" pitchFamily="34" charset="0"/>
          </a:endParaRPr>
        </a:p>
        <a:p>
          <a:r>
            <a:rPr lang="en-GB" b="1" noProof="0" dirty="0">
              <a:latin typeface="Arial" panose="020B0604020202020204" pitchFamily="34" charset="0"/>
              <a:cs typeface="Arial" panose="020B0604020202020204" pitchFamily="34" charset="0"/>
            </a:rPr>
            <a:t>Researchers’ training, skills &amp; career development</a:t>
          </a:r>
        </a:p>
        <a:p>
          <a:r>
            <a:rPr lang="en-GB" b="1" noProof="0" dirty="0">
              <a:latin typeface="Arial" panose="020B0604020202020204" pitchFamily="34" charset="0"/>
              <a:cs typeface="Arial" panose="020B0604020202020204" pitchFamily="34" charset="0"/>
            </a:rPr>
            <a:t> (all career stages)</a:t>
          </a:r>
        </a:p>
      </dgm:t>
    </dgm:pt>
    <dgm:pt modelId="{CE10640F-CBB2-4281-AB46-EAC0FAC42CB7}" type="parTrans" cxnId="{CE69A85D-7269-4958-BDF2-C276D01C8D65}">
      <dgm:prSet/>
      <dgm:spPr/>
      <dgm:t>
        <a:bodyPr/>
        <a:lstStyle/>
        <a:p>
          <a:endParaRPr lang="en-US"/>
        </a:p>
      </dgm:t>
    </dgm:pt>
    <dgm:pt modelId="{F3904CBE-6CC1-4083-9CFD-8FA5D074FCC4}" type="sibTrans" cxnId="{CE69A85D-7269-4958-BDF2-C276D01C8D65}">
      <dgm:prSet/>
      <dgm:spPr/>
      <dgm:t>
        <a:bodyPr/>
        <a:lstStyle/>
        <a:p>
          <a:endParaRPr lang="en-US"/>
        </a:p>
      </dgm:t>
    </dgm:pt>
    <dgm:pt modelId="{F5E184C0-283B-41FE-8AAB-0E41D2CBAC5C}">
      <dgm:prSet phldrT="[Text]" custT="1"/>
      <dgm:spPr>
        <a:solidFill>
          <a:srgbClr val="0F5494"/>
        </a:solidFill>
      </dgm:spPr>
      <dgm:t>
        <a:bodyPr/>
        <a:lstStyle/>
        <a:p>
          <a:pPr>
            <a:spcAft>
              <a:spcPct val="35000"/>
            </a:spcAft>
          </a:pPr>
          <a:endParaRPr lang="en-GB" sz="2000" b="1" noProof="0" dirty="0">
            <a:latin typeface="Arial" panose="020B0604020202020204" pitchFamily="34" charset="0"/>
            <a:cs typeface="Arial" panose="020B0604020202020204" pitchFamily="34" charset="0"/>
          </a:endParaRPr>
        </a:p>
        <a:p>
          <a:pPr>
            <a:spcAft>
              <a:spcPct val="35000"/>
            </a:spcAft>
          </a:pPr>
          <a:endParaRPr lang="en-GB" sz="2000" b="1" noProof="0" dirty="0">
            <a:latin typeface="Arial" panose="020B0604020202020204" pitchFamily="34" charset="0"/>
            <a:cs typeface="Arial" panose="020B0604020202020204" pitchFamily="34" charset="0"/>
          </a:endParaRPr>
        </a:p>
        <a:p>
          <a:pPr>
            <a:spcAft>
              <a:spcPct val="35000"/>
            </a:spcAft>
          </a:pPr>
          <a:r>
            <a:rPr lang="en-GB" sz="2000" b="1" noProof="0" dirty="0">
              <a:latin typeface="Arial" panose="020B0604020202020204" pitchFamily="34" charset="0"/>
              <a:cs typeface="Arial" panose="020B0604020202020204" pitchFamily="34" charset="0"/>
            </a:rPr>
            <a:t>Attractive working &amp; employment conditions</a:t>
          </a:r>
        </a:p>
      </dgm:t>
    </dgm:pt>
    <dgm:pt modelId="{E9139241-0B63-4E63-9FDB-7BFEE424CC94}" type="parTrans" cxnId="{7307EE69-9DC6-4A45-9C9C-F18B7D154068}">
      <dgm:prSet/>
      <dgm:spPr/>
      <dgm:t>
        <a:bodyPr/>
        <a:lstStyle/>
        <a:p>
          <a:endParaRPr lang="en-US"/>
        </a:p>
      </dgm:t>
    </dgm:pt>
    <dgm:pt modelId="{A66E709F-3387-4E8D-B977-F0A05560C618}" type="sibTrans" cxnId="{7307EE69-9DC6-4A45-9C9C-F18B7D154068}">
      <dgm:prSet/>
      <dgm:spPr/>
      <dgm:t>
        <a:bodyPr/>
        <a:lstStyle/>
        <a:p>
          <a:endParaRPr lang="en-US"/>
        </a:p>
      </dgm:t>
    </dgm:pt>
    <dgm:pt modelId="{97CEE0B7-B6DB-4887-99A4-1B6FE52353DF}">
      <dgm:prSet phldrT="[Text]"/>
      <dgm:spPr>
        <a:solidFill>
          <a:srgbClr val="931680"/>
        </a:solidFill>
      </dgm:spPr>
      <dgm:t>
        <a:bodyPr/>
        <a:lstStyle/>
        <a:p>
          <a:endParaRPr lang="en-GB" b="1" noProof="0" dirty="0">
            <a:latin typeface="Arial" panose="020B0604020202020204" pitchFamily="34" charset="0"/>
            <a:cs typeface="Arial" panose="020B0604020202020204" pitchFamily="34" charset="0"/>
          </a:endParaRPr>
        </a:p>
        <a:p>
          <a:endParaRPr lang="en-GB" b="1" noProof="0" dirty="0">
            <a:latin typeface="Arial" panose="020B0604020202020204" pitchFamily="34" charset="0"/>
            <a:cs typeface="Arial" panose="020B0604020202020204" pitchFamily="34" charset="0"/>
          </a:endParaRPr>
        </a:p>
        <a:p>
          <a:r>
            <a:rPr lang="en-GB" b="1" noProof="0" dirty="0">
              <a:latin typeface="Arial" panose="020B0604020202020204" pitchFamily="34" charset="0"/>
              <a:cs typeface="Arial" panose="020B0604020202020204" pitchFamily="34" charset="0"/>
            </a:rPr>
            <a:t>Structuring impact on organisations through excellent programmes</a:t>
          </a:r>
        </a:p>
      </dgm:t>
    </dgm:pt>
    <dgm:pt modelId="{214A3C1A-1557-41AF-8C52-A15D57DB1FFF}" type="parTrans" cxnId="{FB2D4772-3A93-4B7D-96D9-D1C78662C568}">
      <dgm:prSet/>
      <dgm:spPr/>
      <dgm:t>
        <a:bodyPr/>
        <a:lstStyle/>
        <a:p>
          <a:endParaRPr lang="en-US"/>
        </a:p>
      </dgm:t>
    </dgm:pt>
    <dgm:pt modelId="{66CE2EDD-0CD5-404C-A534-5760A9F08A56}" type="sibTrans" cxnId="{FB2D4772-3A93-4B7D-96D9-D1C78662C568}">
      <dgm:prSet/>
      <dgm:spPr/>
      <dgm:t>
        <a:bodyPr/>
        <a:lstStyle/>
        <a:p>
          <a:endParaRPr lang="en-US"/>
        </a:p>
      </dgm:t>
    </dgm:pt>
    <dgm:pt modelId="{C795BC7E-A831-4830-99BD-108E6406A643}">
      <dgm:prSet/>
      <dgm:spPr>
        <a:solidFill>
          <a:srgbClr val="BE81A3"/>
        </a:solidFill>
      </dgm:spPr>
      <dgm:t>
        <a:bodyPr/>
        <a:lstStyle/>
        <a:p>
          <a:endParaRPr lang="en-GB" b="1" noProof="0" dirty="0">
            <a:latin typeface="Arial" panose="020B0604020202020204" pitchFamily="34" charset="0"/>
            <a:cs typeface="Arial" panose="020B0604020202020204" pitchFamily="34" charset="0"/>
          </a:endParaRPr>
        </a:p>
        <a:p>
          <a:endParaRPr lang="en-GB" b="1" noProof="0" dirty="0">
            <a:latin typeface="Arial" panose="020B0604020202020204" pitchFamily="34" charset="0"/>
            <a:cs typeface="Arial" panose="020B0604020202020204" pitchFamily="34" charset="0"/>
          </a:endParaRPr>
        </a:p>
        <a:p>
          <a:r>
            <a:rPr lang="en-GB" b="1" noProof="0" dirty="0">
              <a:latin typeface="Arial" panose="020B0604020202020204" pitchFamily="34" charset="0"/>
              <a:cs typeface="Arial" panose="020B0604020202020204" pitchFamily="34" charset="0"/>
            </a:rPr>
            <a:t>Excellent research in all domains (bottom-up approach)</a:t>
          </a:r>
        </a:p>
      </dgm:t>
    </dgm:pt>
    <dgm:pt modelId="{2FEB4E40-7BFD-44BD-B77E-0333BCE310AD}" type="parTrans" cxnId="{E14D635E-FB2A-44E6-801F-DC20EB4BB0A5}">
      <dgm:prSet/>
      <dgm:spPr/>
      <dgm:t>
        <a:bodyPr/>
        <a:lstStyle/>
        <a:p>
          <a:endParaRPr lang="en-US"/>
        </a:p>
      </dgm:t>
    </dgm:pt>
    <dgm:pt modelId="{7237EE25-AAC0-48BD-B6C0-8090AB9BC2D8}" type="sibTrans" cxnId="{E14D635E-FB2A-44E6-801F-DC20EB4BB0A5}">
      <dgm:prSet/>
      <dgm:spPr/>
      <dgm:t>
        <a:bodyPr/>
        <a:lstStyle/>
        <a:p>
          <a:endParaRPr lang="en-US"/>
        </a:p>
      </dgm:t>
    </dgm:pt>
    <dgm:pt modelId="{0E1B3D54-5E61-4B7A-BFB6-64EFA4FBF6EA}">
      <dgm:prSet/>
      <dgm:spPr>
        <a:solidFill>
          <a:srgbClr val="0F5494"/>
        </a:solidFill>
      </dgm:spPr>
      <dgm:t>
        <a:bodyPr/>
        <a:lstStyle/>
        <a:p>
          <a:endParaRPr lang="en-GB" b="1" noProof="0" dirty="0">
            <a:latin typeface="Arial" panose="020B0604020202020204" pitchFamily="34" charset="0"/>
            <a:cs typeface="Arial" panose="020B0604020202020204" pitchFamily="34" charset="0"/>
          </a:endParaRPr>
        </a:p>
        <a:p>
          <a:endParaRPr lang="en-GB" b="1" noProof="0" dirty="0">
            <a:latin typeface="Arial" panose="020B0604020202020204" pitchFamily="34" charset="0"/>
            <a:cs typeface="Arial" panose="020B0604020202020204" pitchFamily="34" charset="0"/>
          </a:endParaRPr>
        </a:p>
        <a:p>
          <a:r>
            <a:rPr lang="en-GB" b="1" noProof="0" dirty="0">
              <a:latin typeface="Arial" panose="020B0604020202020204" pitchFamily="34" charset="0"/>
              <a:cs typeface="Arial" panose="020B0604020202020204" pitchFamily="34" charset="0"/>
            </a:rPr>
            <a:t>International,</a:t>
          </a:r>
        </a:p>
        <a:p>
          <a:r>
            <a:rPr lang="en-GB" b="1" noProof="0" dirty="0">
              <a:latin typeface="Arial" panose="020B0604020202020204" pitchFamily="34" charset="0"/>
              <a:cs typeface="Arial" panose="020B0604020202020204" pitchFamily="34" charset="0"/>
            </a:rPr>
            <a:t> cross-sectoral &amp; interdisciplinary mobility</a:t>
          </a:r>
        </a:p>
      </dgm:t>
    </dgm:pt>
    <dgm:pt modelId="{A98FD0AD-BB64-4568-9B81-452EB8801D2F}" type="parTrans" cxnId="{0A10B8A3-EED9-49E6-9CF9-6F501014AB83}">
      <dgm:prSet/>
      <dgm:spPr/>
      <dgm:t>
        <a:bodyPr/>
        <a:lstStyle/>
        <a:p>
          <a:endParaRPr lang="en-US"/>
        </a:p>
      </dgm:t>
    </dgm:pt>
    <dgm:pt modelId="{A9AE7D9E-7213-48E2-AC9E-B7D539B2F4CD}" type="sibTrans" cxnId="{0A10B8A3-EED9-49E6-9CF9-6F501014AB83}">
      <dgm:prSet/>
      <dgm:spPr/>
      <dgm:t>
        <a:bodyPr/>
        <a:lstStyle/>
        <a:p>
          <a:endParaRPr lang="en-US"/>
        </a:p>
      </dgm:t>
    </dgm:pt>
    <dgm:pt modelId="{2949AFB9-CDC0-4748-AB0A-5E4CE16F91BE}">
      <dgm:prSet phldrT="[Text]"/>
      <dgm:spPr>
        <a:solidFill>
          <a:srgbClr val="BE81A3"/>
        </a:solidFill>
      </dgm:spPr>
      <dgm:t>
        <a:bodyPr/>
        <a:lstStyle/>
        <a:p>
          <a:endParaRPr lang="en-GB" b="1" noProof="0" dirty="0">
            <a:latin typeface="Arial" panose="020B0604020202020204" pitchFamily="34" charset="0"/>
            <a:cs typeface="Arial" panose="020B0604020202020204" pitchFamily="34" charset="0"/>
          </a:endParaRPr>
        </a:p>
        <a:p>
          <a:endParaRPr lang="en-GB" b="1" noProof="0" dirty="0">
            <a:latin typeface="Arial" panose="020B0604020202020204" pitchFamily="34" charset="0"/>
            <a:cs typeface="Arial" panose="020B0604020202020204" pitchFamily="34" charset="0"/>
          </a:endParaRPr>
        </a:p>
        <a:p>
          <a:r>
            <a:rPr lang="en-GB" b="1" noProof="0" dirty="0">
              <a:latin typeface="Arial" panose="020B0604020202020204" pitchFamily="34" charset="0"/>
              <a:cs typeface="Arial" panose="020B0604020202020204" pitchFamily="34" charset="0"/>
            </a:rPr>
            <a:t>Strong collaboration with industry &amp; SMEs</a:t>
          </a:r>
        </a:p>
      </dgm:t>
    </dgm:pt>
    <dgm:pt modelId="{56E404C6-A397-4937-BC0A-C97E62087762}" type="parTrans" cxnId="{7D9CCDAB-1E50-4878-9EF9-9DE76EA370FD}">
      <dgm:prSet/>
      <dgm:spPr/>
      <dgm:t>
        <a:bodyPr/>
        <a:lstStyle/>
        <a:p>
          <a:endParaRPr lang="en-US"/>
        </a:p>
      </dgm:t>
    </dgm:pt>
    <dgm:pt modelId="{1C8E0DEC-9152-41C5-9607-56D0417C6C8D}" type="sibTrans" cxnId="{7D9CCDAB-1E50-4878-9EF9-9DE76EA370FD}">
      <dgm:prSet/>
      <dgm:spPr/>
      <dgm:t>
        <a:bodyPr/>
        <a:lstStyle/>
        <a:p>
          <a:endParaRPr lang="en-US"/>
        </a:p>
      </dgm:t>
    </dgm:pt>
    <dgm:pt modelId="{8127B500-4481-46E9-98A1-6CD28F2BA4DC}" type="pres">
      <dgm:prSet presAssocID="{502F3F50-E605-4A6C-93FE-141DAAA1403C}" presName="diagram" presStyleCnt="0">
        <dgm:presLayoutVars>
          <dgm:dir/>
          <dgm:resizeHandles val="exact"/>
        </dgm:presLayoutVars>
      </dgm:prSet>
      <dgm:spPr/>
    </dgm:pt>
    <dgm:pt modelId="{97755BEB-3435-4499-B1F5-8F4274514BE5}" type="pres">
      <dgm:prSet presAssocID="{3A92DAB1-8AD2-4A7A-9064-66A1B9497310}" presName="node" presStyleLbl="node1" presStyleIdx="0" presStyleCnt="6" custScaleX="218509" custScaleY="331810">
        <dgm:presLayoutVars>
          <dgm:bulletEnabled val="1"/>
        </dgm:presLayoutVars>
      </dgm:prSet>
      <dgm:spPr/>
    </dgm:pt>
    <dgm:pt modelId="{35BD6E36-2B27-4ED8-A008-7062599BBF0E}" type="pres">
      <dgm:prSet presAssocID="{F3904CBE-6CC1-4083-9CFD-8FA5D074FCC4}" presName="sibTrans" presStyleCnt="0"/>
      <dgm:spPr/>
    </dgm:pt>
    <dgm:pt modelId="{E3C1CED3-5584-43F5-919C-464CBBFF2C69}" type="pres">
      <dgm:prSet presAssocID="{C795BC7E-A831-4830-99BD-108E6406A643}" presName="node" presStyleLbl="node1" presStyleIdx="1" presStyleCnt="6" custScaleX="218509" custScaleY="331810">
        <dgm:presLayoutVars>
          <dgm:bulletEnabled val="1"/>
        </dgm:presLayoutVars>
      </dgm:prSet>
      <dgm:spPr/>
    </dgm:pt>
    <dgm:pt modelId="{C7452FFC-CDD4-4CE6-99F3-9C5FB828482F}" type="pres">
      <dgm:prSet presAssocID="{7237EE25-AAC0-48BD-B6C0-8090AB9BC2D8}" presName="sibTrans" presStyleCnt="0"/>
      <dgm:spPr/>
    </dgm:pt>
    <dgm:pt modelId="{9FE44FB5-5CFA-4458-9B92-6AF96CDACB21}" type="pres">
      <dgm:prSet presAssocID="{0E1B3D54-5E61-4B7A-BFB6-64EFA4FBF6EA}" presName="node" presStyleLbl="node1" presStyleIdx="2" presStyleCnt="6" custScaleX="218509" custScaleY="331810">
        <dgm:presLayoutVars>
          <dgm:bulletEnabled val="1"/>
        </dgm:presLayoutVars>
      </dgm:prSet>
      <dgm:spPr/>
    </dgm:pt>
    <dgm:pt modelId="{5F676987-FD81-4200-B095-4EAEEE1C63B0}" type="pres">
      <dgm:prSet presAssocID="{A9AE7D9E-7213-48E2-AC9E-B7D539B2F4CD}" presName="sibTrans" presStyleCnt="0"/>
      <dgm:spPr/>
    </dgm:pt>
    <dgm:pt modelId="{ABD513EF-4226-423B-8CAE-6D77FB371B58}" type="pres">
      <dgm:prSet presAssocID="{F5E184C0-283B-41FE-8AAB-0E41D2CBAC5C}" presName="node" presStyleLbl="node1" presStyleIdx="3" presStyleCnt="6" custScaleX="218509" custScaleY="331810">
        <dgm:presLayoutVars>
          <dgm:bulletEnabled val="1"/>
        </dgm:presLayoutVars>
      </dgm:prSet>
      <dgm:spPr/>
    </dgm:pt>
    <dgm:pt modelId="{EBEF5922-1C36-4D89-8035-DDEAC80CC73B}" type="pres">
      <dgm:prSet presAssocID="{A66E709F-3387-4E8D-B977-F0A05560C618}" presName="sibTrans" presStyleCnt="0"/>
      <dgm:spPr/>
    </dgm:pt>
    <dgm:pt modelId="{D165834F-F8A1-4F1E-868F-5607354DA1EA}" type="pres">
      <dgm:prSet presAssocID="{97CEE0B7-B6DB-4887-99A4-1B6FE52353DF}" presName="node" presStyleLbl="node1" presStyleIdx="4" presStyleCnt="6" custScaleX="218509" custScaleY="331810">
        <dgm:presLayoutVars>
          <dgm:bulletEnabled val="1"/>
        </dgm:presLayoutVars>
      </dgm:prSet>
      <dgm:spPr/>
    </dgm:pt>
    <dgm:pt modelId="{4AEE17D4-88FD-4599-BFDE-5E31362CEA2A}" type="pres">
      <dgm:prSet presAssocID="{66CE2EDD-0CD5-404C-A534-5760A9F08A56}" presName="sibTrans" presStyleCnt="0"/>
      <dgm:spPr/>
    </dgm:pt>
    <dgm:pt modelId="{FB5B2658-3D4B-4DC3-8AEB-DE7444C7A60F}" type="pres">
      <dgm:prSet presAssocID="{2949AFB9-CDC0-4748-AB0A-5E4CE16F91BE}" presName="node" presStyleLbl="node1" presStyleIdx="5" presStyleCnt="6" custScaleX="218509" custScaleY="331810">
        <dgm:presLayoutVars>
          <dgm:bulletEnabled val="1"/>
        </dgm:presLayoutVars>
      </dgm:prSet>
      <dgm:spPr/>
    </dgm:pt>
  </dgm:ptLst>
  <dgm:cxnLst>
    <dgm:cxn modelId="{94B0910A-4FCF-4F28-A084-7C6F762D3927}" type="presOf" srcId="{0E1B3D54-5E61-4B7A-BFB6-64EFA4FBF6EA}" destId="{9FE44FB5-5CFA-4458-9B92-6AF96CDACB21}" srcOrd="0" destOrd="0" presId="urn:microsoft.com/office/officeart/2005/8/layout/default"/>
    <dgm:cxn modelId="{97848234-020A-4788-9C6F-3B8A6DD0D64D}" type="presOf" srcId="{97CEE0B7-B6DB-4887-99A4-1B6FE52353DF}" destId="{D165834F-F8A1-4F1E-868F-5607354DA1EA}" srcOrd="0" destOrd="0" presId="urn:microsoft.com/office/officeart/2005/8/layout/default"/>
    <dgm:cxn modelId="{CE69A85D-7269-4958-BDF2-C276D01C8D65}" srcId="{502F3F50-E605-4A6C-93FE-141DAAA1403C}" destId="{3A92DAB1-8AD2-4A7A-9064-66A1B9497310}" srcOrd="0" destOrd="0" parTransId="{CE10640F-CBB2-4281-AB46-EAC0FAC42CB7}" sibTransId="{F3904CBE-6CC1-4083-9CFD-8FA5D074FCC4}"/>
    <dgm:cxn modelId="{E14D635E-FB2A-44E6-801F-DC20EB4BB0A5}" srcId="{502F3F50-E605-4A6C-93FE-141DAAA1403C}" destId="{C795BC7E-A831-4830-99BD-108E6406A643}" srcOrd="1" destOrd="0" parTransId="{2FEB4E40-7BFD-44BD-B77E-0333BCE310AD}" sibTransId="{7237EE25-AAC0-48BD-B6C0-8090AB9BC2D8}"/>
    <dgm:cxn modelId="{B173EF63-D87E-47A2-8AF2-593F55241F17}" type="presOf" srcId="{F5E184C0-283B-41FE-8AAB-0E41D2CBAC5C}" destId="{ABD513EF-4226-423B-8CAE-6D77FB371B58}" srcOrd="0" destOrd="0" presId="urn:microsoft.com/office/officeart/2005/8/layout/default"/>
    <dgm:cxn modelId="{7307EE69-9DC6-4A45-9C9C-F18B7D154068}" srcId="{502F3F50-E605-4A6C-93FE-141DAAA1403C}" destId="{F5E184C0-283B-41FE-8AAB-0E41D2CBAC5C}" srcOrd="3" destOrd="0" parTransId="{E9139241-0B63-4E63-9FDB-7BFEE424CC94}" sibTransId="{A66E709F-3387-4E8D-B977-F0A05560C618}"/>
    <dgm:cxn modelId="{EB622A6C-1443-48E4-BD6E-A0C978430230}" type="presOf" srcId="{502F3F50-E605-4A6C-93FE-141DAAA1403C}" destId="{8127B500-4481-46E9-98A1-6CD28F2BA4DC}" srcOrd="0" destOrd="0" presId="urn:microsoft.com/office/officeart/2005/8/layout/default"/>
    <dgm:cxn modelId="{FB2D4772-3A93-4B7D-96D9-D1C78662C568}" srcId="{502F3F50-E605-4A6C-93FE-141DAAA1403C}" destId="{97CEE0B7-B6DB-4887-99A4-1B6FE52353DF}" srcOrd="4" destOrd="0" parTransId="{214A3C1A-1557-41AF-8C52-A15D57DB1FFF}" sibTransId="{66CE2EDD-0CD5-404C-A534-5760A9F08A56}"/>
    <dgm:cxn modelId="{0A10B8A3-EED9-49E6-9CF9-6F501014AB83}" srcId="{502F3F50-E605-4A6C-93FE-141DAAA1403C}" destId="{0E1B3D54-5E61-4B7A-BFB6-64EFA4FBF6EA}" srcOrd="2" destOrd="0" parTransId="{A98FD0AD-BB64-4568-9B81-452EB8801D2F}" sibTransId="{A9AE7D9E-7213-48E2-AC9E-B7D539B2F4CD}"/>
    <dgm:cxn modelId="{3F3E51A4-0089-4750-83CE-5E1A372FB45E}" type="presOf" srcId="{2949AFB9-CDC0-4748-AB0A-5E4CE16F91BE}" destId="{FB5B2658-3D4B-4DC3-8AEB-DE7444C7A60F}" srcOrd="0" destOrd="0" presId="urn:microsoft.com/office/officeart/2005/8/layout/default"/>
    <dgm:cxn modelId="{7D9CCDAB-1E50-4878-9EF9-9DE76EA370FD}" srcId="{502F3F50-E605-4A6C-93FE-141DAAA1403C}" destId="{2949AFB9-CDC0-4748-AB0A-5E4CE16F91BE}" srcOrd="5" destOrd="0" parTransId="{56E404C6-A397-4937-BC0A-C97E62087762}" sibTransId="{1C8E0DEC-9152-41C5-9607-56D0417C6C8D}"/>
    <dgm:cxn modelId="{5F4B59CD-2F9E-4FA3-BA9E-969F356797E4}" type="presOf" srcId="{C795BC7E-A831-4830-99BD-108E6406A643}" destId="{E3C1CED3-5584-43F5-919C-464CBBFF2C69}" srcOrd="0" destOrd="0" presId="urn:microsoft.com/office/officeart/2005/8/layout/default"/>
    <dgm:cxn modelId="{4F7DDDE4-8B62-4A55-AAA5-A106D664A851}" type="presOf" srcId="{3A92DAB1-8AD2-4A7A-9064-66A1B9497310}" destId="{97755BEB-3435-4499-B1F5-8F4274514BE5}" srcOrd="0" destOrd="0" presId="urn:microsoft.com/office/officeart/2005/8/layout/default"/>
    <dgm:cxn modelId="{D0123214-A49B-42DD-AC81-509B4497FBCB}" type="presParOf" srcId="{8127B500-4481-46E9-98A1-6CD28F2BA4DC}" destId="{97755BEB-3435-4499-B1F5-8F4274514BE5}" srcOrd="0" destOrd="0" presId="urn:microsoft.com/office/officeart/2005/8/layout/default"/>
    <dgm:cxn modelId="{B4DCD473-E5DC-4A86-B169-3A299C68D78D}" type="presParOf" srcId="{8127B500-4481-46E9-98A1-6CD28F2BA4DC}" destId="{35BD6E36-2B27-4ED8-A008-7062599BBF0E}" srcOrd="1" destOrd="0" presId="urn:microsoft.com/office/officeart/2005/8/layout/default"/>
    <dgm:cxn modelId="{BD24D2D3-67C5-473E-8032-88AEB6071B02}" type="presParOf" srcId="{8127B500-4481-46E9-98A1-6CD28F2BA4DC}" destId="{E3C1CED3-5584-43F5-919C-464CBBFF2C69}" srcOrd="2" destOrd="0" presId="urn:microsoft.com/office/officeart/2005/8/layout/default"/>
    <dgm:cxn modelId="{B2AF46DE-9D50-4911-8BF0-9F75B61360B0}" type="presParOf" srcId="{8127B500-4481-46E9-98A1-6CD28F2BA4DC}" destId="{C7452FFC-CDD4-4CE6-99F3-9C5FB828482F}" srcOrd="3" destOrd="0" presId="urn:microsoft.com/office/officeart/2005/8/layout/default"/>
    <dgm:cxn modelId="{1CDAAC01-31AD-47F3-A63F-3C1E31F97B3A}" type="presParOf" srcId="{8127B500-4481-46E9-98A1-6CD28F2BA4DC}" destId="{9FE44FB5-5CFA-4458-9B92-6AF96CDACB21}" srcOrd="4" destOrd="0" presId="urn:microsoft.com/office/officeart/2005/8/layout/default"/>
    <dgm:cxn modelId="{3AA240C9-82C9-47D6-B125-F71A49D641C8}" type="presParOf" srcId="{8127B500-4481-46E9-98A1-6CD28F2BA4DC}" destId="{5F676987-FD81-4200-B095-4EAEEE1C63B0}" srcOrd="5" destOrd="0" presId="urn:microsoft.com/office/officeart/2005/8/layout/default"/>
    <dgm:cxn modelId="{50F85E5C-E785-4013-A5BF-A7E8CD06D114}" type="presParOf" srcId="{8127B500-4481-46E9-98A1-6CD28F2BA4DC}" destId="{ABD513EF-4226-423B-8CAE-6D77FB371B58}" srcOrd="6" destOrd="0" presId="urn:microsoft.com/office/officeart/2005/8/layout/default"/>
    <dgm:cxn modelId="{DB80BDA9-E4B9-4BFB-85E9-0A329C51C01E}" type="presParOf" srcId="{8127B500-4481-46E9-98A1-6CD28F2BA4DC}" destId="{EBEF5922-1C36-4D89-8035-DDEAC80CC73B}" srcOrd="7" destOrd="0" presId="urn:microsoft.com/office/officeart/2005/8/layout/default"/>
    <dgm:cxn modelId="{A9EFAAEA-F843-4033-891F-CC7A0BAFBF98}" type="presParOf" srcId="{8127B500-4481-46E9-98A1-6CD28F2BA4DC}" destId="{D165834F-F8A1-4F1E-868F-5607354DA1EA}" srcOrd="8" destOrd="0" presId="urn:microsoft.com/office/officeart/2005/8/layout/default"/>
    <dgm:cxn modelId="{680A9C3B-61B5-41E4-9040-196EEC2EAEB1}" type="presParOf" srcId="{8127B500-4481-46E9-98A1-6CD28F2BA4DC}" destId="{4AEE17D4-88FD-4599-BFDE-5E31362CEA2A}" srcOrd="9" destOrd="0" presId="urn:microsoft.com/office/officeart/2005/8/layout/default"/>
    <dgm:cxn modelId="{8436CD59-D4D8-4864-B99D-CF80E0DAAA09}" type="presParOf" srcId="{8127B500-4481-46E9-98A1-6CD28F2BA4DC}" destId="{FB5B2658-3D4B-4DC3-8AEB-DE7444C7A60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5BEB-3435-4499-B1F5-8F4274514BE5}">
      <dsp:nvSpPr>
        <dsp:cNvPr id="0" name=""/>
        <dsp:cNvSpPr/>
      </dsp:nvSpPr>
      <dsp:spPr>
        <a:xfrm>
          <a:off x="219477" y="874"/>
          <a:ext cx="2519996" cy="2295997"/>
        </a:xfrm>
        <a:prstGeom prst="rect">
          <a:avLst/>
        </a:prstGeom>
        <a:solidFill>
          <a:srgbClr val="9316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Researchers’ training, skills &amp; career development</a:t>
          </a:r>
        </a:p>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 (all career stages)</a:t>
          </a:r>
        </a:p>
      </dsp:txBody>
      <dsp:txXfrm>
        <a:off x="219477" y="874"/>
        <a:ext cx="2519996" cy="2295997"/>
      </dsp:txXfrm>
    </dsp:sp>
    <dsp:sp modelId="{E3C1CED3-5584-43F5-919C-464CBBFF2C69}">
      <dsp:nvSpPr>
        <dsp:cNvPr id="0" name=""/>
        <dsp:cNvSpPr/>
      </dsp:nvSpPr>
      <dsp:spPr>
        <a:xfrm>
          <a:off x="2854801" y="874"/>
          <a:ext cx="2519996" cy="2295997"/>
        </a:xfrm>
        <a:prstGeom prst="rect">
          <a:avLst/>
        </a:prstGeom>
        <a:solidFill>
          <a:srgbClr val="BE81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Excellent research in all domains (bottom-up approach)</a:t>
          </a:r>
        </a:p>
      </dsp:txBody>
      <dsp:txXfrm>
        <a:off x="2854801" y="874"/>
        <a:ext cx="2519996" cy="2295997"/>
      </dsp:txXfrm>
    </dsp:sp>
    <dsp:sp modelId="{9FE44FB5-5CFA-4458-9B92-6AF96CDACB21}">
      <dsp:nvSpPr>
        <dsp:cNvPr id="0" name=""/>
        <dsp:cNvSpPr/>
      </dsp:nvSpPr>
      <dsp:spPr>
        <a:xfrm>
          <a:off x="5490125" y="874"/>
          <a:ext cx="2519996" cy="2295997"/>
        </a:xfrm>
        <a:prstGeom prst="rect">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International,</a:t>
          </a:r>
        </a:p>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 cross-sectoral &amp; interdisciplinary mobility</a:t>
          </a:r>
        </a:p>
      </dsp:txBody>
      <dsp:txXfrm>
        <a:off x="5490125" y="874"/>
        <a:ext cx="2519996" cy="2295997"/>
      </dsp:txXfrm>
    </dsp:sp>
    <dsp:sp modelId="{ABD513EF-4226-423B-8CAE-6D77FB371B58}">
      <dsp:nvSpPr>
        <dsp:cNvPr id="0" name=""/>
        <dsp:cNvSpPr/>
      </dsp:nvSpPr>
      <dsp:spPr>
        <a:xfrm>
          <a:off x="219477" y="2412198"/>
          <a:ext cx="2519996" cy="2295997"/>
        </a:xfrm>
        <a:prstGeom prst="rect">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b="1" kern="1200" noProof="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GB" sz="2000" b="1" kern="1200" noProof="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GB" sz="2000" b="1" kern="1200" noProof="0" dirty="0">
              <a:latin typeface="Arial" panose="020B0604020202020204" pitchFamily="34" charset="0"/>
              <a:cs typeface="Arial" panose="020B0604020202020204" pitchFamily="34" charset="0"/>
            </a:rPr>
            <a:t>Attractive working &amp; employment conditions</a:t>
          </a:r>
        </a:p>
      </dsp:txBody>
      <dsp:txXfrm>
        <a:off x="219477" y="2412198"/>
        <a:ext cx="2519996" cy="2295997"/>
      </dsp:txXfrm>
    </dsp:sp>
    <dsp:sp modelId="{D165834F-F8A1-4F1E-868F-5607354DA1EA}">
      <dsp:nvSpPr>
        <dsp:cNvPr id="0" name=""/>
        <dsp:cNvSpPr/>
      </dsp:nvSpPr>
      <dsp:spPr>
        <a:xfrm>
          <a:off x="2854801" y="2412198"/>
          <a:ext cx="2519996" cy="2295997"/>
        </a:xfrm>
        <a:prstGeom prst="rect">
          <a:avLst/>
        </a:prstGeom>
        <a:solidFill>
          <a:srgbClr val="9316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Structuring impact on organisations through excellent programmes</a:t>
          </a:r>
        </a:p>
      </dsp:txBody>
      <dsp:txXfrm>
        <a:off x="2854801" y="2412198"/>
        <a:ext cx="2519996" cy="2295997"/>
      </dsp:txXfrm>
    </dsp:sp>
    <dsp:sp modelId="{FB5B2658-3D4B-4DC3-8AEB-DE7444C7A60F}">
      <dsp:nvSpPr>
        <dsp:cNvPr id="0" name=""/>
        <dsp:cNvSpPr/>
      </dsp:nvSpPr>
      <dsp:spPr>
        <a:xfrm>
          <a:off x="5490125" y="2412198"/>
          <a:ext cx="2519996" cy="2295997"/>
        </a:xfrm>
        <a:prstGeom prst="rect">
          <a:avLst/>
        </a:prstGeom>
        <a:solidFill>
          <a:srgbClr val="BE81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endParaRPr lang="en-GB" sz="1900" b="1" kern="1200" noProof="0" dirty="0">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Strong collaboration with industry &amp; SMEs</a:t>
          </a:r>
        </a:p>
      </dsp:txBody>
      <dsp:txXfrm>
        <a:off x="5490125" y="2412198"/>
        <a:ext cx="2519996" cy="22959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871D863-25A4-4F43-A3F7-A39DDCB4917E}"/>
              </a:ext>
            </a:extLst>
          </p:cNvPr>
          <p:cNvSpPr>
            <a:spLocks noGrp="1" noChangeArrowheads="1"/>
          </p:cNvSpPr>
          <p:nvPr>
            <p:ph type="hdr" sz="quarter"/>
          </p:nvPr>
        </p:nvSpPr>
        <p:spPr bwMode="auto">
          <a:xfrm>
            <a:off x="0" y="0"/>
            <a:ext cx="2949575" cy="496888"/>
          </a:xfrm>
          <a:prstGeom prst="rect">
            <a:avLst/>
          </a:prstGeom>
          <a:noFill/>
          <a:ln>
            <a:noFill/>
          </a:ln>
        </p:spPr>
        <p:txBody>
          <a:bodyPr vert="horz" wrap="square" lIns="91440" tIns="45720" rIns="91440" bIns="45720" numCol="1" anchor="t" anchorCtr="0" compatLnSpc="1">
            <a:prstTxWarp prst="textNoShape">
              <a:avLst/>
            </a:prstTxWarp>
          </a:bodyPr>
          <a:lstStyle>
            <a:lvl1pPr>
              <a:defRPr sz="1200">
                <a:cs typeface="Arial Unicode MS" pitchFamily="34" charset="-128"/>
              </a:defRPr>
            </a:lvl1pPr>
          </a:lstStyle>
          <a:p>
            <a:pPr>
              <a:defRPr/>
            </a:pPr>
            <a:endParaRPr lang="fr-FR" altLang="en-US"/>
          </a:p>
        </p:txBody>
      </p:sp>
      <p:sp>
        <p:nvSpPr>
          <p:cNvPr id="7171" name="Rectangle 3">
            <a:extLst>
              <a:ext uri="{FF2B5EF4-FFF2-40B4-BE49-F238E27FC236}">
                <a16:creationId xmlns:a16="http://schemas.microsoft.com/office/drawing/2014/main" id="{1FE81BD0-8B85-4D0A-B9FE-404C11E50526}"/>
              </a:ext>
            </a:extLst>
          </p:cNvPr>
          <p:cNvSpPr>
            <a:spLocks noGrp="1" noChangeArrowheads="1"/>
          </p:cNvSpPr>
          <p:nvPr>
            <p:ph type="dt" sz="quarter" idx="1"/>
          </p:nvPr>
        </p:nvSpPr>
        <p:spPr bwMode="auto">
          <a:xfrm>
            <a:off x="3856038" y="0"/>
            <a:ext cx="2949575" cy="496888"/>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cs typeface="Arial Unicode MS" pitchFamily="34" charset="-128"/>
              </a:defRPr>
            </a:lvl1pPr>
          </a:lstStyle>
          <a:p>
            <a:pPr>
              <a:defRPr/>
            </a:pPr>
            <a:endParaRPr lang="fr-FR" altLang="en-US"/>
          </a:p>
        </p:txBody>
      </p:sp>
      <p:sp>
        <p:nvSpPr>
          <p:cNvPr id="7172" name="Rectangle 4">
            <a:extLst>
              <a:ext uri="{FF2B5EF4-FFF2-40B4-BE49-F238E27FC236}">
                <a16:creationId xmlns:a16="http://schemas.microsoft.com/office/drawing/2014/main" id="{38DF55D4-AD94-4CBD-9424-92AD9A1A4FA6}"/>
              </a:ext>
            </a:extLst>
          </p:cNvPr>
          <p:cNvSpPr>
            <a:spLocks noGrp="1" noChangeArrowheads="1"/>
          </p:cNvSpPr>
          <p:nvPr>
            <p:ph type="ftr" sz="quarter" idx="2"/>
          </p:nvPr>
        </p:nvSpPr>
        <p:spPr bwMode="auto">
          <a:xfrm>
            <a:off x="0" y="9447213"/>
            <a:ext cx="2949575" cy="496887"/>
          </a:xfrm>
          <a:prstGeom prst="rect">
            <a:avLst/>
          </a:prstGeom>
          <a:noFill/>
          <a:ln>
            <a:noFill/>
          </a:ln>
        </p:spPr>
        <p:txBody>
          <a:bodyPr vert="horz" wrap="square" lIns="91440" tIns="45720" rIns="91440" bIns="45720" numCol="1" anchor="b" anchorCtr="0" compatLnSpc="1">
            <a:prstTxWarp prst="textNoShape">
              <a:avLst/>
            </a:prstTxWarp>
          </a:bodyPr>
          <a:lstStyle>
            <a:lvl1pPr>
              <a:defRPr sz="1200">
                <a:cs typeface="Arial Unicode MS" pitchFamily="34" charset="-128"/>
              </a:defRPr>
            </a:lvl1pPr>
          </a:lstStyle>
          <a:p>
            <a:pPr>
              <a:defRPr/>
            </a:pPr>
            <a:endParaRPr lang="fr-FR" altLang="en-US"/>
          </a:p>
        </p:txBody>
      </p:sp>
      <p:sp>
        <p:nvSpPr>
          <p:cNvPr id="7173" name="Rectangle 5">
            <a:extLst>
              <a:ext uri="{FF2B5EF4-FFF2-40B4-BE49-F238E27FC236}">
                <a16:creationId xmlns:a16="http://schemas.microsoft.com/office/drawing/2014/main" id="{76A4D3B7-D8AB-44F9-9888-5D5DB49EC68A}"/>
              </a:ext>
            </a:extLst>
          </p:cNvPr>
          <p:cNvSpPr>
            <a:spLocks noGrp="1" noChangeArrowheads="1"/>
          </p:cNvSpPr>
          <p:nvPr>
            <p:ph type="sldNum" sz="quarter" idx="3"/>
          </p:nvPr>
        </p:nvSpPr>
        <p:spPr bwMode="auto">
          <a:xfrm>
            <a:off x="3856038" y="9447213"/>
            <a:ext cx="2949575" cy="496887"/>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8ED087B2-94A6-4840-AEE6-617C5DE71CC8}" type="slidenum">
              <a:rPr lang="fr-FR" altLang="en-US"/>
              <a:pPr>
                <a:defRPr/>
              </a:pPr>
              <a:t>‹Nº›</a:t>
            </a:fld>
            <a:endParaRPr lang="fr-F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EEB9AD5-9925-4C4E-BFA7-6E528901F99C}"/>
              </a:ext>
            </a:extLst>
          </p:cNvPr>
          <p:cNvSpPr>
            <a:spLocks noGrp="1" noChangeArrowheads="1"/>
          </p:cNvSpPr>
          <p:nvPr>
            <p:ph type="hdr" sz="quarter"/>
          </p:nvPr>
        </p:nvSpPr>
        <p:spPr bwMode="auto">
          <a:xfrm>
            <a:off x="0" y="0"/>
            <a:ext cx="2949575" cy="496888"/>
          </a:xfrm>
          <a:prstGeom prst="rect">
            <a:avLst/>
          </a:prstGeom>
          <a:noFill/>
          <a:ln>
            <a:noFill/>
          </a:ln>
        </p:spPr>
        <p:txBody>
          <a:bodyPr vert="horz" wrap="square" lIns="91440" tIns="45720" rIns="91440" bIns="45720" numCol="1" anchor="t" anchorCtr="0" compatLnSpc="1">
            <a:prstTxWarp prst="textNoShape">
              <a:avLst/>
            </a:prstTxWarp>
          </a:bodyPr>
          <a:lstStyle>
            <a:lvl1pPr>
              <a:defRPr sz="1200">
                <a:cs typeface="Arial Unicode MS" pitchFamily="34" charset="-128"/>
              </a:defRPr>
            </a:lvl1pPr>
          </a:lstStyle>
          <a:p>
            <a:pPr>
              <a:defRPr/>
            </a:pPr>
            <a:endParaRPr lang="fr-FR" altLang="en-US"/>
          </a:p>
        </p:txBody>
      </p:sp>
      <p:sp>
        <p:nvSpPr>
          <p:cNvPr id="4099" name="Rectangle 3">
            <a:extLst>
              <a:ext uri="{FF2B5EF4-FFF2-40B4-BE49-F238E27FC236}">
                <a16:creationId xmlns:a16="http://schemas.microsoft.com/office/drawing/2014/main" id="{51FBF92E-B11E-4E50-89C3-198126651DB8}"/>
              </a:ext>
            </a:extLst>
          </p:cNvPr>
          <p:cNvSpPr>
            <a:spLocks noGrp="1" noChangeArrowheads="1"/>
          </p:cNvSpPr>
          <p:nvPr>
            <p:ph type="dt" idx="1"/>
          </p:nvPr>
        </p:nvSpPr>
        <p:spPr bwMode="auto">
          <a:xfrm>
            <a:off x="3856038" y="0"/>
            <a:ext cx="2949575" cy="496888"/>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cs typeface="Arial Unicode MS" pitchFamily="34" charset="-128"/>
              </a:defRPr>
            </a:lvl1pPr>
          </a:lstStyle>
          <a:p>
            <a:pPr>
              <a:defRPr/>
            </a:pPr>
            <a:endParaRPr lang="fr-FR" altLang="en-US"/>
          </a:p>
        </p:txBody>
      </p:sp>
      <p:sp>
        <p:nvSpPr>
          <p:cNvPr id="15364" name="Rectangle 4">
            <a:extLst>
              <a:ext uri="{FF2B5EF4-FFF2-40B4-BE49-F238E27FC236}">
                <a16:creationId xmlns:a16="http://schemas.microsoft.com/office/drawing/2014/main" id="{D1D37CFD-CE8A-4D6E-8697-4F9E79086DCA}"/>
              </a:ext>
            </a:extLst>
          </p:cNvPr>
          <p:cNvSpPr>
            <a:spLocks noGrp="1" noRot="1" noChangeAspect="1" noChangeArrowheads="1" noTextEdit="1"/>
          </p:cNvSpPr>
          <p:nvPr>
            <p:ph type="sldImg" idx="2"/>
          </p:nvPr>
        </p:nvSpPr>
        <p:spPr bwMode="auto">
          <a:xfrm>
            <a:off x="88900" y="746125"/>
            <a:ext cx="662940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7EB5900-D4EB-43D5-A346-EE8F91FEA666}"/>
              </a:ext>
            </a:extLst>
          </p:cNvPr>
          <p:cNvSpPr>
            <a:spLocks noGrp="1" noChangeArrowheads="1"/>
          </p:cNvSpPr>
          <p:nvPr>
            <p:ph type="body" sz="quarter" idx="3"/>
          </p:nvPr>
        </p:nvSpPr>
        <p:spPr bwMode="auto">
          <a:xfrm>
            <a:off x="908050" y="4722813"/>
            <a:ext cx="4989513" cy="4475162"/>
          </a:xfrm>
          <a:prstGeom prst="rect">
            <a:avLst/>
          </a:prstGeom>
          <a:noFill/>
          <a:ln>
            <a:noFill/>
          </a:ln>
        </p:spPr>
        <p:txBody>
          <a:bodyPr vert="horz" wrap="square" lIns="91440" tIns="45720" rIns="91440" bIns="45720" numCol="1" anchor="t" anchorCtr="0" compatLnSpc="1">
            <a:prstTxWarp prst="textNoShape">
              <a:avLst/>
            </a:prstTxWarp>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4102" name="Rectangle 6">
            <a:extLst>
              <a:ext uri="{FF2B5EF4-FFF2-40B4-BE49-F238E27FC236}">
                <a16:creationId xmlns:a16="http://schemas.microsoft.com/office/drawing/2014/main" id="{B9CC55F9-8A4B-4447-B7F7-17547B44CDCF}"/>
              </a:ext>
            </a:extLst>
          </p:cNvPr>
          <p:cNvSpPr>
            <a:spLocks noGrp="1" noChangeArrowheads="1"/>
          </p:cNvSpPr>
          <p:nvPr>
            <p:ph type="ftr" sz="quarter" idx="4"/>
          </p:nvPr>
        </p:nvSpPr>
        <p:spPr bwMode="auto">
          <a:xfrm>
            <a:off x="0" y="9447213"/>
            <a:ext cx="2949575" cy="496887"/>
          </a:xfrm>
          <a:prstGeom prst="rect">
            <a:avLst/>
          </a:prstGeom>
          <a:noFill/>
          <a:ln>
            <a:noFill/>
          </a:ln>
        </p:spPr>
        <p:txBody>
          <a:bodyPr vert="horz" wrap="square" lIns="91440" tIns="45720" rIns="91440" bIns="45720" numCol="1" anchor="b" anchorCtr="0" compatLnSpc="1">
            <a:prstTxWarp prst="textNoShape">
              <a:avLst/>
            </a:prstTxWarp>
          </a:bodyPr>
          <a:lstStyle>
            <a:lvl1pPr>
              <a:defRPr sz="1200">
                <a:cs typeface="Arial Unicode MS" pitchFamily="34" charset="-128"/>
              </a:defRPr>
            </a:lvl1pPr>
          </a:lstStyle>
          <a:p>
            <a:pPr>
              <a:defRPr/>
            </a:pPr>
            <a:endParaRPr lang="fr-FR" altLang="en-US"/>
          </a:p>
        </p:txBody>
      </p:sp>
      <p:sp>
        <p:nvSpPr>
          <p:cNvPr id="4103" name="Rectangle 7">
            <a:extLst>
              <a:ext uri="{FF2B5EF4-FFF2-40B4-BE49-F238E27FC236}">
                <a16:creationId xmlns:a16="http://schemas.microsoft.com/office/drawing/2014/main" id="{F4616AA5-59E9-47B6-835D-1A5F0148B80E}"/>
              </a:ext>
            </a:extLst>
          </p:cNvPr>
          <p:cNvSpPr>
            <a:spLocks noGrp="1" noChangeArrowheads="1"/>
          </p:cNvSpPr>
          <p:nvPr>
            <p:ph type="sldNum" sz="quarter" idx="5"/>
          </p:nvPr>
        </p:nvSpPr>
        <p:spPr bwMode="auto">
          <a:xfrm>
            <a:off x="3856038" y="9447213"/>
            <a:ext cx="2949575" cy="496887"/>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30725D1A-16A3-473D-8C44-9EE0811639ED}" type="slidenum">
              <a:rPr lang="fr-FR" altLang="en-US"/>
              <a:pPr>
                <a:defRPr/>
              </a:pPr>
              <a:t>‹Nº›</a:t>
            </a:fld>
            <a:endParaRPr lang="fr-FR" altLang="en-US"/>
          </a:p>
        </p:txBody>
      </p:sp>
    </p:spTree>
    <p:extLst>
      <p:ext uri="{BB962C8B-B14F-4D97-AF65-F5344CB8AC3E}">
        <p14:creationId xmlns:p14="http://schemas.microsoft.com/office/powerpoint/2010/main" val="4202070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27E3B71-66EF-4A64-BCBB-C9101EA6A6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16657283-E5E2-4BA8-ACF5-7EFA5A00175B}" type="slidenum">
              <a:rPr lang="fr-FR" altLang="en-US" sz="1200" smtClean="0"/>
              <a:pPr/>
              <a:t>1</a:t>
            </a:fld>
            <a:endParaRPr lang="fr-FR" altLang="en-US" sz="1200"/>
          </a:p>
        </p:txBody>
      </p:sp>
      <p:sp>
        <p:nvSpPr>
          <p:cNvPr id="18435" name="Rectangle 2">
            <a:extLst>
              <a:ext uri="{FF2B5EF4-FFF2-40B4-BE49-F238E27FC236}">
                <a16:creationId xmlns:a16="http://schemas.microsoft.com/office/drawing/2014/main" id="{598397E0-A6D6-4F77-8620-45D6F12B0BA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C360F95-A454-475E-A70F-3B0DE9A98F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Introduction: explain that what we do – in a nutshell – is to help ambitious SMEs innovate and grow internationally.</a:t>
            </a:r>
          </a:p>
        </p:txBody>
      </p:sp>
    </p:spTree>
    <p:extLst>
      <p:ext uri="{BB962C8B-B14F-4D97-AF65-F5344CB8AC3E}">
        <p14:creationId xmlns:p14="http://schemas.microsoft.com/office/powerpoint/2010/main" val="392155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30725D1A-16A3-473D-8C44-9EE0811639ED}" type="slidenum">
              <a:rPr lang="fr-FR" altLang="en-US" smtClean="0"/>
              <a:pPr>
                <a:defRPr/>
              </a:pPr>
              <a:t>3</a:t>
            </a:fld>
            <a:endParaRPr lang="fr-FR" altLang="en-US"/>
          </a:p>
        </p:txBody>
      </p:sp>
    </p:spTree>
    <p:extLst>
      <p:ext uri="{BB962C8B-B14F-4D97-AF65-F5344CB8AC3E}">
        <p14:creationId xmlns:p14="http://schemas.microsoft.com/office/powerpoint/2010/main" val="389769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IE" sz="2000" kern="1200" dirty="0">
                <a:solidFill>
                  <a:schemeClr val="tx1"/>
                </a:solidFill>
                <a:effectLst/>
                <a:latin typeface="Arial" charset="0"/>
                <a:ea typeface="+mn-ea"/>
                <a:cs typeface="+mn-cs"/>
              </a:rPr>
              <a:t>Marie </a:t>
            </a:r>
            <a:r>
              <a:rPr lang="en-IE" sz="2000" kern="1200" dirty="0" err="1">
                <a:solidFill>
                  <a:schemeClr val="tx1"/>
                </a:solidFill>
                <a:effectLst/>
                <a:latin typeface="Arial" charset="0"/>
                <a:ea typeface="+mn-ea"/>
                <a:cs typeface="+mn-cs"/>
              </a:rPr>
              <a:t>Sklodowska</a:t>
            </a:r>
            <a:r>
              <a:rPr lang="en-IE" sz="2000" kern="1200" dirty="0">
                <a:solidFill>
                  <a:schemeClr val="tx1"/>
                </a:solidFill>
                <a:effectLst/>
                <a:latin typeface="Arial" charset="0"/>
                <a:ea typeface="+mn-ea"/>
                <a:cs typeface="+mn-cs"/>
              </a:rPr>
              <a:t> Curie Actions, which is the European Union’s flagship programme to support scientific excellence and cooperation across countries, sectors and research fields, equipping researchers and its organisations, with new knowledge and skills through mobility and training.</a:t>
            </a:r>
            <a:endParaRPr lang="es-ES" sz="2000" kern="1200" dirty="0">
              <a:solidFill>
                <a:schemeClr val="tx1"/>
              </a:solidFill>
              <a:effectLst/>
              <a:latin typeface="Arial" charset="0"/>
              <a:ea typeface="+mn-ea"/>
              <a:cs typeface="+mn-cs"/>
            </a:endParaRPr>
          </a:p>
          <a:p>
            <a:r>
              <a:rPr lang="en-IE" sz="2000" kern="1200" dirty="0">
                <a:solidFill>
                  <a:schemeClr val="tx1"/>
                </a:solidFill>
                <a:effectLst/>
                <a:latin typeface="Arial" charset="0"/>
                <a:ea typeface="+mn-ea"/>
                <a:cs typeface="+mn-cs"/>
              </a:rPr>
              <a:t> </a:t>
            </a:r>
            <a:endParaRPr lang="es-ES" sz="2000" kern="1200" dirty="0">
              <a:solidFill>
                <a:schemeClr val="tx1"/>
              </a:solidFill>
              <a:effectLst/>
              <a:latin typeface="Arial" charset="0"/>
              <a:ea typeface="+mn-ea"/>
              <a:cs typeface="+mn-cs"/>
            </a:endParaRPr>
          </a:p>
          <a:p>
            <a:r>
              <a:rPr lang="en-IE" sz="2000" kern="1200" dirty="0">
                <a:solidFill>
                  <a:schemeClr val="tx1"/>
                </a:solidFill>
                <a:effectLst/>
                <a:latin typeface="Arial" charset="0"/>
                <a:ea typeface="+mn-ea"/>
                <a:cs typeface="+mn-cs"/>
              </a:rPr>
              <a:t>As you know, in a world in which research is carried out on a global basis, international interaction is important to scientific success.</a:t>
            </a:r>
            <a:endParaRPr lang="es-ES" sz="2000" kern="1200" dirty="0">
              <a:solidFill>
                <a:schemeClr val="tx1"/>
              </a:solidFill>
              <a:effectLst/>
              <a:latin typeface="Arial" charset="0"/>
              <a:ea typeface="+mn-ea"/>
              <a:cs typeface="+mn-cs"/>
            </a:endParaRPr>
          </a:p>
          <a:p>
            <a:r>
              <a:rPr lang="en-IE" sz="2000" kern="1200" dirty="0">
                <a:solidFill>
                  <a:schemeClr val="tx1"/>
                </a:solidFill>
                <a:effectLst/>
                <a:latin typeface="Arial" charset="0"/>
                <a:ea typeface="+mn-ea"/>
                <a:cs typeface="+mn-cs"/>
              </a:rPr>
              <a:t> </a:t>
            </a:r>
            <a:endParaRPr lang="es-ES" sz="2000" kern="1200" dirty="0">
              <a:solidFill>
                <a:schemeClr val="tx1"/>
              </a:solidFill>
              <a:effectLst/>
              <a:latin typeface="Arial" charset="0"/>
              <a:ea typeface="+mn-ea"/>
              <a:cs typeface="+mn-cs"/>
            </a:endParaRPr>
          </a:p>
          <a:p>
            <a:r>
              <a:rPr lang="en-IE" sz="2000" kern="1200" dirty="0">
                <a:solidFill>
                  <a:schemeClr val="tx1"/>
                </a:solidFill>
                <a:effectLst/>
                <a:latin typeface="Arial" charset="0"/>
                <a:ea typeface="+mn-ea"/>
                <a:cs typeface="+mn-cs"/>
              </a:rPr>
              <a:t>Total budget for MSCA Horizon Europe time spam is 6.6 billion.</a:t>
            </a:r>
            <a:endParaRPr lang="es-ES" sz="2000" dirty="0"/>
          </a:p>
        </p:txBody>
      </p:sp>
      <p:sp>
        <p:nvSpPr>
          <p:cNvPr id="4" name="Marcador de número de diapositiva 3"/>
          <p:cNvSpPr>
            <a:spLocks noGrp="1"/>
          </p:cNvSpPr>
          <p:nvPr>
            <p:ph type="sldNum" sz="quarter" idx="5"/>
          </p:nvPr>
        </p:nvSpPr>
        <p:spPr/>
        <p:txBody>
          <a:bodyPr/>
          <a:lstStyle/>
          <a:p>
            <a:pPr>
              <a:defRPr/>
            </a:pPr>
            <a:fld id="{30725D1A-16A3-473D-8C44-9EE0811639ED}" type="slidenum">
              <a:rPr lang="fr-FR" altLang="en-US" smtClean="0"/>
              <a:pPr>
                <a:defRPr/>
              </a:pPr>
              <a:t>7</a:t>
            </a:fld>
            <a:endParaRPr lang="fr-FR" altLang="en-US"/>
          </a:p>
        </p:txBody>
      </p:sp>
    </p:spTree>
    <p:extLst>
      <p:ext uri="{BB962C8B-B14F-4D97-AF65-F5344CB8AC3E}">
        <p14:creationId xmlns:p14="http://schemas.microsoft.com/office/powerpoint/2010/main" val="404446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IE" sz="1200" kern="1200" dirty="0">
                <a:solidFill>
                  <a:schemeClr val="tx1"/>
                </a:solidFill>
                <a:effectLst/>
                <a:latin typeface="Arial" charset="0"/>
                <a:ea typeface="+mn-ea"/>
                <a:cs typeface="+mn-cs"/>
              </a:rPr>
              <a:t>Among the aims of the ensemble of the MSCA, it is the support to researchers in their quest to improve and develop their careers via training schemes, and mobility programmes were they can acquire new skills (at all career stages, both for early researchers and experience researchers).</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This will contribute to improve their working and employment conditions.</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 </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In the core of MSCA objectives is to support excellent research in all domains, with a bottom-up approach. Many of the projects (at least in the past Research and Innovation Staff Exchange) where designed by the researchers than then will participate in the exchanges.</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 </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This bottom up approach help to structure the impact on organisations through the participation in excellent research and exchange of knowledge and skills.</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 </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Also very important to consider the international, cross-sectoral and interdisciplinarity mobility of researchers. </a:t>
            </a:r>
            <a:r>
              <a:rPr lang="en-GB" sz="1200" kern="1200" dirty="0">
                <a:solidFill>
                  <a:schemeClr val="tx1"/>
                </a:solidFill>
                <a:effectLst/>
                <a:latin typeface="Arial" charset="0"/>
                <a:ea typeface="+mn-ea"/>
                <a:cs typeface="+mn-cs"/>
              </a:rPr>
              <a:t>As you know, researcher’s m</a:t>
            </a:r>
            <a:r>
              <a:rPr lang="en-IE" sz="1200" kern="1200" dirty="0" err="1">
                <a:solidFill>
                  <a:schemeClr val="tx1"/>
                </a:solidFill>
                <a:effectLst/>
                <a:latin typeface="Arial" charset="0"/>
                <a:ea typeface="+mn-ea"/>
                <a:cs typeface="+mn-cs"/>
              </a:rPr>
              <a:t>obility</a:t>
            </a:r>
            <a:r>
              <a:rPr lang="en-IE" sz="1200" kern="1200" dirty="0">
                <a:solidFill>
                  <a:schemeClr val="tx1"/>
                </a:solidFill>
                <a:effectLst/>
                <a:latin typeface="Arial" charset="0"/>
                <a:ea typeface="+mn-ea"/>
                <a:cs typeface="+mn-cs"/>
              </a:rPr>
              <a:t> contributes to the circulation of skills and ideas around the world. Mobility allows researchers to share specialist expertise, skills or equipment and expand their collaboration networks in different countries, sectors and disciplines. Not only does help scientists to develop their experience but also internationally mobile researchers produce more papers on average than those who have only ever worked in their native country.</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 </a:t>
            </a:r>
            <a:endParaRPr lang="es-ES" sz="1200" kern="1200" dirty="0">
              <a:solidFill>
                <a:schemeClr val="tx1"/>
              </a:solidFill>
              <a:effectLst/>
              <a:latin typeface="Arial" charset="0"/>
              <a:ea typeface="+mn-ea"/>
              <a:cs typeface="+mn-cs"/>
            </a:endParaRPr>
          </a:p>
          <a:p>
            <a:r>
              <a:rPr lang="en-IE" sz="1200" kern="1200" dirty="0">
                <a:solidFill>
                  <a:schemeClr val="tx1"/>
                </a:solidFill>
                <a:effectLst/>
                <a:latin typeface="Arial" charset="0"/>
                <a:ea typeface="+mn-ea"/>
                <a:cs typeface="+mn-cs"/>
              </a:rPr>
              <a:t>Participating organisations in MSCA, both academic and non academic (industry and SMEs) confirmed that they have increase and reinforced their networks and established long-lasting collaborations that goes beyond the duration of the projects.</a:t>
            </a:r>
            <a:endParaRPr lang="fr-BE" dirty="0"/>
          </a:p>
          <a:p>
            <a:endParaRPr lang="es-ES" dirty="0"/>
          </a:p>
        </p:txBody>
      </p:sp>
      <p:sp>
        <p:nvSpPr>
          <p:cNvPr id="4" name="Marcador de número de diapositiva 3"/>
          <p:cNvSpPr>
            <a:spLocks noGrp="1"/>
          </p:cNvSpPr>
          <p:nvPr>
            <p:ph type="sldNum" sz="quarter" idx="5"/>
          </p:nvPr>
        </p:nvSpPr>
        <p:spPr/>
        <p:txBody>
          <a:bodyPr/>
          <a:lstStyle/>
          <a:p>
            <a:pPr>
              <a:defRPr/>
            </a:pPr>
            <a:fld id="{30725D1A-16A3-473D-8C44-9EE0811639ED}" type="slidenum">
              <a:rPr lang="fr-FR" altLang="en-US" smtClean="0"/>
              <a:pPr>
                <a:defRPr/>
              </a:pPr>
              <a:t>8</a:t>
            </a:fld>
            <a:endParaRPr lang="fr-FR" altLang="en-US"/>
          </a:p>
        </p:txBody>
      </p:sp>
    </p:spTree>
    <p:extLst>
      <p:ext uri="{BB962C8B-B14F-4D97-AF65-F5344CB8AC3E}">
        <p14:creationId xmlns:p14="http://schemas.microsoft.com/office/powerpoint/2010/main" val="69122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30725D1A-16A3-473D-8C44-9EE0811639ED}" type="slidenum">
              <a:rPr lang="fr-FR" altLang="en-US" smtClean="0"/>
              <a:pPr>
                <a:defRPr/>
              </a:pPr>
              <a:t>14</a:t>
            </a:fld>
            <a:endParaRPr lang="fr-FR" altLang="en-US"/>
          </a:p>
        </p:txBody>
      </p:sp>
    </p:spTree>
    <p:extLst>
      <p:ext uri="{BB962C8B-B14F-4D97-AF65-F5344CB8AC3E}">
        <p14:creationId xmlns:p14="http://schemas.microsoft.com/office/powerpoint/2010/main" val="3143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n-IE" sz="1200" kern="1200" dirty="0">
                <a:solidFill>
                  <a:schemeClr val="tx1"/>
                </a:solidFill>
                <a:effectLst/>
                <a:latin typeface="Arial" charset="0"/>
                <a:ea typeface="+mn-ea"/>
                <a:cs typeface="+mn-cs"/>
              </a:rPr>
              <a:t>Doctoral networks (focused on early researchers) – which target</a:t>
            </a:r>
            <a:r>
              <a:rPr lang="en-IE" sz="1200" kern="1200" baseline="0" dirty="0">
                <a:solidFill>
                  <a:schemeClr val="tx1"/>
                </a:solidFill>
                <a:effectLst/>
                <a:latin typeface="Arial" charset="0"/>
                <a:ea typeface="+mn-ea"/>
                <a:cs typeface="+mn-cs"/>
              </a:rPr>
              <a:t> </a:t>
            </a:r>
            <a:r>
              <a:rPr lang="en-IE" sz="1200" kern="1200" dirty="0">
                <a:solidFill>
                  <a:schemeClr val="tx1"/>
                </a:solidFill>
                <a:effectLst/>
                <a:latin typeface="Arial" charset="0"/>
                <a:ea typeface="+mn-ea"/>
                <a:cs typeface="+mn-cs"/>
              </a:rPr>
              <a:t>doctoral programmes supporting research in academia and other sectors</a:t>
            </a:r>
            <a:endParaRPr lang="es-E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IE" sz="1200" kern="1200" dirty="0">
                <a:solidFill>
                  <a:schemeClr val="tx1"/>
                </a:solidFill>
                <a:effectLst/>
                <a:latin typeface="Arial" charset="0"/>
                <a:ea typeface="+mn-ea"/>
                <a:cs typeface="+mn-cs"/>
              </a:rPr>
              <a:t>Postdoctoral Fellowship (experience researchers) – supporting the careers of individual researchers and promoting excellence.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IE" sz="1200" b="1" kern="1200" dirty="0">
                <a:solidFill>
                  <a:schemeClr val="tx1"/>
                </a:solidFill>
                <a:effectLst/>
                <a:latin typeface="Arial" charset="0"/>
                <a:ea typeface="+mn-ea"/>
                <a:cs typeface="+mn-cs"/>
              </a:rPr>
              <a:t>Staff Exchanges</a:t>
            </a:r>
            <a:r>
              <a:rPr lang="en-IE" sz="1200" kern="1200" dirty="0">
                <a:solidFill>
                  <a:schemeClr val="tx1"/>
                </a:solidFill>
                <a:effectLst/>
                <a:latin typeface="Arial" charset="0"/>
                <a:ea typeface="+mn-ea"/>
                <a:cs typeface="+mn-cs"/>
              </a:rPr>
              <a:t>: promoting knowledge collaboration between organisations and sharing practices in the context of a research project by researchers mobility</a:t>
            </a:r>
            <a:endParaRPr lang="es-E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IE" sz="1200" kern="1200" dirty="0">
                <a:solidFill>
                  <a:schemeClr val="tx1"/>
                </a:solidFill>
                <a:effectLst/>
                <a:latin typeface="Arial" charset="0"/>
                <a:ea typeface="+mn-ea"/>
                <a:cs typeface="+mn-cs"/>
              </a:rPr>
              <a:t>COFUND: supports regional, national and international doctoral and postdoctoral programmes through co-funding.</a:t>
            </a:r>
            <a:endParaRPr lang="es-ES" sz="1200" kern="1200" dirty="0">
              <a:solidFill>
                <a:schemeClr val="tx1"/>
              </a:solidFill>
              <a:effectLst/>
              <a:latin typeface="Arial" charset="0"/>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pPr>
              <a:defRPr/>
            </a:pPr>
            <a:fld id="{30725D1A-16A3-473D-8C44-9EE0811639ED}" type="slidenum">
              <a:rPr lang="fr-FR" altLang="en-US" smtClean="0"/>
              <a:pPr>
                <a:defRPr/>
              </a:pPr>
              <a:t>20</a:t>
            </a:fld>
            <a:endParaRPr lang="fr-FR" altLang="en-US"/>
          </a:p>
        </p:txBody>
      </p:sp>
    </p:spTree>
    <p:extLst>
      <p:ext uri="{BB962C8B-B14F-4D97-AF65-F5344CB8AC3E}">
        <p14:creationId xmlns:p14="http://schemas.microsoft.com/office/powerpoint/2010/main" val="22632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681D162-FE85-48A6-B4C0-CE28EB2D1FBA}"/>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119EB586-EECC-44D3-BBCE-D9AEFCBC1E5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AF296372-B7E3-41D8-9043-92D1A6EFE70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9006FCB6-7126-4C9C-A712-72649CC3211D}" type="slidenum">
              <a:rPr lang="fr-FR" altLang="en-US" sz="1200" smtClean="0"/>
              <a:pPr/>
              <a:t>23</a:t>
            </a:fld>
            <a:endParaRPr lang="fr-FR" altLang="en-US" sz="1200"/>
          </a:p>
        </p:txBody>
      </p:sp>
    </p:spTree>
    <p:extLst>
      <p:ext uri="{BB962C8B-B14F-4D97-AF65-F5344CB8AC3E}">
        <p14:creationId xmlns:p14="http://schemas.microsoft.com/office/powerpoint/2010/main" val="8514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aseline="0">
                <a:latin typeface="Blogger Sans"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83610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5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456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aseline="0">
                <a:latin typeface="Blogger Sans"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aseline="0">
                <a:latin typeface="MyriadPro-Regular"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16411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8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5646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470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23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0939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210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DEB78364-2FC5-44F6-A0AD-938FAB60999E}"/>
              </a:ext>
            </a:extLst>
          </p:cNvPr>
          <p:cNvGrpSpPr>
            <a:grpSpLocks/>
          </p:cNvGrpSpPr>
          <p:nvPr userDrawn="1"/>
        </p:nvGrpSpPr>
        <p:grpSpPr bwMode="auto">
          <a:xfrm>
            <a:off x="4464050" y="6021388"/>
            <a:ext cx="3744913" cy="647700"/>
            <a:chOff x="3348038" y="6021388"/>
            <a:chExt cx="2808287" cy="647700"/>
          </a:xfrm>
        </p:grpSpPr>
        <p:sp>
          <p:nvSpPr>
            <p:cNvPr id="6" name="Rectángulo 4">
              <a:extLst>
                <a:ext uri="{FF2B5EF4-FFF2-40B4-BE49-F238E27FC236}">
                  <a16:creationId xmlns:a16="http://schemas.microsoft.com/office/drawing/2014/main" id="{3D6118C6-8CB8-4FC8-8853-5124B77D799C}"/>
                </a:ext>
              </a:extLst>
            </p:cNvPr>
            <p:cNvSpPr/>
            <p:nvPr userDrawn="1"/>
          </p:nvSpPr>
          <p:spPr bwMode="auto">
            <a:xfrm>
              <a:off x="3348038" y="6021388"/>
              <a:ext cx="2808287" cy="647700"/>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endParaRPr lang="es-ES_tradnl" altLang="es-ES_tradnl"/>
            </a:p>
          </p:txBody>
        </p:sp>
        <p:sp>
          <p:nvSpPr>
            <p:cNvPr id="7" name="Rectángulo 6">
              <a:extLst>
                <a:ext uri="{FF2B5EF4-FFF2-40B4-BE49-F238E27FC236}">
                  <a16:creationId xmlns:a16="http://schemas.microsoft.com/office/drawing/2014/main" id="{BF883846-6A93-4049-A38B-002821C18528}"/>
                </a:ext>
              </a:extLst>
            </p:cNvPr>
            <p:cNvSpPr>
              <a:spLocks noChangeArrowheads="1"/>
            </p:cNvSpPr>
            <p:nvPr userDrawn="1"/>
          </p:nvSpPr>
          <p:spPr bwMode="auto">
            <a:xfrm>
              <a:off x="3348038" y="6248400"/>
              <a:ext cx="2808287" cy="276225"/>
            </a:xfrm>
            <a:prstGeom prst="rect">
              <a:avLst/>
            </a:prstGeom>
            <a:noFill/>
            <a:ln>
              <a:noFill/>
            </a:ln>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defRPr/>
              </a:pPr>
              <a:r>
                <a:rPr lang="en-US" altLang="en-US" sz="1200" dirty="0">
                  <a:latin typeface="Myriad Pro Light"/>
                  <a:cs typeface="+mn-cs"/>
                </a:rPr>
                <a:t>PLACE PARTNER’S LOGO HERE</a:t>
              </a:r>
              <a:endParaRPr lang="fr-FR" altLang="en-US" sz="1200" dirty="0">
                <a:latin typeface="Myriad Pro Light"/>
                <a:cs typeface="+mn-cs"/>
              </a:endParaRPr>
            </a:p>
          </p:txBody>
        </p:sp>
      </p:grpSp>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028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1624" y="274638"/>
            <a:ext cx="8870776" cy="1143000"/>
          </a:xfrm>
          <a:prstGeom prst="rect">
            <a:avLst/>
          </a:prstGeom>
        </p:spPr>
        <p:txBody>
          <a:bodyPr/>
          <a:lstStyle>
            <a:lvl1pPr algn="l">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sz="2800">
                <a:solidFill>
                  <a:srgbClr val="0076B3"/>
                </a:solidFill>
              </a:defRPr>
            </a:lvl1pPr>
            <a:lvl2pPr>
              <a:defRPr sz="2400">
                <a:solidFill>
                  <a:srgbClr val="0076B3"/>
                </a:solidFill>
              </a:defRPr>
            </a:lvl2pPr>
            <a:lvl3pPr>
              <a:defRPr sz="2000">
                <a:solidFill>
                  <a:srgbClr val="0076B3"/>
                </a:solidFill>
              </a:defRPr>
            </a:lvl3pPr>
            <a:lvl4pPr>
              <a:defRPr sz="1800">
                <a:solidFill>
                  <a:srgbClr val="0076B3"/>
                </a:solidFill>
              </a:defRPr>
            </a:lvl4pPr>
            <a:lvl5pPr>
              <a:defRPr sz="1800">
                <a:solidFill>
                  <a:srgbClr val="0076B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5138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455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459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62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0810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92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23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11624" y="274638"/>
            <a:ext cx="8870776" cy="1143000"/>
          </a:xfrm>
          <a:prstGeom prst="rect">
            <a:avLst/>
          </a:prstGeom>
        </p:spPr>
        <p:txBody>
          <a:bodyPr/>
          <a:lstStyle>
            <a:lvl1pPr>
              <a:defRPr lang="en-US" sz="3200" b="1">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365694317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7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745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810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ángulo 4">
            <a:extLst>
              <a:ext uri="{FF2B5EF4-FFF2-40B4-BE49-F238E27FC236}">
                <a16:creationId xmlns:a16="http://schemas.microsoft.com/office/drawing/2014/main" id="{589F74F1-F561-4726-B08C-F62AFD9C5191}"/>
              </a:ext>
            </a:extLst>
          </p:cNvPr>
          <p:cNvSpPr>
            <a:spLocks noChangeArrowheads="1"/>
          </p:cNvSpPr>
          <p:nvPr userDrawn="1"/>
        </p:nvSpPr>
        <p:spPr bwMode="auto">
          <a:xfrm>
            <a:off x="912813" y="6515100"/>
            <a:ext cx="1398587" cy="296863"/>
          </a:xfrm>
          <a:prstGeom prst="rect">
            <a:avLst/>
          </a:prstGeom>
          <a:noFill/>
          <a:ln>
            <a:noFill/>
          </a:ln>
        </p:spPr>
        <p:txBody>
          <a:bodyPr wrap="none">
            <a:spAutoFit/>
          </a:bodyPr>
          <a:lstStyle>
            <a:lvl1pPr>
              <a:defRPr sz="2400">
                <a:solidFill>
                  <a:schemeClr val="tx1"/>
                </a:solidFill>
                <a:latin typeface="Arial" charset="0"/>
                <a:ea typeface="Arial Unicode MS" charset="0"/>
                <a:cs typeface="Arial Unicode MS" charset="0"/>
              </a:defRPr>
            </a:lvl1pPr>
            <a:lvl2pPr marL="742950" indent="-285750">
              <a:defRPr sz="2400">
                <a:solidFill>
                  <a:schemeClr val="tx1"/>
                </a:solidFill>
                <a:latin typeface="Arial" charset="0"/>
                <a:ea typeface="Arial Unicode MS" charset="0"/>
                <a:cs typeface="Arial Unicode MS" charset="0"/>
              </a:defRPr>
            </a:lvl2pPr>
            <a:lvl3pPr marL="1143000" indent="-228600">
              <a:defRPr sz="2400">
                <a:solidFill>
                  <a:schemeClr val="tx1"/>
                </a:solidFill>
                <a:latin typeface="Arial" charset="0"/>
                <a:ea typeface="Arial Unicode MS" charset="0"/>
                <a:cs typeface="Arial Unicode MS" charset="0"/>
              </a:defRPr>
            </a:lvl3pPr>
            <a:lvl4pPr marL="1600200" indent="-228600">
              <a:defRPr sz="2400">
                <a:solidFill>
                  <a:schemeClr val="tx1"/>
                </a:solidFill>
                <a:latin typeface="Arial" charset="0"/>
                <a:ea typeface="Arial Unicode MS" charset="0"/>
                <a:cs typeface="Arial Unicode MS" charset="0"/>
              </a:defRPr>
            </a:lvl4pPr>
            <a:lvl5pPr marL="2057400" indent="-228600">
              <a:defRPr sz="2400">
                <a:solidFill>
                  <a:schemeClr val="tx1"/>
                </a:solidFill>
                <a:latin typeface="Arial" charset="0"/>
                <a:ea typeface="Arial Unicode MS" charset="0"/>
                <a:cs typeface="Arial Unicode MS" charset="0"/>
              </a:defRPr>
            </a:lvl5pPr>
            <a:lvl6pPr marL="25146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6pPr>
            <a:lvl7pPr marL="29718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7pPr>
            <a:lvl8pPr marL="34290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8pPr>
            <a:lvl9pPr marL="38862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9pPr>
          </a:lstStyle>
          <a:p>
            <a:pPr>
              <a:defRPr/>
            </a:pPr>
            <a:r>
              <a:rPr lang="es-ES_tradnl" altLang="es-ES_tradnl" sz="2000" baseline="30000">
                <a:solidFill>
                  <a:srgbClr val="00567A"/>
                </a:solidFill>
                <a:latin typeface="MyriadPro-Regular" charset="0"/>
              </a:rPr>
              <a:t>een.ec.europa.eu</a:t>
            </a:r>
          </a:p>
        </p:txBody>
      </p:sp>
      <p:grpSp>
        <p:nvGrpSpPr>
          <p:cNvPr id="1027" name="Grupo 1">
            <a:extLst>
              <a:ext uri="{FF2B5EF4-FFF2-40B4-BE49-F238E27FC236}">
                <a16:creationId xmlns:a16="http://schemas.microsoft.com/office/drawing/2014/main" id="{3434251D-B076-48B1-9674-41D64035230B}"/>
              </a:ext>
            </a:extLst>
          </p:cNvPr>
          <p:cNvGrpSpPr>
            <a:grpSpLocks/>
          </p:cNvGrpSpPr>
          <p:nvPr userDrawn="1"/>
        </p:nvGrpSpPr>
        <p:grpSpPr bwMode="auto">
          <a:xfrm>
            <a:off x="0" y="-171450"/>
            <a:ext cx="12260263" cy="2282825"/>
            <a:chOff x="0" y="-171400"/>
            <a:chExt cx="12260223" cy="2283431"/>
          </a:xfrm>
        </p:grpSpPr>
        <p:pic>
          <p:nvPicPr>
            <p:cNvPr id="1030" name="Imagen 1">
              <a:extLst>
                <a:ext uri="{FF2B5EF4-FFF2-40B4-BE49-F238E27FC236}">
                  <a16:creationId xmlns:a16="http://schemas.microsoft.com/office/drawing/2014/main" id="{08CFCB55-8483-4CA3-BF0E-188FAABA07C5}"/>
                </a:ext>
              </a:extLst>
            </p:cNvPr>
            <p:cNvPicPr>
              <a:picLocks noChangeAspect="1"/>
            </p:cNvPicPr>
            <p:nvPr userDrawn="1"/>
          </p:nvPicPr>
          <p:blipFill>
            <a:blip r:embed="rId13">
              <a:extLst>
                <a:ext uri="{28A0092B-C50C-407E-A947-70E740481C1C}">
                  <a14:useLocalDpi xmlns:a14="http://schemas.microsoft.com/office/drawing/2010/main" val="0"/>
                </a:ext>
              </a:extLst>
            </a:blip>
            <a:srcRect l="171" t="14261" r="-171" b="54639"/>
            <a:stretch>
              <a:fillRect/>
            </a:stretch>
          </p:blipFill>
          <p:spPr bwMode="auto">
            <a:xfrm>
              <a:off x="0" y="-20825"/>
              <a:ext cx="12260223" cy="21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
              <a:extLst>
                <a:ext uri="{FF2B5EF4-FFF2-40B4-BE49-F238E27FC236}">
                  <a16:creationId xmlns:a16="http://schemas.microsoft.com/office/drawing/2014/main" id="{47722D90-52AE-4F52-A4D9-C32763057CE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t="2100" r="46867" b="68961"/>
            <a:stretch>
              <a:fillRect/>
            </a:stretch>
          </p:blipFill>
          <p:spPr bwMode="auto">
            <a:xfrm>
              <a:off x="479376" y="-171400"/>
              <a:ext cx="3384376" cy="137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8" name="Picture 9" descr="Jornada Informativa HORIZONTE 2020 - Energía segura, limpia y eficiente.  Programa de trabajo 2020 | madrimasd">
            <a:extLst>
              <a:ext uri="{FF2B5EF4-FFF2-40B4-BE49-F238E27FC236}">
                <a16:creationId xmlns:a16="http://schemas.microsoft.com/office/drawing/2014/main" id="{A0F71854-7A69-443C-AFFD-19B6C8F27117}"/>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40688" y="5897563"/>
            <a:ext cx="20002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a:extLst>
              <a:ext uri="{FF2B5EF4-FFF2-40B4-BE49-F238E27FC236}">
                <a16:creationId xmlns:a16="http://schemas.microsoft.com/office/drawing/2014/main" id="{30BCB855-9577-4CE8-80D8-B805E6732E57}"/>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l="10435"/>
          <a:stretch>
            <a:fillRect/>
          </a:stretch>
        </p:blipFill>
        <p:spPr bwMode="auto">
          <a:xfrm>
            <a:off x="10199688" y="5775325"/>
            <a:ext cx="18542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5" r:id="rId6"/>
    <p:sldLayoutId id="2147484620" r:id="rId7"/>
    <p:sldLayoutId id="2147484621" r:id="rId8"/>
    <p:sldLayoutId id="2147484622" r:id="rId9"/>
    <p:sldLayoutId id="2147484623" r:id="rId10"/>
    <p:sldLayoutId id="2147484624"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n 1">
            <a:extLst>
              <a:ext uri="{FF2B5EF4-FFF2-40B4-BE49-F238E27FC236}">
                <a16:creationId xmlns:a16="http://schemas.microsoft.com/office/drawing/2014/main" id="{1900C9C5-D6B5-407A-B8FD-D69BDEA072A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ángulo 4">
            <a:extLst>
              <a:ext uri="{FF2B5EF4-FFF2-40B4-BE49-F238E27FC236}">
                <a16:creationId xmlns:a16="http://schemas.microsoft.com/office/drawing/2014/main" id="{7585C0DA-3270-4826-A051-CED7CEEFC981}"/>
              </a:ext>
            </a:extLst>
          </p:cNvPr>
          <p:cNvSpPr>
            <a:spLocks noChangeArrowheads="1"/>
          </p:cNvSpPr>
          <p:nvPr userDrawn="1"/>
        </p:nvSpPr>
        <p:spPr bwMode="auto">
          <a:xfrm>
            <a:off x="623888" y="6515100"/>
            <a:ext cx="1398587" cy="296863"/>
          </a:xfrm>
          <a:prstGeom prst="rect">
            <a:avLst/>
          </a:prstGeom>
          <a:noFill/>
          <a:ln>
            <a:noFill/>
          </a:ln>
        </p:spPr>
        <p:txBody>
          <a:bodyPr wrap="none">
            <a:spAutoFit/>
          </a:bodyPr>
          <a:lstStyle>
            <a:lvl1pPr>
              <a:defRPr sz="2400">
                <a:solidFill>
                  <a:schemeClr val="tx1"/>
                </a:solidFill>
                <a:latin typeface="Arial" charset="0"/>
                <a:ea typeface="Arial Unicode MS" charset="0"/>
                <a:cs typeface="Arial Unicode MS" charset="0"/>
              </a:defRPr>
            </a:lvl1pPr>
            <a:lvl2pPr marL="742950" indent="-285750">
              <a:defRPr sz="2400">
                <a:solidFill>
                  <a:schemeClr val="tx1"/>
                </a:solidFill>
                <a:latin typeface="Arial" charset="0"/>
                <a:ea typeface="Arial Unicode MS" charset="0"/>
                <a:cs typeface="Arial Unicode MS" charset="0"/>
              </a:defRPr>
            </a:lvl2pPr>
            <a:lvl3pPr marL="1143000" indent="-228600">
              <a:defRPr sz="2400">
                <a:solidFill>
                  <a:schemeClr val="tx1"/>
                </a:solidFill>
                <a:latin typeface="Arial" charset="0"/>
                <a:ea typeface="Arial Unicode MS" charset="0"/>
                <a:cs typeface="Arial Unicode MS" charset="0"/>
              </a:defRPr>
            </a:lvl3pPr>
            <a:lvl4pPr marL="1600200" indent="-228600">
              <a:defRPr sz="2400">
                <a:solidFill>
                  <a:schemeClr val="tx1"/>
                </a:solidFill>
                <a:latin typeface="Arial" charset="0"/>
                <a:ea typeface="Arial Unicode MS" charset="0"/>
                <a:cs typeface="Arial Unicode MS" charset="0"/>
              </a:defRPr>
            </a:lvl4pPr>
            <a:lvl5pPr marL="2057400" indent="-228600">
              <a:defRPr sz="2400">
                <a:solidFill>
                  <a:schemeClr val="tx1"/>
                </a:solidFill>
                <a:latin typeface="Arial" charset="0"/>
                <a:ea typeface="Arial Unicode MS" charset="0"/>
                <a:cs typeface="Arial Unicode MS" charset="0"/>
              </a:defRPr>
            </a:lvl5pPr>
            <a:lvl6pPr marL="25146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6pPr>
            <a:lvl7pPr marL="29718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7pPr>
            <a:lvl8pPr marL="34290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8pPr>
            <a:lvl9pPr marL="38862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9pPr>
          </a:lstStyle>
          <a:p>
            <a:pPr>
              <a:defRPr/>
            </a:pPr>
            <a:r>
              <a:rPr lang="es-ES_tradnl" altLang="es-ES_tradnl" sz="2000" baseline="30000">
                <a:solidFill>
                  <a:srgbClr val="00567A"/>
                </a:solidFill>
                <a:latin typeface="MyriadPro-Regular" charset="0"/>
              </a:rPr>
              <a:t>een.ec.europa.eu</a:t>
            </a:r>
          </a:p>
        </p:txBody>
      </p:sp>
      <p:pic>
        <p:nvPicPr>
          <p:cNvPr id="8" name="Picture 9" descr="Jornada Informativa HORIZONTE 2020 - Energía segura, limpia y eficiente.  Programa de trabajo 2020 | madrimasd">
            <a:extLst>
              <a:ext uri="{FF2B5EF4-FFF2-40B4-BE49-F238E27FC236}">
                <a16:creationId xmlns:a16="http://schemas.microsoft.com/office/drawing/2014/main" id="{9F188820-961C-4DCA-BCCF-101D1BB83DE8}"/>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40688" y="5897563"/>
            <a:ext cx="20002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7656968A-7F60-4DF9-8F7B-9E10F8BE4B53}"/>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l="10435"/>
          <a:stretch>
            <a:fillRect/>
          </a:stretch>
        </p:blipFill>
        <p:spPr bwMode="auto">
          <a:xfrm>
            <a:off x="10199688" y="5775325"/>
            <a:ext cx="18542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msca-net.eu/"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sca-net.e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3">
            <a:extLst>
              <a:ext uri="{FF2B5EF4-FFF2-40B4-BE49-F238E27FC236}">
                <a16:creationId xmlns:a16="http://schemas.microsoft.com/office/drawing/2014/main" id="{1310A898-8FF0-46D0-8682-87CE6AE446C4}"/>
              </a:ext>
            </a:extLst>
          </p:cNvPr>
          <p:cNvSpPr>
            <a:spLocks noGrp="1" noChangeArrowheads="1"/>
          </p:cNvSpPr>
          <p:nvPr>
            <p:ph type="ctrTitle"/>
          </p:nvPr>
        </p:nvSpPr>
        <p:spPr bwMode="auto">
          <a:xfrm>
            <a:off x="914400" y="2130425"/>
            <a:ext cx="103632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E" sz="2800" b="1" i="0" dirty="0">
                <a:solidFill>
                  <a:srgbClr val="006491"/>
                </a:solidFill>
                <a:effectLst/>
                <a:latin typeface="Roboto" panose="02000000000000000000" pitchFamily="2" charset="0"/>
              </a:rPr>
              <a:t>Fostering Collaboration Between the Enterprise Europe Network (EEN) and the Marie </a:t>
            </a:r>
            <a:r>
              <a:rPr lang="en-IE" sz="2800" b="1" i="0" dirty="0" err="1">
                <a:solidFill>
                  <a:srgbClr val="006491"/>
                </a:solidFill>
                <a:effectLst/>
                <a:latin typeface="Roboto" panose="02000000000000000000" pitchFamily="2" charset="0"/>
              </a:rPr>
              <a:t>Sklodowska</a:t>
            </a:r>
            <a:r>
              <a:rPr lang="en-IE" sz="2800" b="1" i="0" dirty="0">
                <a:solidFill>
                  <a:srgbClr val="006491"/>
                </a:solidFill>
                <a:effectLst/>
                <a:latin typeface="Roboto" panose="02000000000000000000" pitchFamily="2" charset="0"/>
              </a:rPr>
              <a:t>- Curie Actions and National Contact Points Network (MSCA-NET)</a:t>
            </a:r>
            <a:endParaRPr lang="es-ES" altLang="es-ES" sz="2800" dirty="0">
              <a:solidFill>
                <a:srgbClr val="006491"/>
              </a:solidFill>
              <a:latin typeface="+mn-lt"/>
            </a:endParaRPr>
          </a:p>
        </p:txBody>
      </p:sp>
      <p:sp>
        <p:nvSpPr>
          <p:cNvPr id="17411" name="Subtítulo 4">
            <a:extLst>
              <a:ext uri="{FF2B5EF4-FFF2-40B4-BE49-F238E27FC236}">
                <a16:creationId xmlns:a16="http://schemas.microsoft.com/office/drawing/2014/main" id="{F19183C9-2455-43C2-8BF1-1B83EE25B75A}"/>
              </a:ext>
            </a:extLst>
          </p:cNvPr>
          <p:cNvSpPr>
            <a:spLocks noGrp="1" noChangeArrowheads="1"/>
          </p:cNvSpPr>
          <p:nvPr>
            <p:ph type="subTitle" idx="1"/>
          </p:nvPr>
        </p:nvSpPr>
        <p:spPr bwMode="auto">
          <a:xfrm>
            <a:off x="1828800" y="3886200"/>
            <a:ext cx="8534400" cy="6229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ES" sz="2400" b="1" dirty="0">
                <a:solidFill>
                  <a:srgbClr val="006491"/>
                </a:solidFill>
              </a:rPr>
              <a:t>24th June 2022</a:t>
            </a:r>
          </a:p>
        </p:txBody>
      </p:sp>
      <p:sp>
        <p:nvSpPr>
          <p:cNvPr id="4" name="Subtítulo 4">
            <a:extLst>
              <a:ext uri="{FF2B5EF4-FFF2-40B4-BE49-F238E27FC236}">
                <a16:creationId xmlns:a16="http://schemas.microsoft.com/office/drawing/2014/main" id="{8FD8739C-6583-21E7-AC21-1BC058311708}"/>
              </a:ext>
            </a:extLst>
          </p:cNvPr>
          <p:cNvSpPr txBox="1">
            <a:spLocks noChangeArrowheads="1"/>
          </p:cNvSpPr>
          <p:nvPr/>
        </p:nvSpPr>
        <p:spPr bwMode="auto">
          <a:xfrm>
            <a:off x="551384" y="5229200"/>
            <a:ext cx="8534400" cy="622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ＭＳ Ｐゴシック" pitchFamily="4" charset="-128"/>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GB" altLang="es-ES" sz="2000" b="1" kern="0" dirty="0">
                <a:solidFill>
                  <a:srgbClr val="006491"/>
                </a:solidFill>
              </a:rPr>
              <a:t>Jesús ROJO</a:t>
            </a:r>
          </a:p>
          <a:p>
            <a:pPr algn="l"/>
            <a:r>
              <a:rPr lang="en-GB" altLang="es-ES" sz="2000" kern="0" dirty="0">
                <a:solidFill>
                  <a:srgbClr val="006491"/>
                </a:solidFill>
              </a:rPr>
              <a:t>EEN-MADRID Coordinator</a:t>
            </a:r>
          </a:p>
          <a:p>
            <a:pPr algn="l"/>
            <a:r>
              <a:rPr lang="en-GB" altLang="es-ES" sz="2000" kern="0" dirty="0">
                <a:solidFill>
                  <a:srgbClr val="006491"/>
                </a:solidFill>
              </a:rPr>
              <a:t>MSCA National Contact Point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MSCA opportunities for EEN Clients</a:t>
            </a:r>
            <a:endParaRPr lang="de-CH" b="1" dirty="0"/>
          </a:p>
        </p:txBody>
      </p:sp>
      <p:sp>
        <p:nvSpPr>
          <p:cNvPr id="3" name="Marcador de contenido 2">
            <a:extLst>
              <a:ext uri="{FF2B5EF4-FFF2-40B4-BE49-F238E27FC236}">
                <a16:creationId xmlns:a16="http://schemas.microsoft.com/office/drawing/2014/main" id="{5DA3E4C2-FF8C-F826-DD0A-479800FFD8B4}"/>
              </a:ext>
            </a:extLst>
          </p:cNvPr>
          <p:cNvSpPr>
            <a:spLocks noGrp="1"/>
          </p:cNvSpPr>
          <p:nvPr>
            <p:ph idx="1"/>
          </p:nvPr>
        </p:nvSpPr>
        <p:spPr>
          <a:xfrm>
            <a:off x="4655840" y="1706078"/>
            <a:ext cx="7056784" cy="4525963"/>
          </a:xfrm>
        </p:spPr>
        <p:txBody>
          <a:bodyPr/>
          <a:lstStyle/>
          <a:p>
            <a:pPr marL="0" indent="0">
              <a:buNone/>
            </a:pPr>
            <a:r>
              <a:rPr lang="en-GB" sz="2000" b="1" dirty="0"/>
              <a:t>Doctoral Networks</a:t>
            </a:r>
          </a:p>
          <a:p>
            <a:r>
              <a:rPr lang="en-GB" sz="1800" dirty="0"/>
              <a:t>Training of new researchers generation</a:t>
            </a:r>
          </a:p>
          <a:p>
            <a:r>
              <a:rPr lang="en-GB" sz="1800" dirty="0"/>
              <a:t>Non-Academic Sector Exposure</a:t>
            </a:r>
          </a:p>
          <a:p>
            <a:r>
              <a:rPr lang="en-GB" sz="1800" dirty="0"/>
              <a:t>Special modality: Industrial Doctorate</a:t>
            </a:r>
          </a:p>
          <a:p>
            <a:pPr marL="0" indent="0">
              <a:buNone/>
            </a:pPr>
            <a:r>
              <a:rPr lang="en-GB" sz="2000" b="1" dirty="0"/>
              <a:t>Benefits for EEN Clients</a:t>
            </a:r>
          </a:p>
          <a:p>
            <a:r>
              <a:rPr lang="en-GB" sz="1800" dirty="0"/>
              <a:t>100% Funding Rate</a:t>
            </a:r>
          </a:p>
          <a:p>
            <a:r>
              <a:rPr lang="en-GB" sz="1800" dirty="0"/>
              <a:t>Talent Attraction </a:t>
            </a:r>
          </a:p>
          <a:p>
            <a:r>
              <a:rPr lang="en-GB" sz="1800" dirty="0"/>
              <a:t>International Cooperation</a:t>
            </a:r>
          </a:p>
          <a:p>
            <a:r>
              <a:rPr lang="en-GB" sz="1800" dirty="0"/>
              <a:t>15-18% Success Rates</a:t>
            </a:r>
          </a:p>
          <a:p>
            <a:r>
              <a:rPr lang="en-GB" sz="1800" dirty="0"/>
              <a:t>No topics!</a:t>
            </a:r>
          </a:p>
          <a:p>
            <a:pPr marL="0" indent="0">
              <a:buNone/>
            </a:pPr>
            <a:r>
              <a:rPr lang="en-GB" sz="2000" b="1" dirty="0"/>
              <a:t>Benefits for EEN members</a:t>
            </a:r>
          </a:p>
          <a:p>
            <a:r>
              <a:rPr lang="en-GB" sz="2000" dirty="0" err="1"/>
              <a:t>PAs</a:t>
            </a:r>
            <a:r>
              <a:rPr lang="en-GB" sz="2000" dirty="0"/>
              <a:t> Research</a:t>
            </a:r>
          </a:p>
        </p:txBody>
      </p:sp>
      <p:pic>
        <p:nvPicPr>
          <p:cNvPr id="50" name="Picture 5">
            <a:extLst>
              <a:ext uri="{FF2B5EF4-FFF2-40B4-BE49-F238E27FC236}">
                <a16:creationId xmlns:a16="http://schemas.microsoft.com/office/drawing/2014/main" id="{75C132FE-C20D-C913-064F-6EC1E5DB6AE5}"/>
              </a:ext>
            </a:extLst>
          </p:cNvPr>
          <p:cNvPicPr>
            <a:picLocks noChangeAspect="1"/>
          </p:cNvPicPr>
          <p:nvPr/>
        </p:nvPicPr>
        <p:blipFill rotWithShape="1">
          <a:blip r:embed="rId2"/>
          <a:srcRect t="24694" r="63889" b="44801"/>
          <a:stretch/>
        </p:blipFill>
        <p:spPr>
          <a:xfrm>
            <a:off x="119336" y="2276872"/>
            <a:ext cx="4190180" cy="3384376"/>
          </a:xfrm>
          <a:prstGeom prst="rect">
            <a:avLst/>
          </a:prstGeom>
        </p:spPr>
      </p:pic>
    </p:spTree>
    <p:extLst>
      <p:ext uri="{BB962C8B-B14F-4D97-AF65-F5344CB8AC3E}">
        <p14:creationId xmlns:p14="http://schemas.microsoft.com/office/powerpoint/2010/main" val="308327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MSCA opportunities for EEN Clients</a:t>
            </a:r>
            <a:endParaRPr lang="de-CH" b="1" dirty="0"/>
          </a:p>
        </p:txBody>
      </p:sp>
      <p:sp>
        <p:nvSpPr>
          <p:cNvPr id="3" name="Marcador de contenido 2">
            <a:extLst>
              <a:ext uri="{FF2B5EF4-FFF2-40B4-BE49-F238E27FC236}">
                <a16:creationId xmlns:a16="http://schemas.microsoft.com/office/drawing/2014/main" id="{5DA3E4C2-FF8C-F826-DD0A-479800FFD8B4}"/>
              </a:ext>
            </a:extLst>
          </p:cNvPr>
          <p:cNvSpPr>
            <a:spLocks noGrp="1"/>
          </p:cNvSpPr>
          <p:nvPr>
            <p:ph idx="1"/>
          </p:nvPr>
        </p:nvSpPr>
        <p:spPr>
          <a:xfrm>
            <a:off x="4655840" y="1706078"/>
            <a:ext cx="7056784" cy="4525963"/>
          </a:xfrm>
        </p:spPr>
        <p:txBody>
          <a:bodyPr/>
          <a:lstStyle/>
          <a:p>
            <a:pPr marL="0" indent="0">
              <a:buNone/>
            </a:pPr>
            <a:r>
              <a:rPr lang="en-GB" sz="2000" b="1" dirty="0"/>
              <a:t>Staff Exchanges</a:t>
            </a:r>
          </a:p>
          <a:p>
            <a:r>
              <a:rPr lang="en-GB" sz="1800" dirty="0"/>
              <a:t>Research and Innovation Project in international consortiums</a:t>
            </a:r>
          </a:p>
          <a:p>
            <a:r>
              <a:rPr lang="en-GB" sz="1800" dirty="0"/>
              <a:t>Staff Exchanges between Academia y Non-Academic Sector</a:t>
            </a:r>
          </a:p>
          <a:p>
            <a:pPr marL="0" indent="0">
              <a:buNone/>
            </a:pPr>
            <a:endParaRPr lang="en-GB" sz="2000" b="1" dirty="0"/>
          </a:p>
          <a:p>
            <a:pPr marL="0" indent="0">
              <a:buNone/>
            </a:pPr>
            <a:r>
              <a:rPr lang="en-GB" sz="2000" b="1" dirty="0"/>
              <a:t>Benefits for EEN Clients</a:t>
            </a:r>
          </a:p>
          <a:p>
            <a:r>
              <a:rPr lang="en-GB" sz="1800" dirty="0"/>
              <a:t>Receiving experts during period of time for project activities</a:t>
            </a:r>
          </a:p>
          <a:p>
            <a:r>
              <a:rPr lang="en-GB" sz="1800" dirty="0"/>
              <a:t>International Cooperation – The most international h2020 programme. 145 countries involved.</a:t>
            </a:r>
          </a:p>
          <a:p>
            <a:r>
              <a:rPr lang="en-GB" sz="1800" dirty="0"/>
              <a:t>Successful Project Results – New Services / Products</a:t>
            </a:r>
          </a:p>
          <a:p>
            <a:r>
              <a:rPr lang="en-GB" sz="1800" dirty="0"/>
              <a:t>25% Success Rates</a:t>
            </a:r>
          </a:p>
          <a:p>
            <a:r>
              <a:rPr lang="en-GB" sz="1800" dirty="0"/>
              <a:t>No topics!</a:t>
            </a:r>
          </a:p>
          <a:p>
            <a:pPr marL="0" indent="0">
              <a:buNone/>
            </a:pPr>
            <a:r>
              <a:rPr lang="en-GB" sz="2000" b="1" dirty="0"/>
              <a:t>Benefits for EEN members</a:t>
            </a:r>
          </a:p>
          <a:p>
            <a:r>
              <a:rPr lang="en-GB" sz="2000" dirty="0" err="1"/>
              <a:t>PAs</a:t>
            </a:r>
            <a:r>
              <a:rPr lang="en-GB" sz="2000" dirty="0"/>
              <a:t> Research</a:t>
            </a:r>
          </a:p>
        </p:txBody>
      </p:sp>
      <p:pic>
        <p:nvPicPr>
          <p:cNvPr id="50" name="Picture 5">
            <a:extLst>
              <a:ext uri="{FF2B5EF4-FFF2-40B4-BE49-F238E27FC236}">
                <a16:creationId xmlns:a16="http://schemas.microsoft.com/office/drawing/2014/main" id="{75C132FE-C20D-C913-064F-6EC1E5DB6AE5}"/>
              </a:ext>
            </a:extLst>
          </p:cNvPr>
          <p:cNvPicPr>
            <a:picLocks noChangeAspect="1"/>
          </p:cNvPicPr>
          <p:nvPr/>
        </p:nvPicPr>
        <p:blipFill rotWithShape="1">
          <a:blip r:embed="rId2"/>
          <a:srcRect l="68261" t="24694" r="1952" b="44801"/>
          <a:stretch/>
        </p:blipFill>
        <p:spPr>
          <a:xfrm>
            <a:off x="407368" y="2204864"/>
            <a:ext cx="3456384" cy="3384376"/>
          </a:xfrm>
          <a:prstGeom prst="rect">
            <a:avLst/>
          </a:prstGeom>
        </p:spPr>
      </p:pic>
    </p:spTree>
    <p:extLst>
      <p:ext uri="{BB962C8B-B14F-4D97-AF65-F5344CB8AC3E}">
        <p14:creationId xmlns:p14="http://schemas.microsoft.com/office/powerpoint/2010/main" val="112752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MSCA opportunities for EEN Clients</a:t>
            </a:r>
            <a:endParaRPr lang="de-CH" b="1" dirty="0"/>
          </a:p>
        </p:txBody>
      </p:sp>
      <p:sp>
        <p:nvSpPr>
          <p:cNvPr id="3" name="Marcador de contenido 2">
            <a:extLst>
              <a:ext uri="{FF2B5EF4-FFF2-40B4-BE49-F238E27FC236}">
                <a16:creationId xmlns:a16="http://schemas.microsoft.com/office/drawing/2014/main" id="{5DA3E4C2-FF8C-F826-DD0A-479800FFD8B4}"/>
              </a:ext>
            </a:extLst>
          </p:cNvPr>
          <p:cNvSpPr>
            <a:spLocks noGrp="1"/>
          </p:cNvSpPr>
          <p:nvPr>
            <p:ph idx="1"/>
          </p:nvPr>
        </p:nvSpPr>
        <p:spPr>
          <a:xfrm>
            <a:off x="4655840" y="1706078"/>
            <a:ext cx="7056784" cy="4525963"/>
          </a:xfrm>
        </p:spPr>
        <p:txBody>
          <a:bodyPr/>
          <a:lstStyle/>
          <a:p>
            <a:pPr marL="0" indent="0">
              <a:buNone/>
            </a:pPr>
            <a:r>
              <a:rPr lang="en-GB" sz="2000" b="1" dirty="0"/>
              <a:t>COFUND</a:t>
            </a:r>
          </a:p>
          <a:p>
            <a:r>
              <a:rPr lang="en-GB" sz="1800" dirty="0"/>
              <a:t>Co-funding programmes for recruitment predoctoral and postdoctoral researchers</a:t>
            </a:r>
          </a:p>
          <a:p>
            <a:pPr marL="0" indent="0">
              <a:buNone/>
            </a:pPr>
            <a:r>
              <a:rPr lang="en-GB" sz="2000" b="1" dirty="0"/>
              <a:t>Benefits for EEN Clients</a:t>
            </a:r>
          </a:p>
          <a:p>
            <a:r>
              <a:rPr lang="en-GB" sz="1800" dirty="0"/>
              <a:t>Host predoctoral and postdoctoral researchers</a:t>
            </a:r>
          </a:p>
          <a:p>
            <a:r>
              <a:rPr lang="en-GB" sz="1800" dirty="0"/>
              <a:t>International Cooperation</a:t>
            </a:r>
          </a:p>
          <a:p>
            <a:r>
              <a:rPr lang="en-GB" sz="1800" dirty="0"/>
              <a:t>Talent Attraction.</a:t>
            </a:r>
          </a:p>
          <a:p>
            <a:r>
              <a:rPr lang="en-GB" sz="1800" dirty="0"/>
              <a:t>30% Success Rates</a:t>
            </a:r>
          </a:p>
          <a:p>
            <a:r>
              <a:rPr lang="en-GB" sz="1800" dirty="0"/>
              <a:t>100% funding </a:t>
            </a:r>
          </a:p>
          <a:p>
            <a:r>
              <a:rPr lang="en-GB" sz="1800" dirty="0"/>
              <a:t>No topics!</a:t>
            </a:r>
          </a:p>
          <a:p>
            <a:r>
              <a:rPr lang="en-GB" sz="1800" dirty="0"/>
              <a:t>Companies participates as associated partners.</a:t>
            </a:r>
          </a:p>
          <a:p>
            <a:pPr marL="0" indent="0">
              <a:buNone/>
            </a:pPr>
            <a:r>
              <a:rPr lang="en-GB" sz="2000" b="1" dirty="0"/>
              <a:t>Benefits for EEN members</a:t>
            </a:r>
          </a:p>
          <a:p>
            <a:r>
              <a:rPr lang="en-GB" sz="2000" dirty="0" err="1"/>
              <a:t>PAs</a:t>
            </a:r>
            <a:r>
              <a:rPr lang="en-GB" sz="2000" dirty="0"/>
              <a:t> Research and AAs</a:t>
            </a:r>
          </a:p>
        </p:txBody>
      </p:sp>
      <p:pic>
        <p:nvPicPr>
          <p:cNvPr id="50" name="Picture 5">
            <a:extLst>
              <a:ext uri="{FF2B5EF4-FFF2-40B4-BE49-F238E27FC236}">
                <a16:creationId xmlns:a16="http://schemas.microsoft.com/office/drawing/2014/main" id="{75C132FE-C20D-C913-064F-6EC1E5DB6AE5}"/>
              </a:ext>
            </a:extLst>
          </p:cNvPr>
          <p:cNvPicPr>
            <a:picLocks noChangeAspect="1"/>
          </p:cNvPicPr>
          <p:nvPr/>
        </p:nvPicPr>
        <p:blipFill rotWithShape="1">
          <a:blip r:embed="rId2"/>
          <a:srcRect l="69503" t="57096" r="710" b="5260"/>
          <a:stretch/>
        </p:blipFill>
        <p:spPr>
          <a:xfrm>
            <a:off x="623392" y="2052956"/>
            <a:ext cx="3456384" cy="4176464"/>
          </a:xfrm>
          <a:prstGeom prst="rect">
            <a:avLst/>
          </a:prstGeom>
        </p:spPr>
      </p:pic>
    </p:spTree>
    <p:extLst>
      <p:ext uri="{BB962C8B-B14F-4D97-AF65-F5344CB8AC3E}">
        <p14:creationId xmlns:p14="http://schemas.microsoft.com/office/powerpoint/2010/main" val="163069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MSCA opportunities for EEN Clients</a:t>
            </a:r>
            <a:endParaRPr lang="de-CH" b="1" dirty="0"/>
          </a:p>
        </p:txBody>
      </p:sp>
      <p:sp>
        <p:nvSpPr>
          <p:cNvPr id="3" name="Marcador de contenido 2">
            <a:extLst>
              <a:ext uri="{FF2B5EF4-FFF2-40B4-BE49-F238E27FC236}">
                <a16:creationId xmlns:a16="http://schemas.microsoft.com/office/drawing/2014/main" id="{5DA3E4C2-FF8C-F826-DD0A-479800FFD8B4}"/>
              </a:ext>
            </a:extLst>
          </p:cNvPr>
          <p:cNvSpPr>
            <a:spLocks noGrp="1"/>
          </p:cNvSpPr>
          <p:nvPr>
            <p:ph idx="1"/>
          </p:nvPr>
        </p:nvSpPr>
        <p:spPr>
          <a:xfrm>
            <a:off x="4655840" y="1706078"/>
            <a:ext cx="7056784" cy="4525963"/>
          </a:xfrm>
        </p:spPr>
        <p:txBody>
          <a:bodyPr/>
          <a:lstStyle/>
          <a:p>
            <a:pPr marL="0" indent="0">
              <a:buNone/>
            </a:pPr>
            <a:r>
              <a:rPr lang="en-GB" sz="2000" b="1" dirty="0"/>
              <a:t>Postdoctoral Fellowships</a:t>
            </a:r>
          </a:p>
          <a:p>
            <a:r>
              <a:rPr lang="en-GB" sz="2000" dirty="0"/>
              <a:t>Career Development for researchers</a:t>
            </a:r>
          </a:p>
          <a:p>
            <a:r>
              <a:rPr lang="en-GB" sz="2000" dirty="0"/>
              <a:t>24 months projects in Europe – 36 months in Third Countries and compulsory return to Europe</a:t>
            </a:r>
          </a:p>
          <a:p>
            <a:pPr marL="0" indent="0">
              <a:buNone/>
            </a:pPr>
            <a:r>
              <a:rPr lang="en-GB" sz="2000" b="1" dirty="0"/>
              <a:t>Benefits for EEN Clients</a:t>
            </a:r>
          </a:p>
          <a:p>
            <a:r>
              <a:rPr lang="en-GB" sz="1800" dirty="0"/>
              <a:t>Talent Attraction</a:t>
            </a:r>
          </a:p>
          <a:p>
            <a:r>
              <a:rPr lang="en-GB" sz="1800" dirty="0"/>
              <a:t>100% funding rate</a:t>
            </a:r>
          </a:p>
          <a:p>
            <a:r>
              <a:rPr lang="en-GB" sz="1800" dirty="0"/>
              <a:t>14% Success Rates – High Competition</a:t>
            </a:r>
          </a:p>
          <a:p>
            <a:r>
              <a:rPr lang="en-GB" sz="1800" dirty="0"/>
              <a:t>No topics!</a:t>
            </a:r>
          </a:p>
          <a:p>
            <a:r>
              <a:rPr lang="en-GB" sz="1800" dirty="0"/>
              <a:t>Secondment and Placements in Companies</a:t>
            </a:r>
          </a:p>
          <a:p>
            <a:pPr marL="0" indent="0">
              <a:buNone/>
            </a:pPr>
            <a:r>
              <a:rPr lang="en-GB" sz="2000" b="1" dirty="0"/>
              <a:t>Benefits for EEN members</a:t>
            </a:r>
          </a:p>
          <a:p>
            <a:r>
              <a:rPr lang="en-GB" sz="2000" dirty="0"/>
              <a:t>AAs</a:t>
            </a:r>
          </a:p>
        </p:txBody>
      </p:sp>
      <p:pic>
        <p:nvPicPr>
          <p:cNvPr id="50" name="Picture 5">
            <a:extLst>
              <a:ext uri="{FF2B5EF4-FFF2-40B4-BE49-F238E27FC236}">
                <a16:creationId xmlns:a16="http://schemas.microsoft.com/office/drawing/2014/main" id="{75C132FE-C20D-C913-064F-6EC1E5DB6AE5}"/>
              </a:ext>
            </a:extLst>
          </p:cNvPr>
          <p:cNvPicPr>
            <a:picLocks noChangeAspect="1"/>
          </p:cNvPicPr>
          <p:nvPr/>
        </p:nvPicPr>
        <p:blipFill rotWithShape="1">
          <a:blip r:embed="rId2"/>
          <a:srcRect l="35993" t="18822" r="35461" b="50673"/>
          <a:stretch/>
        </p:blipFill>
        <p:spPr>
          <a:xfrm>
            <a:off x="479376" y="2276871"/>
            <a:ext cx="3312368" cy="3384376"/>
          </a:xfrm>
          <a:prstGeom prst="rect">
            <a:avLst/>
          </a:prstGeom>
        </p:spPr>
      </p:pic>
    </p:spTree>
    <p:extLst>
      <p:ext uri="{BB962C8B-B14F-4D97-AF65-F5344CB8AC3E}">
        <p14:creationId xmlns:p14="http://schemas.microsoft.com/office/powerpoint/2010/main" val="174890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MSCA opportunities for EEN Clients</a:t>
            </a:r>
            <a:endParaRPr lang="de-CH" b="1" dirty="0"/>
          </a:p>
        </p:txBody>
      </p:sp>
      <p:sp>
        <p:nvSpPr>
          <p:cNvPr id="3" name="Marcador de contenido 2">
            <a:extLst>
              <a:ext uri="{FF2B5EF4-FFF2-40B4-BE49-F238E27FC236}">
                <a16:creationId xmlns:a16="http://schemas.microsoft.com/office/drawing/2014/main" id="{5DA3E4C2-FF8C-F826-DD0A-479800FFD8B4}"/>
              </a:ext>
            </a:extLst>
          </p:cNvPr>
          <p:cNvSpPr>
            <a:spLocks noGrp="1"/>
          </p:cNvSpPr>
          <p:nvPr>
            <p:ph idx="1"/>
          </p:nvPr>
        </p:nvSpPr>
        <p:spPr>
          <a:xfrm>
            <a:off x="4007768" y="1706078"/>
            <a:ext cx="7704856" cy="4525963"/>
          </a:xfrm>
        </p:spPr>
        <p:txBody>
          <a:bodyPr/>
          <a:lstStyle/>
          <a:p>
            <a:pPr marL="0" indent="0">
              <a:buNone/>
            </a:pPr>
            <a:r>
              <a:rPr lang="en-GB" sz="1800" b="1" dirty="0">
                <a:latin typeface="+mj-lt"/>
              </a:rPr>
              <a:t>Secondments</a:t>
            </a:r>
          </a:p>
          <a:p>
            <a:r>
              <a:rPr lang="en-US" sz="1800" dirty="0">
                <a:latin typeface="+mj-lt"/>
              </a:rPr>
              <a:t>Researchers receiving a Postdoctoral Fellowship may opt to include a secondment phase, within the overall duration of their fellowship in any country worldwide.</a:t>
            </a:r>
          </a:p>
          <a:p>
            <a:pPr marL="0" indent="0">
              <a:buNone/>
            </a:pPr>
            <a:endParaRPr lang="en-GB" sz="1800" b="1" dirty="0">
              <a:latin typeface="+mj-lt"/>
            </a:endParaRPr>
          </a:p>
          <a:p>
            <a:pPr marL="0" indent="0">
              <a:buNone/>
            </a:pPr>
            <a:r>
              <a:rPr lang="en-GB" sz="2400" b="1" dirty="0">
                <a:latin typeface="+mj-lt"/>
              </a:rPr>
              <a:t>Placements</a:t>
            </a:r>
          </a:p>
          <a:p>
            <a:pPr algn="l"/>
            <a:r>
              <a:rPr lang="en-US" sz="1800" b="0" i="0" u="none" strike="noStrike" baseline="0" dirty="0">
                <a:latin typeface="+mj-lt"/>
                <a:cs typeface="Calibri" panose="020F0502020204030204" pitchFamily="34" charset="0"/>
              </a:rPr>
              <a:t>An additional period of </a:t>
            </a:r>
            <a:r>
              <a:rPr lang="en-US" sz="1800" b="1" i="0" u="none" strike="noStrike" baseline="0" dirty="0">
                <a:latin typeface="+mj-lt"/>
                <a:cs typeface="Calibri" panose="020F0502020204030204" pitchFamily="34" charset="0"/>
              </a:rPr>
              <a:t>up to six months </a:t>
            </a:r>
            <a:r>
              <a:rPr lang="en-US" sz="1800" b="0" i="0" u="none" strike="noStrike" baseline="0" dirty="0">
                <a:latin typeface="+mj-lt"/>
                <a:cs typeface="Calibri" panose="020F0502020204030204" pitchFamily="34" charset="0"/>
              </a:rPr>
              <a:t>to support researchers seeking a placement at the </a:t>
            </a:r>
            <a:r>
              <a:rPr lang="en-US" sz="1800" b="1" i="0" u="none" strike="noStrike" baseline="0" dirty="0">
                <a:latin typeface="+mj-lt"/>
                <a:cs typeface="Calibri" panose="020F0502020204030204" pitchFamily="34" charset="0"/>
              </a:rPr>
              <a:t>end of the project </a:t>
            </a:r>
            <a:r>
              <a:rPr lang="en-US" sz="1800" b="0" i="0" u="none" strike="noStrike" baseline="0" dirty="0">
                <a:latin typeface="+mj-lt"/>
                <a:cs typeface="Calibri" panose="020F0502020204030204" pitchFamily="34" charset="0"/>
              </a:rPr>
              <a:t>to work on </a:t>
            </a:r>
            <a:r>
              <a:rPr lang="en-US" sz="1800" b="0" i="0" u="none" strike="noStrike" baseline="0" dirty="0" err="1">
                <a:latin typeface="+mj-lt"/>
                <a:cs typeface="Calibri" panose="020F0502020204030204" pitchFamily="34" charset="0"/>
              </a:rPr>
              <a:t>R&amp;I</a:t>
            </a:r>
            <a:r>
              <a:rPr lang="en-US" sz="1800" b="0" i="0" u="none" strike="noStrike" baseline="0" dirty="0">
                <a:latin typeface="+mj-lt"/>
                <a:cs typeface="Calibri" panose="020F0502020204030204" pitchFamily="34" charset="0"/>
              </a:rPr>
              <a:t> projects in an </a:t>
            </a:r>
            <a:r>
              <a:rPr lang="en-US" sz="1800" b="0" i="0" u="none" strike="noStrike" baseline="0" dirty="0" err="1">
                <a:latin typeface="+mj-lt"/>
                <a:cs typeface="Calibri" panose="020F0502020204030204" pitchFamily="34" charset="0"/>
              </a:rPr>
              <a:t>organisation</a:t>
            </a:r>
            <a:r>
              <a:rPr lang="en-US" sz="1800" b="0" i="0" u="none" strike="noStrike" baseline="0" dirty="0">
                <a:latin typeface="+mj-lt"/>
                <a:cs typeface="Calibri" panose="020F0502020204030204" pitchFamily="34" charset="0"/>
              </a:rPr>
              <a:t> from the non-academic sector</a:t>
            </a:r>
            <a:endParaRPr lang="es-ES" sz="1800" b="0" i="0" u="none" strike="noStrike" baseline="0" dirty="0">
              <a:latin typeface="+mj-lt"/>
              <a:cs typeface="Calibri" panose="020F0502020204030204" pitchFamily="34" charset="0"/>
            </a:endParaRPr>
          </a:p>
          <a:p>
            <a:pPr algn="l"/>
            <a:r>
              <a:rPr lang="en-US" sz="1800" dirty="0">
                <a:latin typeface="+mj-lt"/>
                <a:cs typeface="Calibri" panose="020F0502020204030204" pitchFamily="34" charset="0"/>
              </a:rPr>
              <a:t>This incentive aims at </a:t>
            </a:r>
            <a:r>
              <a:rPr lang="en-US" sz="1800" b="1" dirty="0">
                <a:latin typeface="+mj-lt"/>
                <a:cs typeface="Calibri" panose="020F0502020204030204" pitchFamily="34" charset="0"/>
              </a:rPr>
              <a:t>promoting career moves between sectors </a:t>
            </a:r>
            <a:r>
              <a:rPr lang="en-US" sz="1800" dirty="0">
                <a:latin typeface="+mj-lt"/>
                <a:cs typeface="Calibri" panose="020F0502020204030204" pitchFamily="34" charset="0"/>
              </a:rPr>
              <a:t>and </a:t>
            </a:r>
            <a:r>
              <a:rPr lang="en-US" sz="1800" dirty="0" err="1">
                <a:latin typeface="+mj-lt"/>
                <a:cs typeface="Calibri" panose="020F0502020204030204" pitchFamily="34" charset="0"/>
              </a:rPr>
              <a:t>organisations</a:t>
            </a:r>
            <a:r>
              <a:rPr lang="en-US" sz="1800" dirty="0">
                <a:latin typeface="+mj-lt"/>
                <a:cs typeface="Calibri" panose="020F0502020204030204" pitchFamily="34" charset="0"/>
              </a:rPr>
              <a:t> and thereby </a:t>
            </a:r>
            <a:r>
              <a:rPr lang="en-US" sz="1800" b="1" dirty="0">
                <a:latin typeface="+mj-lt"/>
                <a:cs typeface="Calibri" panose="020F0502020204030204" pitchFamily="34" charset="0"/>
              </a:rPr>
              <a:t>stimulate innovation and knowledge transfer</a:t>
            </a:r>
            <a:r>
              <a:rPr lang="en-US" sz="1800" dirty="0">
                <a:latin typeface="+mj-lt"/>
                <a:cs typeface="Calibri" panose="020F0502020204030204" pitchFamily="34" charset="0"/>
              </a:rPr>
              <a:t> while </a:t>
            </a:r>
            <a:r>
              <a:rPr lang="en-US" sz="1800" b="1" dirty="0">
                <a:latin typeface="+mj-lt"/>
                <a:cs typeface="Calibri" panose="020F0502020204030204" pitchFamily="34" charset="0"/>
              </a:rPr>
              <a:t>expanding career opportunities for researchers</a:t>
            </a:r>
            <a:r>
              <a:rPr lang="en-US" sz="1800" dirty="0">
                <a:latin typeface="+mj-lt"/>
                <a:cs typeface="Calibri" panose="020F0502020204030204" pitchFamily="34" charset="0"/>
              </a:rPr>
              <a:t>.</a:t>
            </a:r>
            <a:endParaRPr lang="en-GB" sz="1800" dirty="0">
              <a:latin typeface="+mj-lt"/>
              <a:cs typeface="Calibri" panose="020F0502020204030204" pitchFamily="34" charset="0"/>
            </a:endParaRPr>
          </a:p>
        </p:txBody>
      </p:sp>
      <p:pic>
        <p:nvPicPr>
          <p:cNvPr id="50" name="Picture 5">
            <a:extLst>
              <a:ext uri="{FF2B5EF4-FFF2-40B4-BE49-F238E27FC236}">
                <a16:creationId xmlns:a16="http://schemas.microsoft.com/office/drawing/2014/main" id="{75C132FE-C20D-C913-064F-6EC1E5DB6AE5}"/>
              </a:ext>
            </a:extLst>
          </p:cNvPr>
          <p:cNvPicPr>
            <a:picLocks noChangeAspect="1"/>
          </p:cNvPicPr>
          <p:nvPr/>
        </p:nvPicPr>
        <p:blipFill rotWithShape="1">
          <a:blip r:embed="rId3"/>
          <a:srcRect l="35993" t="18822" r="35461" b="50673"/>
          <a:stretch/>
        </p:blipFill>
        <p:spPr>
          <a:xfrm>
            <a:off x="479376" y="2276871"/>
            <a:ext cx="3312368" cy="3384376"/>
          </a:xfrm>
          <a:prstGeom prst="rect">
            <a:avLst/>
          </a:prstGeom>
        </p:spPr>
      </p:pic>
    </p:spTree>
    <p:extLst>
      <p:ext uri="{BB962C8B-B14F-4D97-AF65-F5344CB8AC3E}">
        <p14:creationId xmlns:p14="http://schemas.microsoft.com/office/powerpoint/2010/main" val="147400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MSCA Calls Calendar</a:t>
            </a:r>
            <a:endParaRPr lang="de-CH" b="1" dirty="0"/>
          </a:p>
        </p:txBody>
      </p:sp>
      <p:sp>
        <p:nvSpPr>
          <p:cNvPr id="3" name="Marcador de contenido 2">
            <a:extLst>
              <a:ext uri="{FF2B5EF4-FFF2-40B4-BE49-F238E27FC236}">
                <a16:creationId xmlns:a16="http://schemas.microsoft.com/office/drawing/2014/main" id="{5DA3E4C2-FF8C-F826-DD0A-479800FFD8B4}"/>
              </a:ext>
            </a:extLst>
          </p:cNvPr>
          <p:cNvSpPr>
            <a:spLocks noGrp="1"/>
          </p:cNvSpPr>
          <p:nvPr>
            <p:ph idx="1"/>
          </p:nvPr>
        </p:nvSpPr>
        <p:spPr>
          <a:xfrm>
            <a:off x="-204700" y="1610972"/>
            <a:ext cx="4824536" cy="404594"/>
          </a:xfrm>
        </p:spPr>
        <p:txBody>
          <a:bodyPr/>
          <a:lstStyle/>
          <a:p>
            <a:pPr marL="0" indent="0" algn="ctr">
              <a:buNone/>
            </a:pPr>
            <a:r>
              <a:rPr lang="en-GB" sz="2000" b="1" dirty="0"/>
              <a:t>Postdoctoral Fellowships 2022</a:t>
            </a:r>
          </a:p>
        </p:txBody>
      </p:sp>
      <p:cxnSp>
        <p:nvCxnSpPr>
          <p:cNvPr id="5" name="Conector recto de flecha 4">
            <a:extLst>
              <a:ext uri="{FF2B5EF4-FFF2-40B4-BE49-F238E27FC236}">
                <a16:creationId xmlns:a16="http://schemas.microsoft.com/office/drawing/2014/main" id="{46256AED-37E9-0ADC-145E-A3E0A59270DE}"/>
              </a:ext>
            </a:extLst>
          </p:cNvPr>
          <p:cNvCxnSpPr/>
          <p:nvPr/>
        </p:nvCxnSpPr>
        <p:spPr bwMode="auto">
          <a:xfrm flipV="1">
            <a:off x="609600" y="5563110"/>
            <a:ext cx="10972800" cy="82051"/>
          </a:xfrm>
          <a:prstGeom prst="straightConnector1">
            <a:avLst/>
          </a:prstGeom>
          <a:solidFill>
            <a:schemeClr val="accent1"/>
          </a:solidFill>
          <a:ln w="57150" cap="flat" cmpd="sng" algn="ctr">
            <a:solidFill>
              <a:srgbClr val="64B4E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Marcador de contenido 2">
            <a:extLst>
              <a:ext uri="{FF2B5EF4-FFF2-40B4-BE49-F238E27FC236}">
                <a16:creationId xmlns:a16="http://schemas.microsoft.com/office/drawing/2014/main" id="{5575C8F0-D78D-2A40-9151-F782B370E29A}"/>
              </a:ext>
            </a:extLst>
          </p:cNvPr>
          <p:cNvSpPr txBox="1">
            <a:spLocks/>
          </p:cNvSpPr>
          <p:nvPr/>
        </p:nvSpPr>
        <p:spPr>
          <a:xfrm>
            <a:off x="2264612" y="2031039"/>
            <a:ext cx="302433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t>14</a:t>
            </a:r>
            <a:r>
              <a:rPr lang="en-GB" sz="2000" b="1" kern="0" baseline="30000" dirty="0"/>
              <a:t>th</a:t>
            </a:r>
            <a:r>
              <a:rPr lang="en-GB" sz="2000" b="1" kern="0" dirty="0"/>
              <a:t> Sept</a:t>
            </a:r>
          </a:p>
        </p:txBody>
      </p:sp>
      <p:sp>
        <p:nvSpPr>
          <p:cNvPr id="8" name="Marcador de contenido 2">
            <a:extLst>
              <a:ext uri="{FF2B5EF4-FFF2-40B4-BE49-F238E27FC236}">
                <a16:creationId xmlns:a16="http://schemas.microsoft.com/office/drawing/2014/main" id="{DC3A801C-F5C7-BA65-7BCD-DA43448FEE53}"/>
              </a:ext>
            </a:extLst>
          </p:cNvPr>
          <p:cNvSpPr txBox="1">
            <a:spLocks/>
          </p:cNvSpPr>
          <p:nvPr/>
        </p:nvSpPr>
        <p:spPr>
          <a:xfrm>
            <a:off x="70028" y="5774278"/>
            <a:ext cx="158417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b="1" kern="0" dirty="0">
                <a:solidFill>
                  <a:srgbClr val="64B4E6"/>
                </a:solidFill>
              </a:rPr>
              <a:t>2022</a:t>
            </a:r>
          </a:p>
        </p:txBody>
      </p:sp>
      <p:sp>
        <p:nvSpPr>
          <p:cNvPr id="9" name="Marcador de contenido 2">
            <a:extLst>
              <a:ext uri="{FF2B5EF4-FFF2-40B4-BE49-F238E27FC236}">
                <a16:creationId xmlns:a16="http://schemas.microsoft.com/office/drawing/2014/main" id="{B6019A5D-2D9D-8AF5-921D-1F0F37A265CF}"/>
              </a:ext>
            </a:extLst>
          </p:cNvPr>
          <p:cNvSpPr txBox="1">
            <a:spLocks/>
          </p:cNvSpPr>
          <p:nvPr/>
        </p:nvSpPr>
        <p:spPr>
          <a:xfrm>
            <a:off x="6417807" y="5767767"/>
            <a:ext cx="158417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b="1" kern="0" dirty="0">
                <a:solidFill>
                  <a:srgbClr val="64B4E6"/>
                </a:solidFill>
              </a:rPr>
              <a:t>2023</a:t>
            </a:r>
          </a:p>
        </p:txBody>
      </p:sp>
      <p:cxnSp>
        <p:nvCxnSpPr>
          <p:cNvPr id="10" name="Conector recto de flecha 9">
            <a:extLst>
              <a:ext uri="{FF2B5EF4-FFF2-40B4-BE49-F238E27FC236}">
                <a16:creationId xmlns:a16="http://schemas.microsoft.com/office/drawing/2014/main" id="{5E167426-C376-8213-A48E-AB26EC08C21B}"/>
              </a:ext>
            </a:extLst>
          </p:cNvPr>
          <p:cNvCxnSpPr/>
          <p:nvPr/>
        </p:nvCxnSpPr>
        <p:spPr bwMode="auto">
          <a:xfrm flipH="1">
            <a:off x="515540" y="2031039"/>
            <a:ext cx="3320701" cy="0"/>
          </a:xfrm>
          <a:prstGeom prst="straightConnector1">
            <a:avLst/>
          </a:prstGeom>
          <a:solidFill>
            <a:schemeClr val="accent1"/>
          </a:solidFill>
          <a:ln w="28575" cap="flat" cmpd="sng" algn="ctr">
            <a:solidFill>
              <a:srgbClr val="00649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Marcador de contenido 2">
            <a:extLst>
              <a:ext uri="{FF2B5EF4-FFF2-40B4-BE49-F238E27FC236}">
                <a16:creationId xmlns:a16="http://schemas.microsoft.com/office/drawing/2014/main" id="{39C40D0C-C66F-A103-6F8F-B2341B4058FA}"/>
              </a:ext>
            </a:extLst>
          </p:cNvPr>
          <p:cNvSpPr txBox="1">
            <a:spLocks/>
          </p:cNvSpPr>
          <p:nvPr/>
        </p:nvSpPr>
        <p:spPr>
          <a:xfrm>
            <a:off x="-759724" y="2031039"/>
            <a:ext cx="302433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t>12</a:t>
            </a:r>
            <a:r>
              <a:rPr lang="en-GB" sz="2000" b="1" kern="0" baseline="30000" dirty="0"/>
              <a:t>th</a:t>
            </a:r>
            <a:r>
              <a:rPr lang="en-GB" sz="2000" b="1" kern="0" dirty="0"/>
              <a:t> May</a:t>
            </a:r>
          </a:p>
        </p:txBody>
      </p:sp>
      <p:sp>
        <p:nvSpPr>
          <p:cNvPr id="14" name="Marcador de contenido 2">
            <a:extLst>
              <a:ext uri="{FF2B5EF4-FFF2-40B4-BE49-F238E27FC236}">
                <a16:creationId xmlns:a16="http://schemas.microsoft.com/office/drawing/2014/main" id="{708707BD-86A5-1D0F-63C9-82186D1F9D15}"/>
              </a:ext>
            </a:extLst>
          </p:cNvPr>
          <p:cNvSpPr txBox="1">
            <a:spLocks/>
          </p:cNvSpPr>
          <p:nvPr/>
        </p:nvSpPr>
        <p:spPr>
          <a:xfrm>
            <a:off x="898741" y="2638202"/>
            <a:ext cx="326604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FF0000"/>
                </a:solidFill>
              </a:rPr>
              <a:t>Doctoral Networks 2022</a:t>
            </a:r>
          </a:p>
        </p:txBody>
      </p:sp>
      <p:sp>
        <p:nvSpPr>
          <p:cNvPr id="15" name="Marcador de contenido 2">
            <a:extLst>
              <a:ext uri="{FF2B5EF4-FFF2-40B4-BE49-F238E27FC236}">
                <a16:creationId xmlns:a16="http://schemas.microsoft.com/office/drawing/2014/main" id="{041CA683-C08D-FE55-FCE1-DC3C0B993B7E}"/>
              </a:ext>
            </a:extLst>
          </p:cNvPr>
          <p:cNvSpPr txBox="1">
            <a:spLocks/>
          </p:cNvSpPr>
          <p:nvPr/>
        </p:nvSpPr>
        <p:spPr>
          <a:xfrm>
            <a:off x="4128721" y="2987968"/>
            <a:ext cx="302433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FF0000"/>
                </a:solidFill>
              </a:rPr>
              <a:t>15</a:t>
            </a:r>
            <a:r>
              <a:rPr lang="en-GB" sz="2000" b="1" kern="0" baseline="30000" dirty="0">
                <a:solidFill>
                  <a:srgbClr val="FF0000"/>
                </a:solidFill>
              </a:rPr>
              <a:t>th</a:t>
            </a:r>
            <a:r>
              <a:rPr lang="en-GB" sz="2000" b="1" kern="0" dirty="0">
                <a:solidFill>
                  <a:srgbClr val="FF0000"/>
                </a:solidFill>
              </a:rPr>
              <a:t> Nov</a:t>
            </a:r>
          </a:p>
        </p:txBody>
      </p:sp>
      <p:sp>
        <p:nvSpPr>
          <p:cNvPr id="17" name="Marcador de contenido 2">
            <a:extLst>
              <a:ext uri="{FF2B5EF4-FFF2-40B4-BE49-F238E27FC236}">
                <a16:creationId xmlns:a16="http://schemas.microsoft.com/office/drawing/2014/main" id="{2FC25E79-3AED-025D-2946-0B7437CBA723}"/>
              </a:ext>
            </a:extLst>
          </p:cNvPr>
          <p:cNvSpPr txBox="1">
            <a:spLocks/>
          </p:cNvSpPr>
          <p:nvPr/>
        </p:nvSpPr>
        <p:spPr>
          <a:xfrm>
            <a:off x="-816768" y="2982387"/>
            <a:ext cx="302433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FF0000"/>
                </a:solidFill>
              </a:rPr>
              <a:t>12</a:t>
            </a:r>
            <a:r>
              <a:rPr lang="en-GB" sz="2000" b="1" kern="0" baseline="30000" dirty="0">
                <a:solidFill>
                  <a:srgbClr val="FF0000"/>
                </a:solidFill>
              </a:rPr>
              <a:t>th</a:t>
            </a:r>
            <a:r>
              <a:rPr lang="en-GB" sz="2000" b="1" kern="0" dirty="0">
                <a:solidFill>
                  <a:srgbClr val="FF0000"/>
                </a:solidFill>
              </a:rPr>
              <a:t> May</a:t>
            </a:r>
          </a:p>
        </p:txBody>
      </p:sp>
      <p:sp>
        <p:nvSpPr>
          <p:cNvPr id="19" name="Marcador de contenido 2">
            <a:extLst>
              <a:ext uri="{FF2B5EF4-FFF2-40B4-BE49-F238E27FC236}">
                <a16:creationId xmlns:a16="http://schemas.microsoft.com/office/drawing/2014/main" id="{92AF9D4E-E5D9-D851-24C0-DD1766CB4615}"/>
              </a:ext>
            </a:extLst>
          </p:cNvPr>
          <p:cNvSpPr txBox="1">
            <a:spLocks/>
          </p:cNvSpPr>
          <p:nvPr/>
        </p:nvSpPr>
        <p:spPr>
          <a:xfrm>
            <a:off x="4871864" y="3501008"/>
            <a:ext cx="482453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00B050"/>
                </a:solidFill>
              </a:rPr>
              <a:t>Staff Exchanges 2022</a:t>
            </a:r>
          </a:p>
        </p:txBody>
      </p:sp>
      <p:sp>
        <p:nvSpPr>
          <p:cNvPr id="20" name="Marcador de contenido 2">
            <a:extLst>
              <a:ext uri="{FF2B5EF4-FFF2-40B4-BE49-F238E27FC236}">
                <a16:creationId xmlns:a16="http://schemas.microsoft.com/office/drawing/2014/main" id="{E73D25C6-AD3B-11B7-A754-43E452843AD3}"/>
              </a:ext>
            </a:extLst>
          </p:cNvPr>
          <p:cNvSpPr txBox="1">
            <a:spLocks/>
          </p:cNvSpPr>
          <p:nvPr/>
        </p:nvSpPr>
        <p:spPr>
          <a:xfrm>
            <a:off x="8256240" y="3909425"/>
            <a:ext cx="302433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00B050"/>
                </a:solidFill>
              </a:rPr>
              <a:t>8</a:t>
            </a:r>
            <a:r>
              <a:rPr lang="en-GB" sz="2000" b="1" kern="0" baseline="30000" dirty="0">
                <a:solidFill>
                  <a:srgbClr val="00B050"/>
                </a:solidFill>
              </a:rPr>
              <a:t>th</a:t>
            </a:r>
            <a:r>
              <a:rPr lang="en-GB" sz="2000" b="1" kern="0" dirty="0">
                <a:solidFill>
                  <a:srgbClr val="00B050"/>
                </a:solidFill>
              </a:rPr>
              <a:t> March</a:t>
            </a:r>
          </a:p>
        </p:txBody>
      </p:sp>
      <p:cxnSp>
        <p:nvCxnSpPr>
          <p:cNvPr id="21" name="Conector recto de flecha 20">
            <a:extLst>
              <a:ext uri="{FF2B5EF4-FFF2-40B4-BE49-F238E27FC236}">
                <a16:creationId xmlns:a16="http://schemas.microsoft.com/office/drawing/2014/main" id="{5EACCA10-E428-4500-92DE-5B81AEDF5236}"/>
              </a:ext>
            </a:extLst>
          </p:cNvPr>
          <p:cNvCxnSpPr/>
          <p:nvPr/>
        </p:nvCxnSpPr>
        <p:spPr bwMode="auto">
          <a:xfrm>
            <a:off x="4871864" y="3909424"/>
            <a:ext cx="4968552" cy="0"/>
          </a:xfrm>
          <a:prstGeom prst="straightConnector1">
            <a:avLst/>
          </a:prstGeom>
          <a:solidFill>
            <a:schemeClr val="accent1"/>
          </a:solidFill>
          <a:ln w="28575" cap="flat" cmpd="sng" algn="ctr">
            <a:solidFill>
              <a:srgbClr val="00B05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Marcador de contenido 2">
            <a:extLst>
              <a:ext uri="{FF2B5EF4-FFF2-40B4-BE49-F238E27FC236}">
                <a16:creationId xmlns:a16="http://schemas.microsoft.com/office/drawing/2014/main" id="{C6C3C01F-3EC1-3931-2A75-84359E8B18C8}"/>
              </a:ext>
            </a:extLst>
          </p:cNvPr>
          <p:cNvSpPr txBox="1">
            <a:spLocks/>
          </p:cNvSpPr>
          <p:nvPr/>
        </p:nvSpPr>
        <p:spPr>
          <a:xfrm>
            <a:off x="3359696" y="3926741"/>
            <a:ext cx="3024336" cy="404594"/>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00B050"/>
                </a:solidFill>
              </a:rPr>
              <a:t>6</a:t>
            </a:r>
            <a:r>
              <a:rPr lang="en-GB" sz="2000" b="1" kern="0" baseline="30000" dirty="0">
                <a:solidFill>
                  <a:srgbClr val="00B050"/>
                </a:solidFill>
              </a:rPr>
              <a:t>th</a:t>
            </a:r>
            <a:r>
              <a:rPr lang="en-GB" sz="2000" b="1" kern="0" dirty="0">
                <a:solidFill>
                  <a:srgbClr val="00B050"/>
                </a:solidFill>
              </a:rPr>
              <a:t> Oct</a:t>
            </a:r>
          </a:p>
        </p:txBody>
      </p:sp>
      <p:sp>
        <p:nvSpPr>
          <p:cNvPr id="26" name="Marcador de contenido 2">
            <a:extLst>
              <a:ext uri="{FF2B5EF4-FFF2-40B4-BE49-F238E27FC236}">
                <a16:creationId xmlns:a16="http://schemas.microsoft.com/office/drawing/2014/main" id="{5908E75A-C386-6408-2986-DF0BFA24FD7B}"/>
              </a:ext>
            </a:extLst>
          </p:cNvPr>
          <p:cNvSpPr txBox="1">
            <a:spLocks/>
          </p:cNvSpPr>
          <p:nvPr/>
        </p:nvSpPr>
        <p:spPr>
          <a:xfrm>
            <a:off x="4858559" y="4332392"/>
            <a:ext cx="4824536" cy="404594"/>
          </a:xfrm>
          <a:prstGeom prst="rect">
            <a:avLst/>
          </a:prstGeom>
          <a:ln>
            <a:noFill/>
          </a:ln>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7030A0"/>
                </a:solidFill>
              </a:rPr>
              <a:t>COFUND 2022</a:t>
            </a:r>
          </a:p>
        </p:txBody>
      </p:sp>
      <p:sp>
        <p:nvSpPr>
          <p:cNvPr id="27" name="Marcador de contenido 2">
            <a:extLst>
              <a:ext uri="{FF2B5EF4-FFF2-40B4-BE49-F238E27FC236}">
                <a16:creationId xmlns:a16="http://schemas.microsoft.com/office/drawing/2014/main" id="{CEE8A4C4-A3EA-7CA4-6BCB-30F8DFEC8AF7}"/>
              </a:ext>
            </a:extLst>
          </p:cNvPr>
          <p:cNvSpPr txBox="1">
            <a:spLocks/>
          </p:cNvSpPr>
          <p:nvPr/>
        </p:nvSpPr>
        <p:spPr>
          <a:xfrm>
            <a:off x="7677801" y="4756006"/>
            <a:ext cx="3024336" cy="404594"/>
          </a:xfrm>
          <a:prstGeom prst="rect">
            <a:avLst/>
          </a:prstGeom>
          <a:ln>
            <a:noFill/>
          </a:ln>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7030A0"/>
                </a:solidFill>
              </a:rPr>
              <a:t>9</a:t>
            </a:r>
            <a:r>
              <a:rPr lang="en-GB" sz="2000" b="1" kern="0" baseline="30000" dirty="0">
                <a:solidFill>
                  <a:srgbClr val="7030A0"/>
                </a:solidFill>
              </a:rPr>
              <a:t>th</a:t>
            </a:r>
            <a:r>
              <a:rPr lang="en-GB" sz="2000" b="1" kern="0" dirty="0">
                <a:solidFill>
                  <a:srgbClr val="7030A0"/>
                </a:solidFill>
              </a:rPr>
              <a:t> Feb</a:t>
            </a:r>
          </a:p>
        </p:txBody>
      </p:sp>
      <p:cxnSp>
        <p:nvCxnSpPr>
          <p:cNvPr id="28" name="Conector recto de flecha 27">
            <a:extLst>
              <a:ext uri="{FF2B5EF4-FFF2-40B4-BE49-F238E27FC236}">
                <a16:creationId xmlns:a16="http://schemas.microsoft.com/office/drawing/2014/main" id="{5C1BC745-249D-8E53-4AA9-E4ABAF827569}"/>
              </a:ext>
            </a:extLst>
          </p:cNvPr>
          <p:cNvCxnSpPr/>
          <p:nvPr/>
        </p:nvCxnSpPr>
        <p:spPr bwMode="auto">
          <a:xfrm flipV="1">
            <a:off x="5157521" y="4725169"/>
            <a:ext cx="4032448" cy="11817"/>
          </a:xfrm>
          <a:prstGeom prst="straightConnector1">
            <a:avLst/>
          </a:prstGeom>
          <a:solidFill>
            <a:schemeClr val="accent1"/>
          </a:solidFill>
          <a:ln w="28575" cap="flat" cmpd="sng" algn="ctr">
            <a:solidFill>
              <a:srgbClr val="7030A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Marcador de contenido 2">
            <a:extLst>
              <a:ext uri="{FF2B5EF4-FFF2-40B4-BE49-F238E27FC236}">
                <a16:creationId xmlns:a16="http://schemas.microsoft.com/office/drawing/2014/main" id="{1D81E0C9-434A-E08A-9405-99834AF2407F}"/>
              </a:ext>
            </a:extLst>
          </p:cNvPr>
          <p:cNvSpPr txBox="1">
            <a:spLocks/>
          </p:cNvSpPr>
          <p:nvPr/>
        </p:nvSpPr>
        <p:spPr>
          <a:xfrm>
            <a:off x="3895152" y="4740809"/>
            <a:ext cx="3024336" cy="404594"/>
          </a:xfrm>
          <a:prstGeom prst="rect">
            <a:avLst/>
          </a:prstGeom>
          <a:ln>
            <a:noFill/>
          </a:ln>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2000" b="1" kern="0" dirty="0">
                <a:solidFill>
                  <a:srgbClr val="7030A0"/>
                </a:solidFill>
              </a:rPr>
              <a:t>11</a:t>
            </a:r>
            <a:r>
              <a:rPr lang="en-GB" sz="2000" b="1" kern="0" baseline="30000" dirty="0">
                <a:solidFill>
                  <a:srgbClr val="7030A0"/>
                </a:solidFill>
              </a:rPr>
              <a:t>th</a:t>
            </a:r>
            <a:r>
              <a:rPr lang="en-GB" sz="2000" b="1" kern="0" dirty="0">
                <a:solidFill>
                  <a:srgbClr val="7030A0"/>
                </a:solidFill>
              </a:rPr>
              <a:t> Oct</a:t>
            </a:r>
          </a:p>
        </p:txBody>
      </p:sp>
      <p:cxnSp>
        <p:nvCxnSpPr>
          <p:cNvPr id="41" name="Conector recto de flecha 40">
            <a:extLst>
              <a:ext uri="{FF2B5EF4-FFF2-40B4-BE49-F238E27FC236}">
                <a16:creationId xmlns:a16="http://schemas.microsoft.com/office/drawing/2014/main" id="{39FB6328-4D3A-C789-9D96-0A480FA5F6BB}"/>
              </a:ext>
            </a:extLst>
          </p:cNvPr>
          <p:cNvCxnSpPr/>
          <p:nvPr/>
        </p:nvCxnSpPr>
        <p:spPr bwMode="auto">
          <a:xfrm flipH="1">
            <a:off x="515540" y="2996952"/>
            <a:ext cx="5231142" cy="0"/>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ombo 42">
            <a:extLst>
              <a:ext uri="{FF2B5EF4-FFF2-40B4-BE49-F238E27FC236}">
                <a16:creationId xmlns:a16="http://schemas.microsoft.com/office/drawing/2014/main" id="{F74A6F36-2976-C329-FACA-07D055D611A7}"/>
              </a:ext>
            </a:extLst>
          </p:cNvPr>
          <p:cNvSpPr/>
          <p:nvPr/>
        </p:nvSpPr>
        <p:spPr bwMode="auto">
          <a:xfrm>
            <a:off x="7033535" y="5490658"/>
            <a:ext cx="226954" cy="226954"/>
          </a:xfrm>
          <a:prstGeom prst="diamond">
            <a:avLst/>
          </a:prstGeom>
          <a:solidFill>
            <a:srgbClr val="64B4E6"/>
          </a:solidFill>
          <a:ln w="9525" cap="flat" cmpd="sng" algn="ctr">
            <a:solidFill>
              <a:srgbClr val="64B4E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09531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The MSCA Matchmaking Platform</a:t>
            </a:r>
            <a:endParaRPr lang="de-CH" b="1" dirty="0"/>
          </a:p>
        </p:txBody>
      </p:sp>
      <p:sp>
        <p:nvSpPr>
          <p:cNvPr id="3" name="Marcador de contenido 2">
            <a:extLst>
              <a:ext uri="{FF2B5EF4-FFF2-40B4-BE49-F238E27FC236}">
                <a16:creationId xmlns:a16="http://schemas.microsoft.com/office/drawing/2014/main" id="{C8127FA9-F59D-EBD7-5D8D-6038775C8F48}"/>
              </a:ext>
            </a:extLst>
          </p:cNvPr>
          <p:cNvSpPr>
            <a:spLocks noGrp="1"/>
          </p:cNvSpPr>
          <p:nvPr>
            <p:ph idx="1"/>
          </p:nvPr>
        </p:nvSpPr>
        <p:spPr>
          <a:xfrm>
            <a:off x="609600" y="1600201"/>
            <a:ext cx="6998568" cy="4525963"/>
          </a:xfrm>
        </p:spPr>
        <p:txBody>
          <a:bodyPr/>
          <a:lstStyle/>
          <a:p>
            <a:r>
              <a:rPr lang="en-GB" sz="2400" dirty="0"/>
              <a:t>Virtual Space for partnering in MSCA Calls</a:t>
            </a:r>
          </a:p>
          <a:p>
            <a:r>
              <a:rPr lang="en-GB" sz="2400" dirty="0"/>
              <a:t>Open during 12 months (may22-may23) possible extension to 24 or 36 months.</a:t>
            </a:r>
          </a:p>
          <a:p>
            <a:r>
              <a:rPr lang="en-GB" sz="2400" dirty="0"/>
              <a:t>Covering 4 MSCA calls</a:t>
            </a:r>
          </a:p>
          <a:p>
            <a:r>
              <a:rPr lang="en-GB" sz="2400" dirty="0"/>
              <a:t>8 types of participants</a:t>
            </a:r>
          </a:p>
          <a:p>
            <a:r>
              <a:rPr lang="en-GB" sz="2400" dirty="0"/>
              <a:t>806 participants and growing</a:t>
            </a:r>
          </a:p>
          <a:p>
            <a:r>
              <a:rPr lang="en-GB" sz="2400" dirty="0"/>
              <a:t>180 opportunities in the Marketplace</a:t>
            </a:r>
          </a:p>
          <a:p>
            <a:pPr lvl="1">
              <a:buFont typeface="Arial" panose="020B0604020202020204" pitchFamily="34" charset="0"/>
              <a:buChar char="•"/>
            </a:pPr>
            <a:endParaRPr lang="es-ES" dirty="0"/>
          </a:p>
        </p:txBody>
      </p:sp>
      <p:pic>
        <p:nvPicPr>
          <p:cNvPr id="11" name="Grafik 8">
            <a:extLst>
              <a:ext uri="{FF2B5EF4-FFF2-40B4-BE49-F238E27FC236}">
                <a16:creationId xmlns:a16="http://schemas.microsoft.com/office/drawing/2014/main" id="{AC339FEB-E77D-EC17-4F1C-82E42F60DEB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3352" y="5788015"/>
            <a:ext cx="2268000" cy="531600"/>
          </a:xfrm>
          <a:prstGeom prst="rect">
            <a:avLst/>
          </a:prstGeom>
        </p:spPr>
      </p:pic>
      <p:sp>
        <p:nvSpPr>
          <p:cNvPr id="6" name="CuadroTexto 5">
            <a:extLst>
              <a:ext uri="{FF2B5EF4-FFF2-40B4-BE49-F238E27FC236}">
                <a16:creationId xmlns:a16="http://schemas.microsoft.com/office/drawing/2014/main" id="{97DB0456-1C25-D982-EE52-239A9BE973DA}"/>
              </a:ext>
            </a:extLst>
          </p:cNvPr>
          <p:cNvSpPr txBox="1"/>
          <p:nvPr/>
        </p:nvSpPr>
        <p:spPr>
          <a:xfrm>
            <a:off x="8256240" y="5157192"/>
            <a:ext cx="3672408" cy="461665"/>
          </a:xfrm>
          <a:prstGeom prst="rect">
            <a:avLst/>
          </a:prstGeom>
          <a:noFill/>
        </p:spPr>
        <p:txBody>
          <a:bodyPr wrap="square">
            <a:spAutoFit/>
          </a:bodyPr>
          <a:lstStyle/>
          <a:p>
            <a:r>
              <a:rPr lang="es-ES" dirty="0"/>
              <a:t>https://msca.b2match.io/</a:t>
            </a:r>
          </a:p>
        </p:txBody>
      </p:sp>
      <p:pic>
        <p:nvPicPr>
          <p:cNvPr id="5" name="Imagen 4">
            <a:extLst>
              <a:ext uri="{FF2B5EF4-FFF2-40B4-BE49-F238E27FC236}">
                <a16:creationId xmlns:a16="http://schemas.microsoft.com/office/drawing/2014/main" id="{BA19CB5C-A453-DC57-ABAF-3567C1C2B708}"/>
              </a:ext>
            </a:extLst>
          </p:cNvPr>
          <p:cNvPicPr>
            <a:picLocks noChangeAspect="1"/>
          </p:cNvPicPr>
          <p:nvPr/>
        </p:nvPicPr>
        <p:blipFill>
          <a:blip r:embed="rId3"/>
          <a:stretch>
            <a:fillRect/>
          </a:stretch>
        </p:blipFill>
        <p:spPr>
          <a:xfrm>
            <a:off x="7054497" y="1772816"/>
            <a:ext cx="4897327" cy="2842598"/>
          </a:xfrm>
          <a:prstGeom prst="rect">
            <a:avLst/>
          </a:prstGeom>
        </p:spPr>
      </p:pic>
    </p:spTree>
    <p:extLst>
      <p:ext uri="{BB962C8B-B14F-4D97-AF65-F5344CB8AC3E}">
        <p14:creationId xmlns:p14="http://schemas.microsoft.com/office/powerpoint/2010/main" val="124139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The MSCA Matchmaking Platform</a:t>
            </a:r>
            <a:endParaRPr lang="de-CH" b="1" dirty="0"/>
          </a:p>
        </p:txBody>
      </p:sp>
      <p:sp>
        <p:nvSpPr>
          <p:cNvPr id="3" name="Marcador de contenido 2">
            <a:extLst>
              <a:ext uri="{FF2B5EF4-FFF2-40B4-BE49-F238E27FC236}">
                <a16:creationId xmlns:a16="http://schemas.microsoft.com/office/drawing/2014/main" id="{C8127FA9-F59D-EBD7-5D8D-6038775C8F48}"/>
              </a:ext>
            </a:extLst>
          </p:cNvPr>
          <p:cNvSpPr>
            <a:spLocks noGrp="1"/>
          </p:cNvSpPr>
          <p:nvPr>
            <p:ph idx="1"/>
          </p:nvPr>
        </p:nvSpPr>
        <p:spPr>
          <a:xfrm>
            <a:off x="609600" y="1600201"/>
            <a:ext cx="5486400" cy="4525963"/>
          </a:xfrm>
        </p:spPr>
        <p:txBody>
          <a:bodyPr/>
          <a:lstStyle/>
          <a:p>
            <a:pPr marL="0" indent="0">
              <a:buNone/>
            </a:pPr>
            <a:r>
              <a:rPr lang="en-GB" b="1" dirty="0"/>
              <a:t>Participants</a:t>
            </a:r>
          </a:p>
          <a:p>
            <a:pPr lvl="1">
              <a:buFont typeface="Arial" panose="020B0604020202020204" pitchFamily="34" charset="0"/>
              <a:buChar char="•"/>
            </a:pPr>
            <a:r>
              <a:rPr lang="es-ES" dirty="0"/>
              <a:t>Future </a:t>
            </a:r>
            <a:r>
              <a:rPr lang="es-ES" dirty="0" err="1"/>
              <a:t>Fellows</a:t>
            </a:r>
            <a:endParaRPr lang="es-ES" dirty="0"/>
          </a:p>
          <a:p>
            <a:pPr lvl="1">
              <a:buFont typeface="Arial" panose="020B0604020202020204" pitchFamily="34" charset="0"/>
              <a:buChar char="•"/>
            </a:pPr>
            <a:r>
              <a:rPr lang="es-ES" dirty="0" err="1"/>
              <a:t>Supervisors</a:t>
            </a:r>
            <a:endParaRPr lang="es-ES" dirty="0"/>
          </a:p>
          <a:p>
            <a:pPr lvl="1">
              <a:buFont typeface="Arial" panose="020B0604020202020204" pitchFamily="34" charset="0"/>
              <a:buChar char="•"/>
            </a:pPr>
            <a:r>
              <a:rPr lang="es-ES" dirty="0" err="1"/>
              <a:t>Companies</a:t>
            </a:r>
            <a:endParaRPr lang="es-ES" dirty="0"/>
          </a:p>
          <a:p>
            <a:pPr lvl="1">
              <a:buFont typeface="Arial" panose="020B0604020202020204" pitchFamily="34" charset="0"/>
              <a:buChar char="•"/>
            </a:pPr>
            <a:r>
              <a:rPr lang="es-ES" dirty="0" err="1"/>
              <a:t>Academic</a:t>
            </a:r>
            <a:r>
              <a:rPr lang="es-ES" dirty="0"/>
              <a:t> </a:t>
            </a:r>
            <a:r>
              <a:rPr lang="es-ES" dirty="0" err="1"/>
              <a:t>Institutions</a:t>
            </a:r>
            <a:endParaRPr lang="es-ES" dirty="0"/>
          </a:p>
          <a:p>
            <a:pPr lvl="1">
              <a:buFont typeface="Arial" panose="020B0604020202020204" pitchFamily="34" charset="0"/>
              <a:buChar char="•"/>
            </a:pPr>
            <a:r>
              <a:rPr lang="es-ES" dirty="0" err="1"/>
              <a:t>Other</a:t>
            </a:r>
            <a:r>
              <a:rPr lang="es-ES" dirty="0"/>
              <a:t> </a:t>
            </a:r>
            <a:r>
              <a:rPr lang="es-ES" dirty="0" err="1"/>
              <a:t>Organizations</a:t>
            </a:r>
            <a:endParaRPr lang="es-ES" dirty="0"/>
          </a:p>
          <a:p>
            <a:pPr lvl="1">
              <a:buFont typeface="Arial" panose="020B0604020202020204" pitchFamily="34" charset="0"/>
              <a:buChar char="•"/>
            </a:pPr>
            <a:r>
              <a:rPr lang="es-ES" dirty="0" err="1"/>
              <a:t>NCPs</a:t>
            </a:r>
            <a:endParaRPr lang="es-ES" dirty="0"/>
          </a:p>
          <a:p>
            <a:pPr lvl="1">
              <a:buFont typeface="Arial" panose="020B0604020202020204" pitchFamily="34" charset="0"/>
              <a:buChar char="•"/>
            </a:pPr>
            <a:r>
              <a:rPr lang="es-ES" dirty="0"/>
              <a:t>EEN </a:t>
            </a:r>
            <a:r>
              <a:rPr lang="es-ES" dirty="0" err="1"/>
              <a:t>Advisors</a:t>
            </a:r>
            <a:endParaRPr lang="es-ES" dirty="0"/>
          </a:p>
        </p:txBody>
      </p:sp>
      <p:pic>
        <p:nvPicPr>
          <p:cNvPr id="11" name="Grafik 8">
            <a:extLst>
              <a:ext uri="{FF2B5EF4-FFF2-40B4-BE49-F238E27FC236}">
                <a16:creationId xmlns:a16="http://schemas.microsoft.com/office/drawing/2014/main" id="{AC339FEB-E77D-EC17-4F1C-82E42F60DEB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3352" y="5788015"/>
            <a:ext cx="2268000" cy="531600"/>
          </a:xfrm>
          <a:prstGeom prst="rect">
            <a:avLst/>
          </a:prstGeom>
        </p:spPr>
      </p:pic>
      <p:sp>
        <p:nvSpPr>
          <p:cNvPr id="6" name="CuadroTexto 5">
            <a:extLst>
              <a:ext uri="{FF2B5EF4-FFF2-40B4-BE49-F238E27FC236}">
                <a16:creationId xmlns:a16="http://schemas.microsoft.com/office/drawing/2014/main" id="{97DB0456-1C25-D982-EE52-239A9BE973DA}"/>
              </a:ext>
            </a:extLst>
          </p:cNvPr>
          <p:cNvSpPr txBox="1"/>
          <p:nvPr/>
        </p:nvSpPr>
        <p:spPr>
          <a:xfrm>
            <a:off x="8256240" y="5157192"/>
            <a:ext cx="3672408" cy="461665"/>
          </a:xfrm>
          <a:prstGeom prst="rect">
            <a:avLst/>
          </a:prstGeom>
          <a:noFill/>
        </p:spPr>
        <p:txBody>
          <a:bodyPr wrap="square">
            <a:spAutoFit/>
          </a:bodyPr>
          <a:lstStyle/>
          <a:p>
            <a:r>
              <a:rPr lang="es-ES" dirty="0"/>
              <a:t>https://msca.b2match.io/</a:t>
            </a:r>
          </a:p>
        </p:txBody>
      </p:sp>
      <p:pic>
        <p:nvPicPr>
          <p:cNvPr id="5" name="Imagen 4">
            <a:extLst>
              <a:ext uri="{FF2B5EF4-FFF2-40B4-BE49-F238E27FC236}">
                <a16:creationId xmlns:a16="http://schemas.microsoft.com/office/drawing/2014/main" id="{C8729B84-8ADF-F5A5-2109-2F45037D16F5}"/>
              </a:ext>
            </a:extLst>
          </p:cNvPr>
          <p:cNvPicPr>
            <a:picLocks noChangeAspect="1"/>
          </p:cNvPicPr>
          <p:nvPr/>
        </p:nvPicPr>
        <p:blipFill>
          <a:blip r:embed="rId3"/>
          <a:stretch>
            <a:fillRect/>
          </a:stretch>
        </p:blipFill>
        <p:spPr>
          <a:xfrm>
            <a:off x="6201440" y="2250504"/>
            <a:ext cx="5380960" cy="2356991"/>
          </a:xfrm>
          <a:prstGeom prst="rect">
            <a:avLst/>
          </a:prstGeom>
          <a:ln>
            <a:solidFill>
              <a:srgbClr val="006491"/>
            </a:solidFill>
          </a:ln>
        </p:spPr>
      </p:pic>
    </p:spTree>
    <p:extLst>
      <p:ext uri="{BB962C8B-B14F-4D97-AF65-F5344CB8AC3E}">
        <p14:creationId xmlns:p14="http://schemas.microsoft.com/office/powerpoint/2010/main" val="378222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The MSCA Matchmaking Platform</a:t>
            </a:r>
            <a:endParaRPr lang="de-CH" b="1" dirty="0"/>
          </a:p>
        </p:txBody>
      </p:sp>
      <p:sp>
        <p:nvSpPr>
          <p:cNvPr id="3" name="Marcador de contenido 2">
            <a:extLst>
              <a:ext uri="{FF2B5EF4-FFF2-40B4-BE49-F238E27FC236}">
                <a16:creationId xmlns:a16="http://schemas.microsoft.com/office/drawing/2014/main" id="{C8127FA9-F59D-EBD7-5D8D-6038775C8F48}"/>
              </a:ext>
            </a:extLst>
          </p:cNvPr>
          <p:cNvSpPr>
            <a:spLocks noGrp="1"/>
          </p:cNvSpPr>
          <p:nvPr>
            <p:ph idx="1"/>
          </p:nvPr>
        </p:nvSpPr>
        <p:spPr>
          <a:xfrm>
            <a:off x="609600" y="1600201"/>
            <a:ext cx="6998568" cy="4525963"/>
          </a:xfrm>
        </p:spPr>
        <p:txBody>
          <a:bodyPr/>
          <a:lstStyle/>
          <a:p>
            <a:pPr marL="0" indent="0">
              <a:buNone/>
            </a:pPr>
            <a:r>
              <a:rPr lang="en-GB" b="1" dirty="0"/>
              <a:t>Companies participation</a:t>
            </a:r>
          </a:p>
          <a:p>
            <a:r>
              <a:rPr lang="en-GB" dirty="0"/>
              <a:t>22 companies registered</a:t>
            </a:r>
          </a:p>
          <a:p>
            <a:r>
              <a:rPr lang="en-GB" dirty="0"/>
              <a:t>2 Corporations</a:t>
            </a:r>
          </a:p>
          <a:p>
            <a:r>
              <a:rPr lang="en-GB" dirty="0"/>
              <a:t>4 NGOs</a:t>
            </a:r>
          </a:p>
          <a:p>
            <a:pPr lvl="1">
              <a:buFont typeface="Arial" panose="020B0604020202020204" pitchFamily="34" charset="0"/>
              <a:buChar char="•"/>
            </a:pPr>
            <a:endParaRPr lang="es-ES" dirty="0"/>
          </a:p>
        </p:txBody>
      </p:sp>
      <p:pic>
        <p:nvPicPr>
          <p:cNvPr id="11" name="Grafik 8">
            <a:extLst>
              <a:ext uri="{FF2B5EF4-FFF2-40B4-BE49-F238E27FC236}">
                <a16:creationId xmlns:a16="http://schemas.microsoft.com/office/drawing/2014/main" id="{AC339FEB-E77D-EC17-4F1C-82E42F60DEB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3352" y="5788015"/>
            <a:ext cx="2268000" cy="531600"/>
          </a:xfrm>
          <a:prstGeom prst="rect">
            <a:avLst/>
          </a:prstGeom>
        </p:spPr>
      </p:pic>
      <p:sp>
        <p:nvSpPr>
          <p:cNvPr id="6" name="CuadroTexto 5">
            <a:extLst>
              <a:ext uri="{FF2B5EF4-FFF2-40B4-BE49-F238E27FC236}">
                <a16:creationId xmlns:a16="http://schemas.microsoft.com/office/drawing/2014/main" id="{97DB0456-1C25-D982-EE52-239A9BE973DA}"/>
              </a:ext>
            </a:extLst>
          </p:cNvPr>
          <p:cNvSpPr txBox="1"/>
          <p:nvPr/>
        </p:nvSpPr>
        <p:spPr>
          <a:xfrm>
            <a:off x="8256240" y="5157192"/>
            <a:ext cx="3672408" cy="461665"/>
          </a:xfrm>
          <a:prstGeom prst="rect">
            <a:avLst/>
          </a:prstGeom>
          <a:noFill/>
        </p:spPr>
        <p:txBody>
          <a:bodyPr wrap="square">
            <a:spAutoFit/>
          </a:bodyPr>
          <a:lstStyle/>
          <a:p>
            <a:r>
              <a:rPr lang="es-ES" dirty="0"/>
              <a:t>https://msca.b2match.io/</a:t>
            </a:r>
          </a:p>
        </p:txBody>
      </p:sp>
      <p:pic>
        <p:nvPicPr>
          <p:cNvPr id="7" name="Imagen 6">
            <a:extLst>
              <a:ext uri="{FF2B5EF4-FFF2-40B4-BE49-F238E27FC236}">
                <a16:creationId xmlns:a16="http://schemas.microsoft.com/office/drawing/2014/main" id="{BE974B6E-2252-B5E3-A5E4-4E0A52C7006D}"/>
              </a:ext>
            </a:extLst>
          </p:cNvPr>
          <p:cNvPicPr>
            <a:picLocks noChangeAspect="1"/>
          </p:cNvPicPr>
          <p:nvPr/>
        </p:nvPicPr>
        <p:blipFill>
          <a:blip r:embed="rId3"/>
          <a:stretch>
            <a:fillRect/>
          </a:stretch>
        </p:blipFill>
        <p:spPr>
          <a:xfrm>
            <a:off x="6332888" y="2006225"/>
            <a:ext cx="5595760" cy="2808312"/>
          </a:xfrm>
          <a:prstGeom prst="rect">
            <a:avLst/>
          </a:prstGeom>
        </p:spPr>
      </p:pic>
    </p:spTree>
    <p:extLst>
      <p:ext uri="{BB962C8B-B14F-4D97-AF65-F5344CB8AC3E}">
        <p14:creationId xmlns:p14="http://schemas.microsoft.com/office/powerpoint/2010/main" val="216924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The MSCA Matchmaking Platform</a:t>
            </a:r>
            <a:endParaRPr lang="de-CH" b="1" dirty="0"/>
          </a:p>
        </p:txBody>
      </p:sp>
      <p:sp>
        <p:nvSpPr>
          <p:cNvPr id="3" name="Marcador de contenido 2">
            <a:extLst>
              <a:ext uri="{FF2B5EF4-FFF2-40B4-BE49-F238E27FC236}">
                <a16:creationId xmlns:a16="http://schemas.microsoft.com/office/drawing/2014/main" id="{C8127FA9-F59D-EBD7-5D8D-6038775C8F48}"/>
              </a:ext>
            </a:extLst>
          </p:cNvPr>
          <p:cNvSpPr>
            <a:spLocks noGrp="1"/>
          </p:cNvSpPr>
          <p:nvPr>
            <p:ph idx="1"/>
          </p:nvPr>
        </p:nvSpPr>
        <p:spPr>
          <a:xfrm>
            <a:off x="609600" y="1600201"/>
            <a:ext cx="6998568" cy="4525963"/>
          </a:xfrm>
        </p:spPr>
        <p:txBody>
          <a:bodyPr/>
          <a:lstStyle/>
          <a:p>
            <a:pPr marL="0" indent="0">
              <a:buNone/>
            </a:pPr>
            <a:r>
              <a:rPr lang="en-GB" b="1" dirty="0"/>
              <a:t>EEN Advisors</a:t>
            </a:r>
          </a:p>
          <a:p>
            <a:r>
              <a:rPr lang="en-GB" dirty="0"/>
              <a:t>1 member registered</a:t>
            </a:r>
          </a:p>
          <a:p>
            <a:r>
              <a:rPr lang="en-GB" dirty="0"/>
              <a:t>Assist Participants</a:t>
            </a:r>
          </a:p>
          <a:p>
            <a:r>
              <a:rPr lang="en-GB" dirty="0"/>
              <a:t>Check for opportunities </a:t>
            </a:r>
          </a:p>
          <a:p>
            <a:r>
              <a:rPr lang="en-GB" dirty="0"/>
              <a:t>EEN advisor will allow to book meetings with NCPs from your country and applicants.</a:t>
            </a:r>
          </a:p>
          <a:p>
            <a:endParaRPr lang="en-GB" dirty="0"/>
          </a:p>
          <a:p>
            <a:pPr lvl="1">
              <a:buFont typeface="Arial" panose="020B0604020202020204" pitchFamily="34" charset="0"/>
              <a:buChar char="•"/>
            </a:pPr>
            <a:endParaRPr lang="es-ES" dirty="0"/>
          </a:p>
        </p:txBody>
      </p:sp>
      <p:pic>
        <p:nvPicPr>
          <p:cNvPr id="11" name="Grafik 8">
            <a:extLst>
              <a:ext uri="{FF2B5EF4-FFF2-40B4-BE49-F238E27FC236}">
                <a16:creationId xmlns:a16="http://schemas.microsoft.com/office/drawing/2014/main" id="{AC339FEB-E77D-EC17-4F1C-82E42F60DEB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3352" y="5788015"/>
            <a:ext cx="2268000" cy="531600"/>
          </a:xfrm>
          <a:prstGeom prst="rect">
            <a:avLst/>
          </a:prstGeom>
        </p:spPr>
      </p:pic>
      <p:sp>
        <p:nvSpPr>
          <p:cNvPr id="6" name="CuadroTexto 5">
            <a:extLst>
              <a:ext uri="{FF2B5EF4-FFF2-40B4-BE49-F238E27FC236}">
                <a16:creationId xmlns:a16="http://schemas.microsoft.com/office/drawing/2014/main" id="{97DB0456-1C25-D982-EE52-239A9BE973DA}"/>
              </a:ext>
            </a:extLst>
          </p:cNvPr>
          <p:cNvSpPr txBox="1"/>
          <p:nvPr/>
        </p:nvSpPr>
        <p:spPr>
          <a:xfrm>
            <a:off x="7608168" y="3986593"/>
            <a:ext cx="3672408" cy="461665"/>
          </a:xfrm>
          <a:prstGeom prst="rect">
            <a:avLst/>
          </a:prstGeom>
          <a:noFill/>
        </p:spPr>
        <p:txBody>
          <a:bodyPr wrap="square">
            <a:spAutoFit/>
          </a:bodyPr>
          <a:lstStyle/>
          <a:p>
            <a:r>
              <a:rPr lang="es-ES" dirty="0"/>
              <a:t>https://msca.b2match.io/</a:t>
            </a:r>
          </a:p>
        </p:txBody>
      </p:sp>
      <p:pic>
        <p:nvPicPr>
          <p:cNvPr id="5" name="Imagen 4">
            <a:extLst>
              <a:ext uri="{FF2B5EF4-FFF2-40B4-BE49-F238E27FC236}">
                <a16:creationId xmlns:a16="http://schemas.microsoft.com/office/drawing/2014/main" id="{7DCD78CD-220F-84CC-018B-9AFA7B6715F7}"/>
              </a:ext>
            </a:extLst>
          </p:cNvPr>
          <p:cNvPicPr>
            <a:picLocks noChangeAspect="1"/>
          </p:cNvPicPr>
          <p:nvPr/>
        </p:nvPicPr>
        <p:blipFill>
          <a:blip r:embed="rId3"/>
          <a:stretch>
            <a:fillRect/>
          </a:stretch>
        </p:blipFill>
        <p:spPr>
          <a:xfrm>
            <a:off x="6109253" y="1671191"/>
            <a:ext cx="5890060" cy="2059493"/>
          </a:xfrm>
          <a:prstGeom prst="rect">
            <a:avLst/>
          </a:prstGeom>
        </p:spPr>
      </p:pic>
    </p:spTree>
    <p:extLst>
      <p:ext uri="{BB962C8B-B14F-4D97-AF65-F5344CB8AC3E}">
        <p14:creationId xmlns:p14="http://schemas.microsoft.com/office/powerpoint/2010/main" val="364917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a:extLst>
              <a:ext uri="{FF2B5EF4-FFF2-40B4-BE49-F238E27FC236}">
                <a16:creationId xmlns:a16="http://schemas.microsoft.com/office/drawing/2014/main" id="{03C8356C-2E19-47B9-8B76-D4F3860D0931}"/>
              </a:ext>
            </a:extLst>
          </p:cNvPr>
          <p:cNvSpPr>
            <a:spLocks noGrp="1" noChangeArrowheads="1"/>
          </p:cNvSpPr>
          <p:nvPr>
            <p:ph type="title"/>
          </p:nvPr>
        </p:nvSpPr>
        <p:spPr bwMode="auto">
          <a:xfrm>
            <a:off x="2711450" y="274638"/>
            <a:ext cx="887095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ES"/>
              <a:t>Agenda</a:t>
            </a:r>
          </a:p>
        </p:txBody>
      </p:sp>
      <p:sp>
        <p:nvSpPr>
          <p:cNvPr id="19459" name="Marcador de contenido 2">
            <a:extLst>
              <a:ext uri="{FF2B5EF4-FFF2-40B4-BE49-F238E27FC236}">
                <a16:creationId xmlns:a16="http://schemas.microsoft.com/office/drawing/2014/main" id="{715575FA-BEA7-464A-9CDF-BF55DB820443}"/>
              </a:ext>
            </a:extLst>
          </p:cNvPr>
          <p:cNvSpPr>
            <a:spLocks noGrp="1" noChangeArrowheads="1"/>
          </p:cNvSpPr>
          <p:nvPr>
            <p:ph idx="1"/>
          </p:nvPr>
        </p:nvSpPr>
        <p:spPr bwMode="auto">
          <a:xfrm>
            <a:off x="609600" y="1600200"/>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ltLang="es-ES" sz="2400" dirty="0"/>
          </a:p>
          <a:p>
            <a:endParaRPr lang="es-ES" altLang="es-ES" sz="2400" dirty="0"/>
          </a:p>
          <a:p>
            <a:endParaRPr lang="es-ES" altLang="es-ES" sz="2400" dirty="0"/>
          </a:p>
          <a:p>
            <a:r>
              <a:rPr lang="en-GB" altLang="es-ES" sz="2400" dirty="0"/>
              <a:t>The MSCA-NET Project</a:t>
            </a:r>
          </a:p>
          <a:p>
            <a:r>
              <a:rPr lang="en-GB" altLang="es-ES" sz="2400" dirty="0"/>
              <a:t>MSCA opportunities for EEN clients</a:t>
            </a:r>
          </a:p>
          <a:p>
            <a:r>
              <a:rPr lang="en-GB" altLang="es-ES" sz="2400" dirty="0"/>
              <a:t>Fostering collaboration between EEN and MSCA</a:t>
            </a:r>
          </a:p>
          <a:p>
            <a:r>
              <a:rPr lang="en-GB" altLang="es-ES" sz="2400" dirty="0"/>
              <a:t>SMEs Participation in MSCA during Horizon 2020</a:t>
            </a:r>
          </a:p>
          <a:p>
            <a:r>
              <a:rPr lang="en-GB" altLang="es-ES" sz="2400" dirty="0"/>
              <a:t>The MSCA Matchmaking Platform</a:t>
            </a:r>
          </a:p>
          <a:p>
            <a:endParaRPr lang="es-ES" altLang="es-ES" sz="2000" dirty="0"/>
          </a:p>
          <a:p>
            <a:endParaRPr lang="es-ES" alt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b="1" dirty="0"/>
              <a:t>SMEs in MSCA during horizon 2020</a:t>
            </a:r>
            <a:endParaRPr lang="de-CH" b="1" dirty="0"/>
          </a:p>
        </p:txBody>
      </p:sp>
      <p:sp>
        <p:nvSpPr>
          <p:cNvPr id="3" name="Marcador de contenido 2">
            <a:extLst>
              <a:ext uri="{FF2B5EF4-FFF2-40B4-BE49-F238E27FC236}">
                <a16:creationId xmlns:a16="http://schemas.microsoft.com/office/drawing/2014/main" id="{5DA3E4C2-FF8C-F826-DD0A-479800FFD8B4}"/>
              </a:ext>
            </a:extLst>
          </p:cNvPr>
          <p:cNvSpPr>
            <a:spLocks noGrp="1"/>
          </p:cNvSpPr>
          <p:nvPr>
            <p:ph idx="1"/>
          </p:nvPr>
        </p:nvSpPr>
        <p:spPr>
          <a:xfrm>
            <a:off x="6240016" y="2492896"/>
            <a:ext cx="5760640" cy="2664297"/>
          </a:xfrm>
          <a:solidFill>
            <a:schemeClr val="accent5"/>
          </a:solidFill>
        </p:spPr>
        <p:txBody>
          <a:bodyPr/>
          <a:lstStyle/>
          <a:p>
            <a:pPr marL="0" indent="0">
              <a:buNone/>
            </a:pPr>
            <a:r>
              <a:rPr lang="en-GB" sz="2400" b="1" dirty="0"/>
              <a:t>Private Sector (PRC): 4,885 entities</a:t>
            </a:r>
            <a:endParaRPr lang="en-GB" sz="2000" dirty="0"/>
          </a:p>
          <a:p>
            <a:pPr marL="0" indent="0">
              <a:buNone/>
            </a:pPr>
            <a:endParaRPr lang="en-GB" sz="2400" dirty="0"/>
          </a:p>
          <a:p>
            <a:pPr marL="0" indent="0">
              <a:buNone/>
            </a:pPr>
            <a:r>
              <a:rPr lang="en-GB" sz="2400" dirty="0"/>
              <a:t>Of which:</a:t>
            </a:r>
          </a:p>
          <a:p>
            <a:r>
              <a:rPr lang="en-US" sz="2400" dirty="0"/>
              <a:t>SMES, Spin-offs and Start-ups: 2,221</a:t>
            </a:r>
          </a:p>
          <a:p>
            <a:r>
              <a:rPr lang="fr-FR" sz="2400" dirty="0" err="1"/>
              <a:t>NGOs</a:t>
            </a:r>
            <a:r>
              <a:rPr lang="fr-FR" sz="2400" dirty="0"/>
              <a:t>, associations, </a:t>
            </a:r>
            <a:r>
              <a:rPr lang="fr-FR" sz="2400" dirty="0" err="1"/>
              <a:t>foundations</a:t>
            </a:r>
            <a:r>
              <a:rPr lang="fr-FR" sz="2400" dirty="0"/>
              <a:t>: 481</a:t>
            </a:r>
          </a:p>
          <a:p>
            <a:pPr lvl="1"/>
            <a:r>
              <a:rPr lang="en-GB" sz="2000" dirty="0"/>
              <a:t> of which NGOs: 385</a:t>
            </a:r>
          </a:p>
        </p:txBody>
      </p:sp>
      <p:sp>
        <p:nvSpPr>
          <p:cNvPr id="5" name="Marcador de contenido 2">
            <a:extLst>
              <a:ext uri="{FF2B5EF4-FFF2-40B4-BE49-F238E27FC236}">
                <a16:creationId xmlns:a16="http://schemas.microsoft.com/office/drawing/2014/main" id="{39A18540-8BDA-A25B-F417-E5FCF4173020}"/>
              </a:ext>
            </a:extLst>
          </p:cNvPr>
          <p:cNvSpPr txBox="1">
            <a:spLocks/>
          </p:cNvSpPr>
          <p:nvPr/>
        </p:nvSpPr>
        <p:spPr>
          <a:xfrm>
            <a:off x="335360" y="1700808"/>
            <a:ext cx="5760640" cy="4525963"/>
          </a:xfrm>
          <a:prstGeom prst="rect">
            <a:avLst/>
          </a:prstGeom>
        </p:spPr>
        <p:txBody>
          <a:bodyPr/>
          <a:lstStyle>
            <a:lvl1pPr marL="342900" indent="-342900" algn="l" rtl="0" eaLnBrk="0" fontAlgn="base" hangingPunct="0">
              <a:spcBef>
                <a:spcPct val="20000"/>
              </a:spcBef>
              <a:spcAft>
                <a:spcPct val="0"/>
              </a:spcAft>
              <a:buChar char="•"/>
              <a:defRPr sz="2800">
                <a:solidFill>
                  <a:srgbClr val="0076B3"/>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400">
                <a:solidFill>
                  <a:srgbClr val="0076B3"/>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0076B3"/>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rgbClr val="0076B3"/>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rgbClr val="0076B3"/>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2400" b="1" kern="0" dirty="0"/>
              <a:t>Individual Fellowships</a:t>
            </a:r>
            <a:endParaRPr lang="en-GB" sz="2000" kern="0" dirty="0"/>
          </a:p>
          <a:p>
            <a:r>
              <a:rPr lang="en-US" sz="2400" kern="0" dirty="0"/>
              <a:t>463 private companies  //  166 SMEs</a:t>
            </a:r>
          </a:p>
          <a:p>
            <a:pPr marL="0" indent="0">
              <a:buNone/>
            </a:pPr>
            <a:r>
              <a:rPr lang="en-GB" sz="2400" b="1" kern="0" dirty="0"/>
              <a:t>Innovative Training Networks</a:t>
            </a:r>
            <a:endParaRPr lang="en-GB" sz="2000" kern="0" dirty="0"/>
          </a:p>
          <a:p>
            <a:r>
              <a:rPr lang="en-GB" sz="2400" kern="0" dirty="0"/>
              <a:t>7,252 private companies</a:t>
            </a:r>
          </a:p>
          <a:p>
            <a:r>
              <a:rPr lang="en-GB" sz="2400" kern="0" dirty="0"/>
              <a:t>1,309 companies (SMES)</a:t>
            </a:r>
          </a:p>
          <a:p>
            <a:pPr marL="0" indent="0">
              <a:buNone/>
            </a:pPr>
            <a:r>
              <a:rPr lang="en-GB" sz="2400" b="1" kern="0" dirty="0"/>
              <a:t>RISE (Staff Exchanges)</a:t>
            </a:r>
            <a:endParaRPr lang="en-GB" sz="2000" kern="0" dirty="0"/>
          </a:p>
          <a:p>
            <a:r>
              <a:rPr lang="en-GB" sz="2400" kern="0" dirty="0"/>
              <a:t>2,250 private companies</a:t>
            </a:r>
          </a:p>
          <a:p>
            <a:r>
              <a:rPr lang="en-GB" sz="2400" kern="0" dirty="0"/>
              <a:t>954 Companies (SMEs)</a:t>
            </a:r>
          </a:p>
          <a:p>
            <a:pPr marL="0" indent="0">
              <a:buNone/>
            </a:pPr>
            <a:r>
              <a:rPr lang="en-GB" sz="2400" b="1" kern="0" dirty="0"/>
              <a:t>COFUND</a:t>
            </a:r>
            <a:endParaRPr lang="en-GB" sz="2000" kern="0" dirty="0"/>
          </a:p>
          <a:p>
            <a:r>
              <a:rPr lang="en-GB" sz="2400" kern="0" dirty="0"/>
              <a:t>361 private companies</a:t>
            </a:r>
          </a:p>
          <a:p>
            <a:r>
              <a:rPr lang="en-GB" sz="2400" kern="0" dirty="0"/>
              <a:t>65 Companies (SMEs)</a:t>
            </a:r>
          </a:p>
          <a:p>
            <a:pPr marL="0" indent="0">
              <a:buNone/>
            </a:pPr>
            <a:endParaRPr lang="en-GB" sz="2000" kern="0" dirty="0"/>
          </a:p>
          <a:p>
            <a:endParaRPr lang="en-GB" sz="2000" kern="0" dirty="0"/>
          </a:p>
          <a:p>
            <a:endParaRPr lang="en-GB" sz="2000" kern="0" dirty="0"/>
          </a:p>
          <a:p>
            <a:endParaRPr lang="en-GB" sz="2000" kern="0" dirty="0"/>
          </a:p>
        </p:txBody>
      </p:sp>
    </p:spTree>
    <p:extLst>
      <p:ext uri="{BB962C8B-B14F-4D97-AF65-F5344CB8AC3E}">
        <p14:creationId xmlns:p14="http://schemas.microsoft.com/office/powerpoint/2010/main" val="200473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FE5A-A6BF-551A-D41B-A5CF7A0C0A65}"/>
              </a:ext>
            </a:extLst>
          </p:cNvPr>
          <p:cNvSpPr>
            <a:spLocks noGrp="1"/>
          </p:cNvSpPr>
          <p:nvPr>
            <p:ph type="body" idx="1"/>
          </p:nvPr>
        </p:nvSpPr>
        <p:spPr>
          <a:xfrm>
            <a:off x="609600" y="1535113"/>
            <a:ext cx="5386917" cy="639762"/>
          </a:xfrm>
        </p:spPr>
        <p:txBody>
          <a:bodyPr anchor="b">
            <a:normAutofit/>
          </a:bodyPr>
          <a:lstStyle/>
          <a:p>
            <a:r>
              <a:rPr lang="en-GB" sz="2800" dirty="0">
                <a:solidFill>
                  <a:srgbClr val="006491"/>
                </a:solidFill>
                <a:latin typeface="Calibri" panose="020F0502020204030204" pitchFamily="34" charset="0"/>
                <a:cs typeface="Calibri" panose="020F0502020204030204" pitchFamily="34" charset="0"/>
              </a:rPr>
              <a:t>Next Steps</a:t>
            </a:r>
          </a:p>
        </p:txBody>
      </p:sp>
      <p:sp>
        <p:nvSpPr>
          <p:cNvPr id="3" name="Marcador de contenido 2">
            <a:extLst>
              <a:ext uri="{FF2B5EF4-FFF2-40B4-BE49-F238E27FC236}">
                <a16:creationId xmlns:a16="http://schemas.microsoft.com/office/drawing/2014/main" id="{A0F0F923-D8B2-1C00-A18C-1DB03949CAD6}"/>
              </a:ext>
            </a:extLst>
          </p:cNvPr>
          <p:cNvSpPr>
            <a:spLocks noGrp="1"/>
          </p:cNvSpPr>
          <p:nvPr>
            <p:ph sz="half" idx="2"/>
          </p:nvPr>
        </p:nvSpPr>
        <p:spPr>
          <a:xfrm>
            <a:off x="609600" y="2420887"/>
            <a:ext cx="5386917" cy="3705275"/>
          </a:xfrm>
        </p:spPr>
        <p:txBody>
          <a:bodyPr>
            <a:normAutofit lnSpcReduction="10000"/>
          </a:bodyPr>
          <a:lstStyle/>
          <a:p>
            <a:pPr>
              <a:lnSpc>
                <a:spcPct val="90000"/>
              </a:lnSpc>
            </a:pPr>
            <a:r>
              <a:rPr lang="en-GB" b="1" dirty="0">
                <a:solidFill>
                  <a:srgbClr val="0076B3"/>
                </a:solidFill>
                <a:latin typeface="Calibri" panose="020F0502020204030204" pitchFamily="34" charset="0"/>
                <a:cs typeface="Calibri" panose="020F0502020204030204" pitchFamily="34" charset="0"/>
              </a:rPr>
              <a:t>Register</a:t>
            </a:r>
            <a:r>
              <a:rPr lang="en-GB" dirty="0">
                <a:solidFill>
                  <a:srgbClr val="0076B3"/>
                </a:solidFill>
                <a:latin typeface="Calibri" panose="020F0502020204030204" pitchFamily="34" charset="0"/>
                <a:cs typeface="Calibri" panose="020F0502020204030204" pitchFamily="34" charset="0"/>
              </a:rPr>
              <a:t> as EEN advisor in the MSCA-NET Matchmaking Platform</a:t>
            </a:r>
          </a:p>
          <a:p>
            <a:pPr>
              <a:lnSpc>
                <a:spcPct val="90000"/>
              </a:lnSpc>
            </a:pPr>
            <a:r>
              <a:rPr lang="en-GB" b="1" dirty="0">
                <a:solidFill>
                  <a:srgbClr val="0076B3"/>
                </a:solidFill>
                <a:latin typeface="Calibri" panose="020F0502020204030204" pitchFamily="34" charset="0"/>
                <a:cs typeface="Calibri" panose="020F0502020204030204" pitchFamily="34" charset="0"/>
              </a:rPr>
              <a:t>Contact</a:t>
            </a:r>
            <a:r>
              <a:rPr lang="en-GB" dirty="0">
                <a:solidFill>
                  <a:srgbClr val="0076B3"/>
                </a:solidFill>
                <a:latin typeface="Calibri" panose="020F0502020204030204" pitchFamily="34" charset="0"/>
                <a:cs typeface="Calibri" panose="020F0502020204030204" pitchFamily="34" charset="0"/>
              </a:rPr>
              <a:t> your NCP, Meet your MSCA NCP</a:t>
            </a:r>
          </a:p>
          <a:p>
            <a:pPr>
              <a:lnSpc>
                <a:spcPct val="90000"/>
              </a:lnSpc>
            </a:pPr>
            <a:r>
              <a:rPr lang="en-GB" b="1" dirty="0">
                <a:solidFill>
                  <a:srgbClr val="0076B3"/>
                </a:solidFill>
                <a:latin typeface="Calibri" panose="020F0502020204030204" pitchFamily="34" charset="0"/>
                <a:cs typeface="Calibri" panose="020F0502020204030204" pitchFamily="34" charset="0"/>
              </a:rPr>
              <a:t>Promote</a:t>
            </a:r>
            <a:r>
              <a:rPr lang="en-GB" dirty="0">
                <a:solidFill>
                  <a:srgbClr val="0076B3"/>
                </a:solidFill>
                <a:latin typeface="Calibri" panose="020F0502020204030204" pitchFamily="34" charset="0"/>
                <a:cs typeface="Calibri" panose="020F0502020204030204" pitchFamily="34" charset="0"/>
              </a:rPr>
              <a:t> MSCA opportunities among your clients</a:t>
            </a:r>
          </a:p>
          <a:p>
            <a:pPr>
              <a:lnSpc>
                <a:spcPct val="90000"/>
              </a:lnSpc>
            </a:pPr>
            <a:r>
              <a:rPr lang="en-GB" b="1" dirty="0">
                <a:solidFill>
                  <a:srgbClr val="0076B3"/>
                </a:solidFill>
                <a:latin typeface="Calibri" panose="020F0502020204030204" pitchFamily="34" charset="0"/>
                <a:cs typeface="Calibri" panose="020F0502020204030204" pitchFamily="34" charset="0"/>
              </a:rPr>
              <a:t>Collaborate</a:t>
            </a:r>
            <a:r>
              <a:rPr lang="en-GB" dirty="0">
                <a:solidFill>
                  <a:srgbClr val="0076B3"/>
                </a:solidFill>
                <a:latin typeface="Calibri" panose="020F0502020204030204" pitchFamily="34" charset="0"/>
                <a:cs typeface="Calibri" panose="020F0502020204030204" pitchFamily="34" charset="0"/>
              </a:rPr>
              <a:t> with your MSCA NCP. Most of the NCPs and MSCA applicants need EEN Support on many topics:</a:t>
            </a:r>
          </a:p>
          <a:p>
            <a:pPr lvl="1">
              <a:lnSpc>
                <a:spcPct val="90000"/>
              </a:lnSpc>
            </a:pPr>
            <a:r>
              <a:rPr lang="en-GB" sz="2400" dirty="0">
                <a:solidFill>
                  <a:srgbClr val="0076B3"/>
                </a:solidFill>
                <a:latin typeface="Calibri" panose="020F0502020204030204" pitchFamily="34" charset="0"/>
                <a:cs typeface="Calibri" panose="020F0502020204030204" pitchFamily="34" charset="0"/>
              </a:rPr>
              <a:t>Impact, Commercialization, IP Strategy, Innovation…</a:t>
            </a:r>
          </a:p>
          <a:p>
            <a:pPr>
              <a:lnSpc>
                <a:spcPct val="90000"/>
              </a:lnSpc>
            </a:pPr>
            <a:endParaRPr lang="es-ES" sz="2000" dirty="0"/>
          </a:p>
          <a:p>
            <a:pPr>
              <a:lnSpc>
                <a:spcPct val="90000"/>
              </a:lnSpc>
            </a:pPr>
            <a:endParaRPr lang="es-ES" sz="2000" dirty="0"/>
          </a:p>
        </p:txBody>
      </p:sp>
      <p:pic>
        <p:nvPicPr>
          <p:cNvPr id="1026" name="Picture 2" descr="What is Collaborative Leadership? | Northeastern University">
            <a:extLst>
              <a:ext uri="{FF2B5EF4-FFF2-40B4-BE49-F238E27FC236}">
                <a16:creationId xmlns:a16="http://schemas.microsoft.com/office/drawing/2014/main" id="{174BE6BE-FE97-6AD7-65D2-DB22D6C2D5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2" r="1" b="1"/>
          <a:stretch/>
        </p:blipFill>
        <p:spPr bwMode="auto">
          <a:xfrm>
            <a:off x="6390219" y="1854994"/>
            <a:ext cx="5389033" cy="3951288"/>
          </a:xfrm>
          <a:prstGeom prst="rect">
            <a:avLst/>
          </a:prstGeom>
          <a:solidFill>
            <a:srgbClr val="FFFFFF"/>
          </a:solidFill>
        </p:spPr>
      </p:pic>
    </p:spTree>
    <p:extLst>
      <p:ext uri="{BB962C8B-B14F-4D97-AF65-F5344CB8AC3E}">
        <p14:creationId xmlns:p14="http://schemas.microsoft.com/office/powerpoint/2010/main" val="55024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razón 3">
            <a:extLst>
              <a:ext uri="{FF2B5EF4-FFF2-40B4-BE49-F238E27FC236}">
                <a16:creationId xmlns:a16="http://schemas.microsoft.com/office/drawing/2014/main" id="{E76D8DC1-B0F8-67BE-E75F-B71B55A2F34E}"/>
              </a:ext>
            </a:extLst>
          </p:cNvPr>
          <p:cNvSpPr/>
          <p:nvPr/>
        </p:nvSpPr>
        <p:spPr bwMode="auto">
          <a:xfrm>
            <a:off x="4181950" y="1723552"/>
            <a:ext cx="4464496" cy="4248472"/>
          </a:xfrm>
          <a:custGeom>
            <a:avLst/>
            <a:gdLst>
              <a:gd name="connsiteX0" fmla="*/ 2232248 w 4464496"/>
              <a:gd name="connsiteY0" fmla="*/ 1062118 h 4248472"/>
              <a:gd name="connsiteX1" fmla="*/ 2232248 w 4464496"/>
              <a:gd name="connsiteY1" fmla="*/ 4248472 h 4248472"/>
              <a:gd name="connsiteX2" fmla="*/ 2232248 w 4464496"/>
              <a:gd name="connsiteY2" fmla="*/ 1062118 h 4248472"/>
            </a:gdLst>
            <a:ahLst/>
            <a:cxnLst>
              <a:cxn ang="0">
                <a:pos x="connsiteX0" y="connsiteY0"/>
              </a:cxn>
              <a:cxn ang="0">
                <a:pos x="connsiteX1" y="connsiteY1"/>
              </a:cxn>
              <a:cxn ang="0">
                <a:pos x="connsiteX2" y="connsiteY2"/>
              </a:cxn>
            </a:cxnLst>
            <a:rect l="l" t="t" r="r" b="b"/>
            <a:pathLst>
              <a:path w="4464496" h="4248472" extrusionOk="0">
                <a:moveTo>
                  <a:pt x="2232248" y="1062118"/>
                </a:moveTo>
                <a:cubicBezTo>
                  <a:pt x="2723386" y="-1451470"/>
                  <a:pt x="5781224" y="1721590"/>
                  <a:pt x="2232248" y="4248472"/>
                </a:cubicBezTo>
                <a:cubicBezTo>
                  <a:pt x="-2342864" y="994756"/>
                  <a:pt x="1394395" y="-1671469"/>
                  <a:pt x="2232248" y="1062118"/>
                </a:cubicBezTo>
                <a:close/>
              </a:path>
            </a:pathLst>
          </a:custGeom>
          <a:noFill/>
          <a:ln w="76200"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2116632749">
                  <a:prstGeom prst="heart">
                    <a:avLst/>
                  </a:prstGeom>
                  <ask:type>
                    <ask:lineSketchScribble/>
                  </ask:type>
                </ask:lineSketchStyleProps>
              </a:ext>
            </a:extLst>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2" name="Imagen 1">
            <a:extLst>
              <a:ext uri="{FF2B5EF4-FFF2-40B4-BE49-F238E27FC236}">
                <a16:creationId xmlns:a16="http://schemas.microsoft.com/office/drawing/2014/main" id="{945E052F-70CA-ABD9-F0D2-8CCAB8E82D61}"/>
              </a:ext>
            </a:extLst>
          </p:cNvPr>
          <p:cNvPicPr>
            <a:picLocks noChangeAspect="1"/>
          </p:cNvPicPr>
          <p:nvPr/>
        </p:nvPicPr>
        <p:blipFill>
          <a:blip r:embed="rId2">
            <a:extLst>
              <a:ext uri="{28A0092B-C50C-407E-A947-70E740481C1C}">
                <a14:useLocalDpi xmlns:a14="http://schemas.microsoft.com/office/drawing/2010/main" val="0"/>
              </a:ext>
            </a:extLst>
          </a:blip>
          <a:srcRect l="12447" t="12195" b="17073"/>
          <a:stretch>
            <a:fillRect/>
          </a:stretch>
        </p:blipFill>
        <p:spPr bwMode="auto">
          <a:xfrm rot="1800000">
            <a:off x="4390646" y="2721108"/>
            <a:ext cx="1872208" cy="705915"/>
          </a:xfrm>
          <a:prstGeom prst="rect">
            <a:avLst/>
          </a:prstGeom>
          <a:noFill/>
          <a:ln>
            <a:noFill/>
          </a:ln>
        </p:spPr>
      </p:pic>
      <p:pic>
        <p:nvPicPr>
          <p:cNvPr id="3" name="Grafik 8">
            <a:extLst>
              <a:ext uri="{FF2B5EF4-FFF2-40B4-BE49-F238E27FC236}">
                <a16:creationId xmlns:a16="http://schemas.microsoft.com/office/drawing/2014/main" id="{359B0772-8760-50C4-0150-4525620F993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615658" y="4437112"/>
            <a:ext cx="1597080" cy="374342"/>
          </a:xfrm>
          <a:prstGeom prst="rect">
            <a:avLst/>
          </a:prstGeom>
        </p:spPr>
      </p:pic>
      <p:pic>
        <p:nvPicPr>
          <p:cNvPr id="1026" name="Picture 2" descr="Marie Sklodowska-Curie Individual Fellowship - Antonio Davola">
            <a:extLst>
              <a:ext uri="{FF2B5EF4-FFF2-40B4-BE49-F238E27FC236}">
                <a16:creationId xmlns:a16="http://schemas.microsoft.com/office/drawing/2014/main" id="{E875DFE7-6859-9967-AA78-53715E9D0606}"/>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4484" y="2708920"/>
            <a:ext cx="1125125"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D1A86B6D-2FF8-69DC-A8F8-3577B8A1C14B}"/>
              </a:ext>
            </a:extLst>
          </p:cNvPr>
          <p:cNvSpPr txBox="1">
            <a:spLocks noChangeArrowheads="1"/>
          </p:cNvSpPr>
          <p:nvPr/>
        </p:nvSpPr>
        <p:spPr bwMode="auto">
          <a:xfrm>
            <a:off x="874046" y="4257417"/>
            <a:ext cx="7772400" cy="554037"/>
          </a:xfrm>
          <a:prstGeom prst="rect">
            <a:avLst/>
          </a:prstGeom>
          <a:noFill/>
          <a:ln>
            <a:noFill/>
          </a:ln>
        </p:spPr>
        <p:txBody>
          <a:bodyPr lIns="0" tIns="0" rIns="0" bIns="0" anchor="ctr">
            <a:spAutoFit/>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5FA9"/>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5FA9"/>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5FA9"/>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5FA9"/>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defRPr/>
            </a:pPr>
            <a:r>
              <a:rPr lang="en-GB" altLang="en-US" kern="0" dirty="0">
                <a:latin typeface="+mn-lt"/>
                <a:ea typeface="Myriad Pro Light" charset="0"/>
                <a:cs typeface="Myriad Pro Light" charset="0"/>
              </a:rPr>
              <a:t>Make it happen</a:t>
            </a:r>
          </a:p>
        </p:txBody>
      </p:sp>
    </p:spTree>
    <p:extLst>
      <p:ext uri="{BB962C8B-B14F-4D97-AF65-F5344CB8AC3E}">
        <p14:creationId xmlns:p14="http://schemas.microsoft.com/office/powerpoint/2010/main" val="415400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05D0AD5D-1DC1-408E-AD06-DFFD82C79281}"/>
              </a:ext>
            </a:extLst>
          </p:cNvPr>
          <p:cNvSpPr txBox="1">
            <a:spLocks noChangeArrowheads="1"/>
          </p:cNvSpPr>
          <p:nvPr/>
        </p:nvSpPr>
        <p:spPr bwMode="auto">
          <a:xfrm>
            <a:off x="2209800" y="548680"/>
            <a:ext cx="7772400" cy="554037"/>
          </a:xfrm>
          <a:prstGeom prst="rect">
            <a:avLst/>
          </a:prstGeom>
          <a:noFill/>
          <a:ln>
            <a:noFill/>
          </a:ln>
        </p:spPr>
        <p:txBody>
          <a:bodyPr lIns="0" tIns="0" rIns="0" bIns="0" anchor="ctr">
            <a:spAutoFit/>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5FA9"/>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5FA9"/>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5FA9"/>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5FA9"/>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defRPr/>
            </a:pPr>
            <a:r>
              <a:rPr lang="fr-FR" altLang="en-US" kern="0" dirty="0" err="1">
                <a:solidFill>
                  <a:schemeClr val="bg1"/>
                </a:solidFill>
                <a:latin typeface="+mn-lt"/>
                <a:ea typeface="Myriad Pro Light" charset="0"/>
                <a:cs typeface="Myriad Pro Light" charset="0"/>
              </a:rPr>
              <a:t>Thank</a:t>
            </a:r>
            <a:r>
              <a:rPr lang="fr-FR" altLang="en-US" kern="0" dirty="0">
                <a:solidFill>
                  <a:schemeClr val="bg1"/>
                </a:solidFill>
                <a:latin typeface="+mn-lt"/>
                <a:ea typeface="Myriad Pro Light" charset="0"/>
                <a:cs typeface="Myriad Pro Light" charset="0"/>
              </a:rPr>
              <a:t> </a:t>
            </a:r>
            <a:r>
              <a:rPr lang="fr-FR" altLang="en-US" kern="0" dirty="0" err="1">
                <a:solidFill>
                  <a:schemeClr val="bg1"/>
                </a:solidFill>
                <a:latin typeface="+mn-lt"/>
                <a:ea typeface="Myriad Pro Light" charset="0"/>
                <a:cs typeface="Myriad Pro Light" charset="0"/>
              </a:rPr>
              <a:t>you</a:t>
            </a:r>
            <a:endParaRPr lang="fr-FR" altLang="en-US" kern="0" dirty="0">
              <a:solidFill>
                <a:schemeClr val="bg1"/>
              </a:solidFill>
              <a:latin typeface="+mn-lt"/>
              <a:ea typeface="Myriad Pro Light" charset="0"/>
              <a:cs typeface="Myriad Pro Light" charset="0"/>
            </a:endParaRPr>
          </a:p>
        </p:txBody>
      </p:sp>
      <p:sp>
        <p:nvSpPr>
          <p:cNvPr id="38916" name="Rectangle 1">
            <a:extLst>
              <a:ext uri="{FF2B5EF4-FFF2-40B4-BE49-F238E27FC236}">
                <a16:creationId xmlns:a16="http://schemas.microsoft.com/office/drawing/2014/main" id="{0249D58C-CA4C-45FA-8A35-50B5273DCF86}"/>
              </a:ext>
            </a:extLst>
          </p:cNvPr>
          <p:cNvSpPr>
            <a:spLocks noChangeArrowheads="1"/>
          </p:cNvSpPr>
          <p:nvPr/>
        </p:nvSpPr>
        <p:spPr bwMode="auto">
          <a:xfrm>
            <a:off x="6280150" y="2627313"/>
            <a:ext cx="3344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a:solidFill>
                  <a:srgbClr val="006491"/>
                </a:solidFill>
              </a:rPr>
              <a:t>Follow us at</a:t>
            </a:r>
          </a:p>
        </p:txBody>
      </p:sp>
      <p:grpSp>
        <p:nvGrpSpPr>
          <p:cNvPr id="5" name="Group 5">
            <a:extLst>
              <a:ext uri="{FF2B5EF4-FFF2-40B4-BE49-F238E27FC236}">
                <a16:creationId xmlns:a16="http://schemas.microsoft.com/office/drawing/2014/main" id="{3DF08A0D-CFBD-87D8-2063-D2AC504D8278}"/>
              </a:ext>
            </a:extLst>
          </p:cNvPr>
          <p:cNvGrpSpPr/>
          <p:nvPr/>
        </p:nvGrpSpPr>
        <p:grpSpPr>
          <a:xfrm>
            <a:off x="3543030" y="4845048"/>
            <a:ext cx="1645091" cy="949861"/>
            <a:chOff x="7564893" y="2980912"/>
            <a:chExt cx="2427235" cy="1485985"/>
          </a:xfrm>
          <a:effectLst/>
        </p:grpSpPr>
        <p:sp>
          <p:nvSpPr>
            <p:cNvPr id="6" name="TextBox 13">
              <a:extLst>
                <a:ext uri="{FF2B5EF4-FFF2-40B4-BE49-F238E27FC236}">
                  <a16:creationId xmlns:a16="http://schemas.microsoft.com/office/drawing/2014/main" id="{5A3688D3-D9F0-AC5B-48D3-551A1AEC836D}"/>
                </a:ext>
              </a:extLst>
            </p:cNvPr>
            <p:cNvSpPr txBox="1"/>
            <p:nvPr/>
          </p:nvSpPr>
          <p:spPr>
            <a:xfrm>
              <a:off x="7564893" y="3985403"/>
              <a:ext cx="2427235" cy="481494"/>
            </a:xfrm>
            <a:prstGeom prst="rect">
              <a:avLst/>
            </a:prstGeom>
            <a:noFill/>
          </p:spPr>
          <p:txBody>
            <a:bodyPr wrap="square" rtlCol="0">
              <a:spAutoFit/>
            </a:bodyPr>
            <a:lstStyle/>
            <a:p>
              <a:r>
                <a:rPr lang="en-US" sz="1400" dirty="0">
                  <a:solidFill>
                    <a:srgbClr val="006491"/>
                  </a:solidFill>
                </a:rPr>
                <a:t>@</a:t>
              </a:r>
              <a:r>
                <a:rPr lang="en-US" sz="1400" dirty="0" err="1">
                  <a:solidFill>
                    <a:srgbClr val="006491"/>
                  </a:solidFill>
                </a:rPr>
                <a:t>MSCANetwork</a:t>
              </a:r>
              <a:endParaRPr lang="en-US" sz="1400" dirty="0">
                <a:solidFill>
                  <a:srgbClr val="006491"/>
                </a:solidFill>
              </a:endParaRPr>
            </a:p>
          </p:txBody>
        </p:sp>
        <p:pic>
          <p:nvPicPr>
            <p:cNvPr id="7" name="Picture 3" descr="C:\Users\Sordet\Desktop\R.png">
              <a:extLst>
                <a:ext uri="{FF2B5EF4-FFF2-40B4-BE49-F238E27FC236}">
                  <a16:creationId xmlns:a16="http://schemas.microsoft.com/office/drawing/2014/main" id="{B437B341-27A1-A28D-E3B0-E8E3F062F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4123" y="2980912"/>
              <a:ext cx="1012620" cy="900107"/>
            </a:xfrm>
            <a:prstGeom prst="rect">
              <a:avLst/>
            </a:prstGeom>
            <a:ln>
              <a:noFill/>
            </a:ln>
            <a:effectLst/>
            <a:extLst>
              <a:ext uri="{909E8E84-426E-40DD-AFC4-6F175D3DCCD1}">
                <a14:hiddenFill xmlns:a14="http://schemas.microsoft.com/office/drawing/2010/main">
                  <a:solidFill>
                    <a:srgbClr val="FFFFFF"/>
                  </a:solidFill>
                </a14:hiddenFill>
              </a:ext>
            </a:extLst>
          </p:spPr>
        </p:pic>
      </p:grpSp>
      <p:pic>
        <p:nvPicPr>
          <p:cNvPr id="8" name="Picture 3">
            <a:extLst>
              <a:ext uri="{FF2B5EF4-FFF2-40B4-BE49-F238E27FC236}">
                <a16:creationId xmlns:a16="http://schemas.microsoft.com/office/drawing/2014/main" id="{19602E85-A1BE-CF08-3622-68791E501D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4072" y="4835612"/>
            <a:ext cx="554037" cy="55403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6">
            <a:extLst>
              <a:ext uri="{FF2B5EF4-FFF2-40B4-BE49-F238E27FC236}">
                <a16:creationId xmlns:a16="http://schemas.microsoft.com/office/drawing/2014/main" id="{4ABF94B2-FAA8-6EE0-F9EF-D9EBADF6AA9F}"/>
              </a:ext>
            </a:extLst>
          </p:cNvPr>
          <p:cNvSpPr txBox="1"/>
          <p:nvPr/>
        </p:nvSpPr>
        <p:spPr>
          <a:xfrm>
            <a:off x="6424114" y="5486744"/>
            <a:ext cx="1645091" cy="307777"/>
          </a:xfrm>
          <a:prstGeom prst="rect">
            <a:avLst/>
          </a:prstGeom>
          <a:noFill/>
        </p:spPr>
        <p:txBody>
          <a:bodyPr wrap="square" rtlCol="0">
            <a:spAutoFit/>
          </a:bodyPr>
          <a:lstStyle/>
          <a:p>
            <a:r>
              <a:rPr lang="en-US" sz="1400" dirty="0">
                <a:solidFill>
                  <a:srgbClr val="006491"/>
                </a:solidFill>
              </a:rPr>
              <a:t>@MSCANET</a:t>
            </a:r>
          </a:p>
        </p:txBody>
      </p:sp>
      <p:sp>
        <p:nvSpPr>
          <p:cNvPr id="10" name="TextBox 18">
            <a:extLst>
              <a:ext uri="{FF2B5EF4-FFF2-40B4-BE49-F238E27FC236}">
                <a16:creationId xmlns:a16="http://schemas.microsoft.com/office/drawing/2014/main" id="{D1C20BEA-792D-B8B8-E8E7-B6C69A8996C2}"/>
              </a:ext>
            </a:extLst>
          </p:cNvPr>
          <p:cNvSpPr txBox="1"/>
          <p:nvPr/>
        </p:nvSpPr>
        <p:spPr>
          <a:xfrm>
            <a:off x="5140864" y="5486744"/>
            <a:ext cx="1330507" cy="307777"/>
          </a:xfrm>
          <a:prstGeom prst="rect">
            <a:avLst/>
          </a:prstGeom>
          <a:noFill/>
        </p:spPr>
        <p:txBody>
          <a:bodyPr wrap="square" rtlCol="0">
            <a:spAutoFit/>
          </a:bodyPr>
          <a:lstStyle/>
          <a:p>
            <a:r>
              <a:rPr lang="en-US" sz="1400" dirty="0">
                <a:solidFill>
                  <a:srgbClr val="006491"/>
                </a:solidFill>
              </a:rPr>
              <a:t>MSCA-NET</a:t>
            </a:r>
          </a:p>
        </p:txBody>
      </p:sp>
      <p:pic>
        <p:nvPicPr>
          <p:cNvPr id="11" name="Picture 6">
            <a:extLst>
              <a:ext uri="{FF2B5EF4-FFF2-40B4-BE49-F238E27FC236}">
                <a16:creationId xmlns:a16="http://schemas.microsoft.com/office/drawing/2014/main" id="{1C20F908-6F81-A5A5-85B3-929845A1A1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277" y="4634908"/>
            <a:ext cx="1006112" cy="100611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uadroTexto 11">
            <a:extLst>
              <a:ext uri="{FF2B5EF4-FFF2-40B4-BE49-F238E27FC236}">
                <a16:creationId xmlns:a16="http://schemas.microsoft.com/office/drawing/2014/main" id="{2B361AE8-58A0-E609-3C4E-89D6E21B10F6}"/>
              </a:ext>
            </a:extLst>
          </p:cNvPr>
          <p:cNvSpPr txBox="1"/>
          <p:nvPr/>
        </p:nvSpPr>
        <p:spPr>
          <a:xfrm>
            <a:off x="8832304" y="5206584"/>
            <a:ext cx="6094324" cy="461665"/>
          </a:xfrm>
          <a:prstGeom prst="rect">
            <a:avLst/>
          </a:prstGeom>
          <a:noFill/>
        </p:spPr>
        <p:txBody>
          <a:bodyPr wrap="square">
            <a:spAutoFit/>
          </a:bodyPr>
          <a:lstStyle/>
          <a:p>
            <a:r>
              <a:rPr lang="es-ES" dirty="0">
                <a:hlinkClick r:id="rId6"/>
              </a:rPr>
              <a:t>https://msca-net.eu/</a:t>
            </a:r>
            <a:endParaRPr lang="es-ES" dirty="0"/>
          </a:p>
        </p:txBody>
      </p:sp>
      <p:pic>
        <p:nvPicPr>
          <p:cNvPr id="13" name="Grafik 8">
            <a:extLst>
              <a:ext uri="{FF2B5EF4-FFF2-40B4-BE49-F238E27FC236}">
                <a16:creationId xmlns:a16="http://schemas.microsoft.com/office/drawing/2014/main" id="{4B257408-15D9-CD04-1C0B-CB2931B1105A}"/>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192344" y="4521796"/>
            <a:ext cx="2268000" cy="531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9">
            <a:extLst>
              <a:ext uri="{FF2B5EF4-FFF2-40B4-BE49-F238E27FC236}">
                <a16:creationId xmlns:a16="http://schemas.microsoft.com/office/drawing/2014/main" id="{CADAE6E4-6AA6-47C3-B012-4F22A9724D2C}"/>
              </a:ext>
            </a:extLst>
          </p:cNvPr>
          <p:cNvSpPr/>
          <p:nvPr/>
        </p:nvSpPr>
        <p:spPr>
          <a:xfrm>
            <a:off x="2205075" y="5591097"/>
            <a:ext cx="5301345" cy="682715"/>
          </a:xfrm>
          <a:prstGeom prst="roundRect">
            <a:avLst>
              <a:gd name="adj" fmla="val 50000"/>
            </a:avLst>
          </a:prstGeom>
          <a:noFill/>
          <a:ln w="762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473984">
              <a:lnSpc>
                <a:spcPts val="1965"/>
              </a:lnSpc>
              <a:spcBef>
                <a:spcPts val="273"/>
              </a:spcBef>
              <a:spcAft>
                <a:spcPts val="1092"/>
              </a:spcAft>
              <a:tabLst>
                <a:tab pos="2260218" algn="l"/>
              </a:tabLst>
            </a:pPr>
            <a:endParaRPr lang="de-CH" sz="1638" kern="1000" dirty="0">
              <a:solidFill>
                <a:srgbClr val="006491"/>
              </a:solidFill>
              <a:ea typeface="Arial" panose="020B0604020202020204" pitchFamily="34" charset="0"/>
              <a:cs typeface="Times New Roman" panose="02020603050405020304" pitchFamily="18" charset="0"/>
            </a:endParaRPr>
          </a:p>
        </p:txBody>
      </p:sp>
      <p:sp>
        <p:nvSpPr>
          <p:cNvPr id="5" name="Textplatzhalter 1">
            <a:extLst>
              <a:ext uri="{FF2B5EF4-FFF2-40B4-BE49-F238E27FC236}">
                <a16:creationId xmlns:a16="http://schemas.microsoft.com/office/drawing/2014/main" id="{95F837D3-1513-447C-80D6-5330711A1B3E}"/>
              </a:ext>
            </a:extLst>
          </p:cNvPr>
          <p:cNvSpPr>
            <a:spLocks noGrp="1"/>
          </p:cNvSpPr>
          <p:nvPr/>
        </p:nvSpPr>
        <p:spPr>
          <a:xfrm>
            <a:off x="1817767" y="5291741"/>
            <a:ext cx="6131180" cy="1235074"/>
          </a:xfrm>
          <a:prstGeom prst="rect">
            <a:avLst/>
          </a:prstGeom>
          <a:noFill/>
        </p:spPr>
        <p:txBody>
          <a:bodyPr vert="horz" lIns="0" tIns="0" rIns="0" bIns="0" rtlCol="0" anchor="ctr">
            <a:noAutofit/>
          </a:bodyPr>
          <a:lstStyle>
            <a:lvl1pPr marL="0" indent="0" algn="l" defTabSz="935980" rtl="0" eaLnBrk="1" latinLnBrk="0" hangingPunct="1">
              <a:lnSpc>
                <a:spcPts val="5459"/>
              </a:lnSpc>
              <a:spcBef>
                <a:spcPts val="1024"/>
              </a:spcBef>
              <a:buFont typeface="Arial" panose="020B0604020202020204" pitchFamily="34" charset="0"/>
              <a:buNone/>
              <a:defRPr sz="4367" kern="1200" cap="all" baseline="0">
                <a:solidFill>
                  <a:schemeClr val="accent1"/>
                </a:solidFill>
                <a:latin typeface="+mn-lt"/>
                <a:ea typeface="+mn-ea"/>
                <a:cs typeface="+mn-cs"/>
              </a:defRPr>
            </a:lvl1pPr>
            <a:lvl2pPr marL="467990" indent="0" algn="l" defTabSz="935980" rtl="0" eaLnBrk="1" latinLnBrk="0" hangingPunct="1">
              <a:lnSpc>
                <a:spcPct val="90000"/>
              </a:lnSpc>
              <a:spcBef>
                <a:spcPts val="512"/>
              </a:spcBef>
              <a:buFont typeface="Arial" panose="020B0604020202020204" pitchFamily="34" charset="0"/>
              <a:buNone/>
              <a:defRPr sz="5186" kern="1200">
                <a:solidFill>
                  <a:schemeClr val="accent1"/>
                </a:solidFill>
                <a:latin typeface="+mn-lt"/>
                <a:ea typeface="+mn-ea"/>
                <a:cs typeface="+mn-cs"/>
              </a:defRPr>
            </a:lvl2pPr>
            <a:lvl3pPr marL="935980" indent="0" algn="l" defTabSz="935980" rtl="0" eaLnBrk="1" latinLnBrk="0" hangingPunct="1">
              <a:lnSpc>
                <a:spcPct val="90000"/>
              </a:lnSpc>
              <a:spcBef>
                <a:spcPts val="512"/>
              </a:spcBef>
              <a:buFont typeface="Arial" panose="020B0604020202020204" pitchFamily="34" charset="0"/>
              <a:buNone/>
              <a:defRPr sz="5186" kern="1200">
                <a:solidFill>
                  <a:schemeClr val="accent1"/>
                </a:solidFill>
                <a:latin typeface="+mn-lt"/>
                <a:ea typeface="+mn-ea"/>
                <a:cs typeface="+mn-cs"/>
              </a:defRPr>
            </a:lvl3pPr>
            <a:lvl4pPr marL="1403970" indent="0" algn="l" defTabSz="935980" rtl="0" eaLnBrk="1" latinLnBrk="0" hangingPunct="1">
              <a:lnSpc>
                <a:spcPct val="90000"/>
              </a:lnSpc>
              <a:spcBef>
                <a:spcPts val="512"/>
              </a:spcBef>
              <a:buFont typeface="Arial" panose="020B0604020202020204" pitchFamily="34" charset="0"/>
              <a:buNone/>
              <a:defRPr sz="5186" kern="1200">
                <a:solidFill>
                  <a:schemeClr val="accent1"/>
                </a:solidFill>
                <a:latin typeface="+mn-lt"/>
                <a:ea typeface="+mn-ea"/>
                <a:cs typeface="+mn-cs"/>
              </a:defRPr>
            </a:lvl4pPr>
            <a:lvl5pPr marL="1871960" indent="0" algn="l" defTabSz="935980" rtl="0" eaLnBrk="1" latinLnBrk="0" hangingPunct="1">
              <a:lnSpc>
                <a:spcPct val="90000"/>
              </a:lnSpc>
              <a:spcBef>
                <a:spcPts val="512"/>
              </a:spcBef>
              <a:buFont typeface="Arial" panose="020B0604020202020204" pitchFamily="34" charset="0"/>
              <a:buNone/>
              <a:defRPr sz="5186" kern="1200">
                <a:solidFill>
                  <a:schemeClr val="accent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9pPr>
          </a:lstStyle>
          <a:p>
            <a:pPr algn="ctr">
              <a:lnSpc>
                <a:spcPct val="100000"/>
              </a:lnSpc>
            </a:pPr>
            <a:r>
              <a:rPr lang="de-CH" sz="2200">
                <a:solidFill>
                  <a:srgbClr val="006491"/>
                </a:solidFill>
              </a:rPr>
              <a:t>COORDINATOR: Euresearch (CH)</a:t>
            </a:r>
            <a:endParaRPr lang="en-US" sz="2200">
              <a:solidFill>
                <a:srgbClr val="006491"/>
              </a:solidFill>
            </a:endParaRPr>
          </a:p>
        </p:txBody>
      </p:sp>
      <p:sp>
        <p:nvSpPr>
          <p:cNvPr id="6" name="Text Placeholder 7">
            <a:extLst>
              <a:ext uri="{FF2B5EF4-FFF2-40B4-BE49-F238E27FC236}">
                <a16:creationId xmlns:a16="http://schemas.microsoft.com/office/drawing/2014/main" id="{2765DC6D-5E7E-BED7-3DC9-AAC086B7C6B6}"/>
              </a:ext>
            </a:extLst>
          </p:cNvPr>
          <p:cNvSpPr>
            <a:spLocks noGrp="1"/>
          </p:cNvSpPr>
          <p:nvPr/>
        </p:nvSpPr>
        <p:spPr>
          <a:xfrm>
            <a:off x="695400" y="1815169"/>
            <a:ext cx="9107925" cy="532800"/>
          </a:xfrm>
          <a:prstGeom prst="rect">
            <a:avLst/>
          </a:prstGeom>
        </p:spPr>
        <p:txBody>
          <a:bodyPr vert="horz" lIns="91440" tIns="45720" rIns="91440" bIns="45720" rtlCol="0">
            <a:noAutofit/>
          </a:bodyPr>
          <a:lstStyle>
            <a:lvl1pPr marL="0" indent="0" algn="l" defTabSz="935980" rtl="0" eaLnBrk="1" latinLnBrk="0" hangingPunct="1">
              <a:lnSpc>
                <a:spcPct val="90000"/>
              </a:lnSpc>
              <a:spcBef>
                <a:spcPts val="1024"/>
              </a:spcBef>
              <a:buFont typeface="Arial" panose="020B0604020202020204" pitchFamily="34" charset="0"/>
              <a:buNone/>
              <a:defRPr sz="2000" kern="1200">
                <a:solidFill>
                  <a:schemeClr val="accent1"/>
                </a:solidFill>
                <a:latin typeface="+mn-lt"/>
                <a:ea typeface="+mn-ea"/>
                <a:cs typeface="+mn-cs"/>
              </a:defRPr>
            </a:lvl1pPr>
            <a:lvl2pPr marL="467990" indent="0" algn="l" defTabSz="935980" rtl="0" eaLnBrk="1" latinLnBrk="0" hangingPunct="1">
              <a:lnSpc>
                <a:spcPct val="90000"/>
              </a:lnSpc>
              <a:spcBef>
                <a:spcPts val="512"/>
              </a:spcBef>
              <a:buFont typeface="Arial" panose="020B0604020202020204" pitchFamily="34" charset="0"/>
              <a:buNone/>
              <a:defRPr sz="2457" kern="1200">
                <a:solidFill>
                  <a:schemeClr val="accent1"/>
                </a:solidFill>
                <a:latin typeface="+mn-lt"/>
                <a:ea typeface="+mn-ea"/>
                <a:cs typeface="+mn-cs"/>
              </a:defRPr>
            </a:lvl2pPr>
            <a:lvl3pPr marL="935980" indent="0" algn="l" defTabSz="935980" rtl="0" eaLnBrk="1" latinLnBrk="0" hangingPunct="1">
              <a:lnSpc>
                <a:spcPct val="90000"/>
              </a:lnSpc>
              <a:spcBef>
                <a:spcPts val="512"/>
              </a:spcBef>
              <a:buFont typeface="Arial" panose="020B0604020202020204" pitchFamily="34" charset="0"/>
              <a:buNone/>
              <a:defRPr sz="2047" kern="1200">
                <a:solidFill>
                  <a:schemeClr val="accent1"/>
                </a:solidFill>
                <a:latin typeface="+mn-lt"/>
                <a:ea typeface="+mn-ea"/>
                <a:cs typeface="+mn-cs"/>
              </a:defRPr>
            </a:lvl3pPr>
            <a:lvl4pPr marL="1403970" indent="0" algn="l" defTabSz="935980" rtl="0" eaLnBrk="1" latinLnBrk="0" hangingPunct="1">
              <a:lnSpc>
                <a:spcPct val="90000"/>
              </a:lnSpc>
              <a:spcBef>
                <a:spcPts val="512"/>
              </a:spcBef>
              <a:buFont typeface="Arial" panose="020B0604020202020204" pitchFamily="34" charset="0"/>
              <a:buNone/>
              <a:defRPr sz="1842" kern="1200">
                <a:solidFill>
                  <a:schemeClr val="accent1"/>
                </a:solidFill>
                <a:latin typeface="+mn-lt"/>
                <a:ea typeface="+mn-ea"/>
                <a:cs typeface="+mn-cs"/>
              </a:defRPr>
            </a:lvl4pPr>
            <a:lvl5pPr marL="1871960" indent="0" algn="l" defTabSz="935980" rtl="0" eaLnBrk="1" latinLnBrk="0" hangingPunct="1">
              <a:lnSpc>
                <a:spcPct val="90000"/>
              </a:lnSpc>
              <a:spcBef>
                <a:spcPts val="512"/>
              </a:spcBef>
              <a:buFont typeface="Arial" panose="020B0604020202020204" pitchFamily="34" charset="0"/>
              <a:buNone/>
              <a:defRPr sz="1842" kern="1200">
                <a:solidFill>
                  <a:schemeClr val="accent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9pPr>
          </a:lstStyle>
          <a:p>
            <a:endParaRPr lang="en-US" sz="2400" b="1" cap="all" dirty="0">
              <a:solidFill>
                <a:srgbClr val="006491"/>
              </a:solidFill>
            </a:endParaRPr>
          </a:p>
        </p:txBody>
      </p:sp>
      <p:sp>
        <p:nvSpPr>
          <p:cNvPr id="8" name="Textplatzhalter 1">
            <a:extLst>
              <a:ext uri="{FF2B5EF4-FFF2-40B4-BE49-F238E27FC236}">
                <a16:creationId xmlns:a16="http://schemas.microsoft.com/office/drawing/2014/main" id="{95F837D3-1513-447C-80D6-5330711A1B3E}"/>
              </a:ext>
            </a:extLst>
          </p:cNvPr>
          <p:cNvSpPr>
            <a:spLocks noGrp="1"/>
          </p:cNvSpPr>
          <p:nvPr/>
        </p:nvSpPr>
        <p:spPr>
          <a:xfrm>
            <a:off x="839416" y="1474583"/>
            <a:ext cx="7704856" cy="3135097"/>
          </a:xfrm>
          <a:prstGeom prst="rect">
            <a:avLst/>
          </a:prstGeom>
          <a:noFill/>
        </p:spPr>
        <p:txBody>
          <a:bodyPr vert="horz" lIns="0" tIns="0" rIns="0" bIns="0" rtlCol="0">
            <a:noAutofit/>
          </a:bodyPr>
          <a:lstStyle>
            <a:lvl1pPr marL="0" indent="0" algn="l" defTabSz="935980" rtl="0" eaLnBrk="1" latinLnBrk="0" hangingPunct="1">
              <a:lnSpc>
                <a:spcPts val="5459"/>
              </a:lnSpc>
              <a:spcBef>
                <a:spcPts val="1024"/>
              </a:spcBef>
              <a:buFont typeface="Arial" panose="020B0604020202020204" pitchFamily="34" charset="0"/>
              <a:buNone/>
              <a:defRPr sz="4367" kern="1200" cap="all" baseline="0">
                <a:solidFill>
                  <a:schemeClr val="accent1"/>
                </a:solidFill>
                <a:latin typeface="+mn-lt"/>
                <a:ea typeface="+mn-ea"/>
                <a:cs typeface="+mn-cs"/>
              </a:defRPr>
            </a:lvl1pPr>
            <a:lvl2pPr marL="467990" indent="0" algn="l" defTabSz="935980" rtl="0" eaLnBrk="1" latinLnBrk="0" hangingPunct="1">
              <a:lnSpc>
                <a:spcPct val="90000"/>
              </a:lnSpc>
              <a:spcBef>
                <a:spcPts val="512"/>
              </a:spcBef>
              <a:buFont typeface="Arial" panose="020B0604020202020204" pitchFamily="34" charset="0"/>
              <a:buNone/>
              <a:defRPr sz="5186" kern="1200">
                <a:solidFill>
                  <a:schemeClr val="accent1"/>
                </a:solidFill>
                <a:latin typeface="+mn-lt"/>
                <a:ea typeface="+mn-ea"/>
                <a:cs typeface="+mn-cs"/>
              </a:defRPr>
            </a:lvl2pPr>
            <a:lvl3pPr marL="935980" indent="0" algn="l" defTabSz="935980" rtl="0" eaLnBrk="1" latinLnBrk="0" hangingPunct="1">
              <a:lnSpc>
                <a:spcPct val="90000"/>
              </a:lnSpc>
              <a:spcBef>
                <a:spcPts val="512"/>
              </a:spcBef>
              <a:buFont typeface="Arial" panose="020B0604020202020204" pitchFamily="34" charset="0"/>
              <a:buNone/>
              <a:defRPr sz="5186" kern="1200">
                <a:solidFill>
                  <a:schemeClr val="accent1"/>
                </a:solidFill>
                <a:latin typeface="+mn-lt"/>
                <a:ea typeface="+mn-ea"/>
                <a:cs typeface="+mn-cs"/>
              </a:defRPr>
            </a:lvl3pPr>
            <a:lvl4pPr marL="1403970" indent="0" algn="l" defTabSz="935980" rtl="0" eaLnBrk="1" latinLnBrk="0" hangingPunct="1">
              <a:lnSpc>
                <a:spcPct val="90000"/>
              </a:lnSpc>
              <a:spcBef>
                <a:spcPts val="512"/>
              </a:spcBef>
              <a:buFont typeface="Arial" panose="020B0604020202020204" pitchFamily="34" charset="0"/>
              <a:buNone/>
              <a:defRPr sz="5186" kern="1200">
                <a:solidFill>
                  <a:schemeClr val="accent1"/>
                </a:solidFill>
                <a:latin typeface="+mn-lt"/>
                <a:ea typeface="+mn-ea"/>
                <a:cs typeface="+mn-cs"/>
              </a:defRPr>
            </a:lvl4pPr>
            <a:lvl5pPr marL="1871960" indent="0" algn="l" defTabSz="935980" rtl="0" eaLnBrk="1" latinLnBrk="0" hangingPunct="1">
              <a:lnSpc>
                <a:spcPct val="90000"/>
              </a:lnSpc>
              <a:spcBef>
                <a:spcPts val="512"/>
              </a:spcBef>
              <a:buFont typeface="Arial" panose="020B0604020202020204" pitchFamily="34" charset="0"/>
              <a:buNone/>
              <a:defRPr sz="5186" kern="1200">
                <a:solidFill>
                  <a:schemeClr val="accent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9pPr>
          </a:lstStyle>
          <a:p>
            <a:pPr>
              <a:lnSpc>
                <a:spcPct val="100000"/>
              </a:lnSpc>
            </a:pPr>
            <a:endParaRPr lang="en-US" sz="2400" dirty="0">
              <a:solidFill>
                <a:srgbClr val="006491"/>
              </a:solidFill>
            </a:endParaRPr>
          </a:p>
          <a:p>
            <a:pPr>
              <a:lnSpc>
                <a:spcPct val="100000"/>
              </a:lnSpc>
            </a:pPr>
            <a:r>
              <a:rPr lang="en-US" sz="2400" b="1" dirty="0">
                <a:solidFill>
                  <a:srgbClr val="006491"/>
                </a:solidFill>
              </a:rPr>
              <a:t>Name</a:t>
            </a:r>
            <a:r>
              <a:rPr lang="en-US" sz="2400" dirty="0">
                <a:solidFill>
                  <a:srgbClr val="006491"/>
                </a:solidFill>
              </a:rPr>
              <a:t>: MSCA-NET</a:t>
            </a:r>
          </a:p>
          <a:p>
            <a:pPr>
              <a:lnSpc>
                <a:spcPct val="100000"/>
              </a:lnSpc>
            </a:pPr>
            <a:r>
              <a:rPr lang="en-US" sz="2400" b="1" dirty="0">
                <a:solidFill>
                  <a:srgbClr val="006491"/>
                </a:solidFill>
              </a:rPr>
              <a:t>Start</a:t>
            </a:r>
            <a:r>
              <a:rPr lang="en-US" sz="2400" dirty="0">
                <a:solidFill>
                  <a:srgbClr val="006491"/>
                </a:solidFill>
              </a:rPr>
              <a:t>: 1 March 2022</a:t>
            </a:r>
          </a:p>
          <a:p>
            <a:pPr>
              <a:lnSpc>
                <a:spcPct val="100000"/>
              </a:lnSpc>
            </a:pPr>
            <a:r>
              <a:rPr lang="en-US" sz="2400" b="1" dirty="0">
                <a:solidFill>
                  <a:srgbClr val="006491"/>
                </a:solidFill>
              </a:rPr>
              <a:t>Duration</a:t>
            </a:r>
            <a:r>
              <a:rPr lang="en-US" sz="2400" dirty="0">
                <a:solidFill>
                  <a:srgbClr val="006491"/>
                </a:solidFill>
              </a:rPr>
              <a:t>: 36 Months</a:t>
            </a:r>
          </a:p>
          <a:p>
            <a:pPr>
              <a:lnSpc>
                <a:spcPct val="100000"/>
              </a:lnSpc>
            </a:pPr>
            <a:r>
              <a:rPr lang="en-US" sz="2400" b="1" dirty="0">
                <a:solidFill>
                  <a:srgbClr val="006491"/>
                </a:solidFill>
              </a:rPr>
              <a:t>Budget</a:t>
            </a:r>
            <a:r>
              <a:rPr lang="en-US" sz="2400" dirty="0">
                <a:solidFill>
                  <a:srgbClr val="006491"/>
                </a:solidFill>
              </a:rPr>
              <a:t>: €1.87 Million</a:t>
            </a:r>
          </a:p>
          <a:p>
            <a:pPr>
              <a:lnSpc>
                <a:spcPct val="100000"/>
              </a:lnSpc>
            </a:pPr>
            <a:r>
              <a:rPr lang="en-US" sz="2400" b="1" dirty="0">
                <a:solidFill>
                  <a:srgbClr val="006491"/>
                </a:solidFill>
              </a:rPr>
              <a:t>Objectives:</a:t>
            </a:r>
          </a:p>
          <a:p>
            <a:pPr marL="342900" indent="-342900">
              <a:lnSpc>
                <a:spcPct val="100000"/>
              </a:lnSpc>
              <a:buFont typeface="Arial" panose="020B0604020202020204" pitchFamily="34" charset="0"/>
              <a:buChar char="•"/>
            </a:pPr>
            <a:r>
              <a:rPr lang="de-CH" sz="1600" cap="all" dirty="0">
                <a:solidFill>
                  <a:srgbClr val="006491"/>
                </a:solidFill>
              </a:rPr>
              <a:t>Improve, </a:t>
            </a:r>
            <a:r>
              <a:rPr lang="de-CH" sz="1600" cap="all" dirty="0" err="1">
                <a:solidFill>
                  <a:srgbClr val="006491"/>
                </a:solidFill>
              </a:rPr>
              <a:t>professionalise</a:t>
            </a:r>
            <a:r>
              <a:rPr lang="de-CH" sz="1600" cap="all" dirty="0">
                <a:solidFill>
                  <a:srgbClr val="006491"/>
                </a:solidFill>
              </a:rPr>
              <a:t> &amp; </a:t>
            </a:r>
            <a:r>
              <a:rPr lang="de-CH" sz="1600" cap="all" dirty="0" err="1">
                <a:solidFill>
                  <a:srgbClr val="006491"/>
                </a:solidFill>
              </a:rPr>
              <a:t>harmonise</a:t>
            </a:r>
            <a:r>
              <a:rPr lang="de-CH" sz="1600" cap="all" dirty="0">
                <a:solidFill>
                  <a:srgbClr val="006491"/>
                </a:solidFill>
              </a:rPr>
              <a:t> </a:t>
            </a:r>
            <a:r>
              <a:rPr lang="de-CH" sz="1600" cap="all" dirty="0" err="1">
                <a:solidFill>
                  <a:srgbClr val="006491"/>
                </a:solidFill>
              </a:rPr>
              <a:t>services</a:t>
            </a:r>
            <a:r>
              <a:rPr lang="de-CH" sz="1600" cap="all" dirty="0">
                <a:solidFill>
                  <a:srgbClr val="006491"/>
                </a:solidFill>
              </a:rPr>
              <a:t> </a:t>
            </a:r>
            <a:r>
              <a:rPr lang="de-CH" sz="1600" cap="all" dirty="0" err="1">
                <a:solidFill>
                  <a:srgbClr val="006491"/>
                </a:solidFill>
              </a:rPr>
              <a:t>of</a:t>
            </a:r>
            <a:r>
              <a:rPr lang="de-CH" sz="1600" cap="all" dirty="0">
                <a:solidFill>
                  <a:srgbClr val="006491"/>
                </a:solidFill>
              </a:rPr>
              <a:t> MSCA </a:t>
            </a:r>
            <a:r>
              <a:rPr lang="de-CH" sz="1600" cap="all" dirty="0" err="1">
                <a:solidFill>
                  <a:srgbClr val="006491"/>
                </a:solidFill>
              </a:rPr>
              <a:t>NCP</a:t>
            </a:r>
            <a:r>
              <a:rPr lang="de-CH" sz="1600" dirty="0" err="1">
                <a:solidFill>
                  <a:srgbClr val="006491"/>
                </a:solidFill>
              </a:rPr>
              <a:t>s</a:t>
            </a:r>
            <a:endParaRPr lang="de-CH" sz="1600" dirty="0">
              <a:solidFill>
                <a:srgbClr val="006491"/>
              </a:solidFill>
            </a:endParaRPr>
          </a:p>
          <a:p>
            <a:pPr marL="342900" indent="-342900">
              <a:lnSpc>
                <a:spcPct val="100000"/>
              </a:lnSpc>
              <a:buFont typeface="Arial" panose="020B0604020202020204" pitchFamily="34" charset="0"/>
              <a:buChar char="•"/>
            </a:pPr>
            <a:r>
              <a:rPr lang="en-US" sz="1600" dirty="0">
                <a:solidFill>
                  <a:srgbClr val="006491"/>
                </a:solidFill>
              </a:rPr>
              <a:t>Simplify access of potential applicants to the HE MSCA Calls</a:t>
            </a:r>
          </a:p>
          <a:p>
            <a:pPr marL="342900" indent="-342900">
              <a:lnSpc>
                <a:spcPct val="100000"/>
              </a:lnSpc>
              <a:buFont typeface="Arial" panose="020B0604020202020204" pitchFamily="34" charset="0"/>
              <a:buChar char="•"/>
            </a:pPr>
            <a:endParaRPr lang="de-CH" sz="1600" dirty="0">
              <a:solidFill>
                <a:srgbClr val="006491"/>
              </a:solidFill>
            </a:endParaRPr>
          </a:p>
          <a:p>
            <a:pPr>
              <a:lnSpc>
                <a:spcPct val="100000"/>
              </a:lnSpc>
            </a:pPr>
            <a:endParaRPr lang="en-US" sz="2400" dirty="0">
              <a:solidFill>
                <a:srgbClr val="006491"/>
              </a:solidFill>
            </a:endParaRPr>
          </a:p>
        </p:txBody>
      </p:sp>
      <p:pic>
        <p:nvPicPr>
          <p:cNvPr id="10" name="Grafik 8">
            <a:extLst>
              <a:ext uri="{FF2B5EF4-FFF2-40B4-BE49-F238E27FC236}">
                <a16:creationId xmlns:a16="http://schemas.microsoft.com/office/drawing/2014/main" id="{DC9A84E1-78FE-B005-0D14-5CF8743E106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147815" y="1783511"/>
            <a:ext cx="3601226" cy="844097"/>
          </a:xfrm>
          <a:prstGeom prst="rect">
            <a:avLst/>
          </a:prstGeom>
        </p:spPr>
      </p:pic>
      <p:sp>
        <p:nvSpPr>
          <p:cNvPr id="11" name="Título 10">
            <a:extLst>
              <a:ext uri="{FF2B5EF4-FFF2-40B4-BE49-F238E27FC236}">
                <a16:creationId xmlns:a16="http://schemas.microsoft.com/office/drawing/2014/main" id="{85CFB9DF-D1A6-5983-7AC4-873E68733461}"/>
              </a:ext>
            </a:extLst>
          </p:cNvPr>
          <p:cNvSpPr>
            <a:spLocks noGrp="1"/>
          </p:cNvSpPr>
          <p:nvPr>
            <p:ph type="title"/>
          </p:nvPr>
        </p:nvSpPr>
        <p:spPr>
          <a:xfrm>
            <a:off x="2711624" y="274638"/>
            <a:ext cx="9865096" cy="1143000"/>
          </a:xfrm>
        </p:spPr>
        <p:txBody>
          <a:bodyPr/>
          <a:lstStyle/>
          <a:p>
            <a:r>
              <a:rPr lang="en-US" dirty="0"/>
              <a:t>The new Marie </a:t>
            </a:r>
            <a:r>
              <a:rPr lang="en-US" dirty="0" err="1"/>
              <a:t>Skłodowska</a:t>
            </a:r>
            <a:r>
              <a:rPr lang="en-US" dirty="0"/>
              <a:t>-Curie NCP Project</a:t>
            </a:r>
            <a:br>
              <a:rPr lang="en-US" dirty="0"/>
            </a:br>
            <a:endParaRPr lang="es-ES" dirty="0"/>
          </a:p>
        </p:txBody>
      </p:sp>
      <p:sp>
        <p:nvSpPr>
          <p:cNvPr id="14" name="CuadroTexto 13">
            <a:extLst>
              <a:ext uri="{FF2B5EF4-FFF2-40B4-BE49-F238E27FC236}">
                <a16:creationId xmlns:a16="http://schemas.microsoft.com/office/drawing/2014/main" id="{8C1B85FA-FF2F-3D4D-0839-BF26D2E8E07C}"/>
              </a:ext>
            </a:extLst>
          </p:cNvPr>
          <p:cNvSpPr txBox="1"/>
          <p:nvPr/>
        </p:nvSpPr>
        <p:spPr>
          <a:xfrm>
            <a:off x="8436260" y="2787646"/>
            <a:ext cx="3024336" cy="830997"/>
          </a:xfrm>
          <a:prstGeom prst="rect">
            <a:avLst/>
          </a:prstGeom>
          <a:noFill/>
        </p:spPr>
        <p:txBody>
          <a:bodyPr wrap="square">
            <a:spAutoFit/>
          </a:bodyPr>
          <a:lstStyle/>
          <a:p>
            <a:r>
              <a:rPr lang="es-ES" dirty="0">
                <a:hlinkClick r:id="rId4"/>
              </a:rPr>
              <a:t>https://msca-net.eu/</a:t>
            </a:r>
            <a:endParaRPr lang="es-ES" dirty="0"/>
          </a:p>
          <a:p>
            <a:endParaRPr lang="es-ES" dirty="0"/>
          </a:p>
        </p:txBody>
      </p:sp>
    </p:spTree>
    <p:extLst>
      <p:ext uri="{BB962C8B-B14F-4D97-AF65-F5344CB8AC3E}">
        <p14:creationId xmlns:p14="http://schemas.microsoft.com/office/powerpoint/2010/main" val="270356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s-ES" dirty="0"/>
              <a:t>5 </a:t>
            </a:r>
            <a:r>
              <a:rPr lang="es-ES" dirty="0" err="1"/>
              <a:t>Work</a:t>
            </a:r>
            <a:r>
              <a:rPr lang="es-ES" dirty="0"/>
              <a:t> </a:t>
            </a:r>
            <a:r>
              <a:rPr lang="es-ES" dirty="0" err="1"/>
              <a:t>Packages</a:t>
            </a:r>
            <a:endParaRPr lang="es-ES" dirty="0"/>
          </a:p>
        </p:txBody>
      </p:sp>
      <p:pic>
        <p:nvPicPr>
          <p:cNvPr id="5" name="Grafik 8">
            <a:extLst>
              <a:ext uri="{FF2B5EF4-FFF2-40B4-BE49-F238E27FC236}">
                <a16:creationId xmlns:a16="http://schemas.microsoft.com/office/drawing/2014/main" id="{68C03561-522D-7CD4-2D4F-FCB879763857}"/>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3352" y="5788015"/>
            <a:ext cx="2268000" cy="531600"/>
          </a:xfrm>
          <a:prstGeom prst="rect">
            <a:avLst/>
          </a:prstGeom>
        </p:spPr>
      </p:pic>
      <p:sp>
        <p:nvSpPr>
          <p:cNvPr id="6" name="Textplatzhalter 1">
            <a:extLst>
              <a:ext uri="{FF2B5EF4-FFF2-40B4-BE49-F238E27FC236}">
                <a16:creationId xmlns:a16="http://schemas.microsoft.com/office/drawing/2014/main" id="{82ED408F-8921-D57E-0E38-859983023D8A}"/>
              </a:ext>
            </a:extLst>
          </p:cNvPr>
          <p:cNvSpPr txBox="1">
            <a:spLocks/>
          </p:cNvSpPr>
          <p:nvPr/>
        </p:nvSpPr>
        <p:spPr>
          <a:xfrm>
            <a:off x="839416" y="2204862"/>
            <a:ext cx="1767425" cy="3061729"/>
          </a:xfrm>
          <a:prstGeom prst="rect">
            <a:avLst/>
          </a:prstGeom>
          <a:ln w="9525">
            <a:solidFill>
              <a:schemeClr val="accent1"/>
            </a:solidFill>
          </a:ln>
        </p:spPr>
        <p:txBody>
          <a:bodyPr vert="horz" lIns="90000" tIns="90000" rIns="90000" bIns="90000" rtlCol="0" anchor="t">
            <a:noAutofit/>
          </a:bodyPr>
          <a:lstStyle>
            <a:lvl1pPr marL="0" indent="0" algn="l" defTabSz="914400" rtl="0" eaLnBrk="1" latinLnBrk="0" hangingPunct="1">
              <a:lnSpc>
                <a:spcPct val="87000"/>
              </a:lnSpc>
              <a:spcBef>
                <a:spcPts val="0"/>
              </a:spcBef>
              <a:buFont typeface="Arial" panose="020B0604020202020204" pitchFamily="34" charset="0"/>
              <a:buNone/>
              <a:defRPr sz="2100" i="0" kern="1200">
                <a:solidFill>
                  <a:schemeClr val="tx1"/>
                </a:solidFill>
                <a:latin typeface="+mn-lt"/>
                <a:ea typeface="+mn-ea"/>
                <a:cs typeface="+mn-cs"/>
              </a:defRPr>
            </a:lvl1pPr>
            <a:lvl2pPr marL="0" indent="0" algn="l" defTabSz="914400" rtl="0" eaLnBrk="1" latinLnBrk="0" hangingPunct="1">
              <a:lnSpc>
                <a:spcPct val="87000"/>
              </a:lnSpc>
              <a:spcBef>
                <a:spcPts val="1500"/>
              </a:spcBef>
              <a:buFont typeface="Favorit Std" panose="02000006030000020004" pitchFamily="50" charset="0"/>
              <a:buNone/>
              <a:defRPr sz="1500" i="0" kern="1200">
                <a:solidFill>
                  <a:schemeClr val="tx1"/>
                </a:solidFill>
                <a:latin typeface="+mn-lt"/>
                <a:ea typeface="+mn-ea"/>
                <a:cs typeface="+mn-cs"/>
              </a:defRPr>
            </a:lvl2pPr>
            <a:lvl3pPr marL="901700" indent="44608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3pPr>
            <a:lvl4pPr marL="1346200" indent="43973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4pPr>
            <a:lvl5pPr marL="1792288" indent="454025"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7000"/>
              </a:lnSpc>
              <a:spcBef>
                <a:spcPts val="0"/>
              </a:spcBef>
              <a:spcAft>
                <a:spcPts val="0"/>
              </a:spcAft>
              <a:buClrTx/>
              <a:buSzTx/>
              <a:buFont typeface="Arial" panose="020B0604020202020204" pitchFamily="34" charset="0"/>
              <a:buNone/>
              <a:tabLst/>
              <a:defRPr/>
            </a:pPr>
            <a:r>
              <a:rPr kumimoji="0" lang="de-CH" sz="2100" b="0" i="0" u="none" strike="noStrike" kern="1200" cap="all" spc="0" normalizeH="0" baseline="0" noProof="0" dirty="0">
                <a:ln>
                  <a:noFill/>
                </a:ln>
                <a:solidFill>
                  <a:srgbClr val="006491"/>
                </a:solidFill>
                <a:effectLst/>
                <a:uLnTx/>
                <a:uFillTx/>
                <a:latin typeface="Arial" panose="020B0604020202020204"/>
              </a:rPr>
              <a:t>WP1</a:t>
            </a: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endParaRPr kumimoji="0" lang="de-CH" sz="1500" b="0" i="0" u="none" strike="noStrike" kern="1200" cap="all" spc="0" normalizeH="0" baseline="0" noProof="0" dirty="0">
              <a:ln>
                <a:noFill/>
              </a:ln>
              <a:solidFill>
                <a:srgbClr val="006491"/>
              </a:solidFill>
              <a:effectLst/>
              <a:uLnTx/>
              <a:uFillTx/>
              <a:latin typeface="Arial" panose="020B0604020202020204"/>
            </a:endParaRPr>
          </a:p>
          <a:p>
            <a:pPr lvl="1">
              <a:defRPr/>
            </a:pPr>
            <a:r>
              <a:rPr lang="de-CH" sz="1300" cap="all" dirty="0">
                <a:solidFill>
                  <a:srgbClr val="006491"/>
                </a:solidFill>
              </a:rPr>
              <a:t>Management &amp; Communication</a:t>
            </a:r>
            <a:br>
              <a:rPr lang="de-CH" sz="1300" cap="all" dirty="0">
                <a:solidFill>
                  <a:srgbClr val="006491"/>
                </a:solidFill>
              </a:rPr>
            </a:br>
            <a:br>
              <a:rPr lang="de-CH" sz="1300" cap="all" dirty="0">
                <a:solidFill>
                  <a:srgbClr val="006491"/>
                </a:solidFill>
              </a:rPr>
            </a:br>
            <a:br>
              <a:rPr lang="de-CH" sz="1300" cap="all" dirty="0">
                <a:solidFill>
                  <a:srgbClr val="006491"/>
                </a:solidFill>
              </a:rPr>
            </a:br>
            <a:r>
              <a:rPr lang="de-CH" sz="1300" cap="all" dirty="0">
                <a:solidFill>
                  <a:srgbClr val="006491"/>
                </a:solidFill>
              </a:rPr>
              <a:t>Lead: CH</a:t>
            </a: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br>
              <a:rPr kumimoji="0" lang="de-CH" sz="1300" b="0" i="0" u="none" strike="noStrike" kern="1200" cap="all" spc="0" normalizeH="0" baseline="0" noProof="0" dirty="0">
                <a:ln>
                  <a:noFill/>
                </a:ln>
                <a:solidFill>
                  <a:schemeClr val="accent1"/>
                </a:solidFill>
                <a:effectLst/>
                <a:uLnTx/>
                <a:uFillTx/>
                <a:latin typeface="Arial" panose="020B0604020202020204"/>
              </a:rPr>
            </a:br>
            <a:r>
              <a:rPr kumimoji="0" lang="de-CH" sz="1300" b="0" i="0" u="none" strike="noStrike" kern="1200" cap="all" spc="0" normalizeH="0" baseline="0" noProof="0" dirty="0">
                <a:ln>
                  <a:noFill/>
                </a:ln>
                <a:solidFill>
                  <a:schemeClr val="tx2"/>
                </a:solidFill>
                <a:effectLst/>
                <a:uLnTx/>
                <a:uFillTx/>
                <a:latin typeface="Arial" panose="020B0604020202020204"/>
              </a:rPr>
              <a:t>Lead: CH</a:t>
            </a:r>
            <a:br>
              <a:rPr kumimoji="0" lang="de-CH" sz="1300" b="0" i="0" u="none" strike="noStrike" kern="1200" cap="all" spc="0" normalizeH="0" baseline="0" noProof="0" dirty="0">
                <a:ln>
                  <a:noFill/>
                </a:ln>
                <a:solidFill>
                  <a:schemeClr val="tx2"/>
                </a:solidFill>
                <a:effectLst/>
                <a:uLnTx/>
                <a:uFillTx/>
                <a:latin typeface="Arial" panose="020B0604020202020204"/>
              </a:rPr>
            </a:br>
            <a:br>
              <a:rPr kumimoji="0" lang="de-CH" sz="1300" b="0" i="0" u="none" strike="noStrike" kern="1200" cap="all" spc="0" normalizeH="0" baseline="0" noProof="0" dirty="0">
                <a:ln>
                  <a:noFill/>
                </a:ln>
                <a:solidFill>
                  <a:schemeClr val="tx2"/>
                </a:solidFill>
                <a:effectLst/>
                <a:uLnTx/>
                <a:uFillTx/>
                <a:latin typeface="Arial" panose="020B0604020202020204"/>
              </a:rPr>
            </a:br>
            <a:r>
              <a:rPr lang="de-CH" sz="1300" cap="all" dirty="0" err="1">
                <a:solidFill>
                  <a:schemeClr val="tx2"/>
                </a:solidFill>
                <a:latin typeface="Arial" panose="020B0604020202020204"/>
              </a:rPr>
              <a:t>Beneficiaries</a:t>
            </a:r>
            <a:r>
              <a:rPr lang="de-CH" sz="1300" cap="all" dirty="0">
                <a:solidFill>
                  <a:schemeClr val="tx2"/>
                </a:solidFill>
                <a:latin typeface="Arial" panose="020B0604020202020204"/>
              </a:rPr>
              <a:t>: All</a:t>
            </a:r>
            <a:endParaRPr kumimoji="0" lang="de-CH" sz="1300" b="0" i="0" u="none" strike="noStrike" kern="1200" cap="all" spc="0" normalizeH="0" baseline="0" noProof="0" dirty="0">
              <a:ln>
                <a:noFill/>
              </a:ln>
              <a:solidFill>
                <a:schemeClr val="tx2"/>
              </a:solidFill>
              <a:effectLst/>
              <a:uLnTx/>
              <a:uFillTx/>
              <a:latin typeface="Arial" panose="020B0604020202020204"/>
            </a:endParaRP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endParaRPr lang="de-CH" cap="all" dirty="0">
              <a:solidFill>
                <a:schemeClr val="accent1"/>
              </a:solidFill>
              <a:latin typeface="Arial" panose="020B0604020202020204"/>
            </a:endParaRP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endParaRPr kumimoji="0" lang="de-CH" sz="1500" b="0" i="0" u="none" strike="noStrike" kern="1200" cap="all" spc="0" normalizeH="0" baseline="0" noProof="0" dirty="0">
              <a:ln>
                <a:noFill/>
              </a:ln>
              <a:solidFill>
                <a:schemeClr val="accent1"/>
              </a:solidFill>
              <a:effectLst/>
              <a:uLnTx/>
              <a:uFillTx/>
              <a:latin typeface="Arial" panose="020B0604020202020204"/>
            </a:endParaRP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endParaRPr lang="de-CH" cap="all" dirty="0">
              <a:solidFill>
                <a:schemeClr val="accent1"/>
              </a:solidFill>
              <a:latin typeface="Arial" panose="020B0604020202020204"/>
            </a:endParaRPr>
          </a:p>
        </p:txBody>
      </p:sp>
      <p:sp>
        <p:nvSpPr>
          <p:cNvPr id="7" name="Textplatzhalter 6">
            <a:extLst>
              <a:ext uri="{FF2B5EF4-FFF2-40B4-BE49-F238E27FC236}">
                <a16:creationId xmlns:a16="http://schemas.microsoft.com/office/drawing/2014/main" id="{3437172F-794B-F041-3B43-8D5435EDBAAF}"/>
              </a:ext>
            </a:extLst>
          </p:cNvPr>
          <p:cNvSpPr txBox="1">
            <a:spLocks/>
          </p:cNvSpPr>
          <p:nvPr/>
        </p:nvSpPr>
        <p:spPr>
          <a:xfrm>
            <a:off x="2776553" y="2204862"/>
            <a:ext cx="1767425" cy="3061729"/>
          </a:xfrm>
          <a:prstGeom prst="rect">
            <a:avLst/>
          </a:prstGeom>
          <a:ln w="9525">
            <a:solidFill>
              <a:schemeClr val="accent1"/>
            </a:solidFill>
          </a:ln>
        </p:spPr>
        <p:txBody>
          <a:bodyPr vert="horz" lIns="90000" tIns="90000" rIns="90000" bIns="90000" rtlCol="0" anchor="t">
            <a:noAutofit/>
          </a:bodyPr>
          <a:lstStyle>
            <a:lvl1pPr marL="0" indent="0" algn="l" defTabSz="914400" rtl="0" eaLnBrk="1" latinLnBrk="0" hangingPunct="1">
              <a:lnSpc>
                <a:spcPct val="87000"/>
              </a:lnSpc>
              <a:spcBef>
                <a:spcPts val="0"/>
              </a:spcBef>
              <a:buFont typeface="Arial" panose="020B0604020202020204" pitchFamily="34" charset="0"/>
              <a:buNone/>
              <a:defRPr sz="2100" i="0" kern="1200">
                <a:solidFill>
                  <a:schemeClr val="tx1"/>
                </a:solidFill>
                <a:latin typeface="+mn-lt"/>
                <a:ea typeface="+mn-ea"/>
                <a:cs typeface="+mn-cs"/>
              </a:defRPr>
            </a:lvl1pPr>
            <a:lvl2pPr marL="0" indent="0" algn="l" defTabSz="914400" rtl="0" eaLnBrk="1" latinLnBrk="0" hangingPunct="1">
              <a:lnSpc>
                <a:spcPct val="87000"/>
              </a:lnSpc>
              <a:spcBef>
                <a:spcPts val="1500"/>
              </a:spcBef>
              <a:buFont typeface="Favorit Std" panose="02000006030000020004" pitchFamily="50" charset="0"/>
              <a:buNone/>
              <a:defRPr sz="1500" i="0" kern="1200">
                <a:solidFill>
                  <a:schemeClr val="tx1"/>
                </a:solidFill>
                <a:latin typeface="+mn-lt"/>
                <a:ea typeface="+mn-ea"/>
                <a:cs typeface="+mn-cs"/>
              </a:defRPr>
            </a:lvl2pPr>
            <a:lvl3pPr marL="901700" indent="44608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3pPr>
            <a:lvl4pPr marL="1346200" indent="43973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4pPr>
            <a:lvl5pPr marL="1792288" indent="454025"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7000"/>
              </a:lnSpc>
              <a:spcBef>
                <a:spcPts val="0"/>
              </a:spcBef>
              <a:spcAft>
                <a:spcPts val="0"/>
              </a:spcAft>
              <a:buClrTx/>
              <a:buSzTx/>
              <a:buFont typeface="Arial" panose="020B0604020202020204" pitchFamily="34" charset="0"/>
              <a:buNone/>
              <a:tabLst/>
              <a:defRPr/>
            </a:pPr>
            <a:r>
              <a:rPr kumimoji="0" lang="de-CH" sz="2100" b="0" i="0" u="none" strike="noStrike" kern="1200" cap="all" spc="0" normalizeH="0" baseline="0" noProof="0" dirty="0">
                <a:ln>
                  <a:noFill/>
                </a:ln>
                <a:solidFill>
                  <a:srgbClr val="006491"/>
                </a:solidFill>
                <a:effectLst/>
                <a:uLnTx/>
                <a:uFillTx/>
                <a:latin typeface="Arial" panose="020B0604020202020204"/>
                <a:ea typeface="+mn-ea"/>
                <a:cs typeface="+mn-cs"/>
              </a:rPr>
              <a:t>WP2</a:t>
            </a: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endParaRPr kumimoji="0" lang="de-CH" sz="1500" b="0" i="0" u="none" strike="noStrike" kern="1200" cap="all" spc="0" normalizeH="0" baseline="0" noProof="0" dirty="0">
              <a:ln>
                <a:noFill/>
              </a:ln>
              <a:solidFill>
                <a:srgbClr val="006491"/>
              </a:solidFill>
              <a:effectLst/>
              <a:uLnTx/>
              <a:uFillTx/>
              <a:latin typeface="Arial" panose="020B0604020202020204"/>
              <a:ea typeface="+mn-ea"/>
              <a:cs typeface="+mn-cs"/>
            </a:endParaRPr>
          </a:p>
          <a:p>
            <a:pPr lvl="1">
              <a:defRPr/>
            </a:pPr>
            <a:r>
              <a:rPr lang="de-CH" sz="1300" cap="all" dirty="0">
                <a:solidFill>
                  <a:srgbClr val="006491"/>
                </a:solidFill>
              </a:rPr>
              <a:t>Training, Mentoring &amp; Support</a:t>
            </a:r>
            <a:br>
              <a:rPr lang="de-CH" sz="1300" cap="all" dirty="0">
                <a:solidFill>
                  <a:srgbClr val="006491"/>
                </a:solidFill>
              </a:rPr>
            </a:br>
            <a:br>
              <a:rPr lang="de-CH" sz="1300" cap="all" dirty="0">
                <a:solidFill>
                  <a:srgbClr val="006491"/>
                </a:solidFill>
              </a:rPr>
            </a:br>
            <a:r>
              <a:rPr lang="de-CH" sz="1300" cap="all" dirty="0">
                <a:solidFill>
                  <a:srgbClr val="006491"/>
                </a:solidFill>
              </a:rPr>
              <a:t>Lead: IT</a:t>
            </a:r>
          </a:p>
          <a:p>
            <a:pPr lvl="1">
              <a:defRPr/>
            </a:pPr>
            <a:br>
              <a:rPr lang="de-CH" sz="1300" cap="all" dirty="0">
                <a:solidFill>
                  <a:schemeClr val="accent1"/>
                </a:solidFill>
                <a:latin typeface="Arial" panose="020B0604020202020204"/>
              </a:rPr>
            </a:br>
            <a:r>
              <a:rPr lang="de-CH" sz="1300" cap="all" dirty="0">
                <a:solidFill>
                  <a:schemeClr val="tx2"/>
                </a:solidFill>
                <a:latin typeface="Arial" panose="020B0604020202020204"/>
              </a:rPr>
              <a:t>Lead: EL (</a:t>
            </a:r>
            <a:r>
              <a:rPr lang="de-CH" sz="1300" cap="all" dirty="0" err="1">
                <a:solidFill>
                  <a:schemeClr val="tx2"/>
                </a:solidFill>
                <a:latin typeface="Arial" panose="020B0604020202020204"/>
              </a:rPr>
              <a:t>CERTH</a:t>
            </a:r>
            <a:r>
              <a:rPr lang="de-CH" sz="1300" cap="all" dirty="0">
                <a:solidFill>
                  <a:schemeClr val="tx2"/>
                </a:solidFill>
                <a:latin typeface="Arial" panose="020B0604020202020204"/>
              </a:rPr>
              <a:t>)</a:t>
            </a:r>
            <a:br>
              <a:rPr lang="de-CH" sz="1300" cap="all" dirty="0">
                <a:solidFill>
                  <a:schemeClr val="tx2"/>
                </a:solidFill>
                <a:latin typeface="Arial" panose="020B0604020202020204"/>
              </a:rPr>
            </a:br>
            <a:br>
              <a:rPr lang="de-CH" sz="1300" cap="all" dirty="0">
                <a:solidFill>
                  <a:schemeClr val="tx2"/>
                </a:solidFill>
                <a:latin typeface="Arial" panose="020B0604020202020204"/>
              </a:rPr>
            </a:br>
            <a:r>
              <a:rPr lang="de-CH" sz="1300" cap="all" dirty="0" err="1">
                <a:solidFill>
                  <a:schemeClr val="tx2"/>
                </a:solidFill>
                <a:latin typeface="Arial" panose="020B0604020202020204"/>
              </a:rPr>
              <a:t>Beneficiaries</a:t>
            </a:r>
            <a:r>
              <a:rPr lang="de-CH" sz="1300" cap="all" dirty="0">
                <a:solidFill>
                  <a:schemeClr val="tx2"/>
                </a:solidFill>
                <a:latin typeface="Arial" panose="020B0604020202020204"/>
              </a:rPr>
              <a:t>: CH</a:t>
            </a:r>
          </a:p>
        </p:txBody>
      </p:sp>
      <p:sp>
        <p:nvSpPr>
          <p:cNvPr id="8" name="Textplatzhalter 7">
            <a:extLst>
              <a:ext uri="{FF2B5EF4-FFF2-40B4-BE49-F238E27FC236}">
                <a16:creationId xmlns:a16="http://schemas.microsoft.com/office/drawing/2014/main" id="{9F1C9092-4450-7DC1-4ABF-DF33DD063E46}"/>
              </a:ext>
            </a:extLst>
          </p:cNvPr>
          <p:cNvSpPr txBox="1">
            <a:spLocks/>
          </p:cNvSpPr>
          <p:nvPr/>
        </p:nvSpPr>
        <p:spPr>
          <a:xfrm>
            <a:off x="4713690" y="2204862"/>
            <a:ext cx="1767425" cy="3061729"/>
          </a:xfrm>
          <a:prstGeom prst="rect">
            <a:avLst/>
          </a:prstGeom>
          <a:noFill/>
          <a:ln w="9525">
            <a:solidFill>
              <a:schemeClr val="accent1"/>
            </a:solidFill>
          </a:ln>
        </p:spPr>
        <p:txBody>
          <a:bodyPr vert="horz" lIns="90000" tIns="90000" rIns="90000" bIns="90000" rtlCol="0" anchor="t">
            <a:noAutofit/>
          </a:bodyPr>
          <a:lstStyle>
            <a:lvl1pPr marL="0" indent="0" algn="l" defTabSz="914400" rtl="0" eaLnBrk="1" latinLnBrk="0" hangingPunct="1">
              <a:lnSpc>
                <a:spcPct val="87000"/>
              </a:lnSpc>
              <a:spcBef>
                <a:spcPts val="0"/>
              </a:spcBef>
              <a:buFont typeface="Arial" panose="020B0604020202020204" pitchFamily="34" charset="0"/>
              <a:buNone/>
              <a:defRPr sz="2100" i="0" kern="1200">
                <a:solidFill>
                  <a:schemeClr val="tx1"/>
                </a:solidFill>
                <a:latin typeface="+mn-lt"/>
                <a:ea typeface="+mn-ea"/>
                <a:cs typeface="+mn-cs"/>
              </a:defRPr>
            </a:lvl1pPr>
            <a:lvl2pPr marL="0" indent="0" algn="l" defTabSz="914400" rtl="0" eaLnBrk="1" latinLnBrk="0" hangingPunct="1">
              <a:lnSpc>
                <a:spcPct val="87000"/>
              </a:lnSpc>
              <a:spcBef>
                <a:spcPts val="1500"/>
              </a:spcBef>
              <a:buFont typeface="Favorit Std" panose="02000006030000020004" pitchFamily="50" charset="0"/>
              <a:buNone/>
              <a:defRPr sz="1500" i="0" kern="1200">
                <a:solidFill>
                  <a:schemeClr val="tx1"/>
                </a:solidFill>
                <a:latin typeface="+mn-lt"/>
                <a:ea typeface="+mn-ea"/>
                <a:cs typeface="+mn-cs"/>
              </a:defRPr>
            </a:lvl2pPr>
            <a:lvl3pPr marL="901700" indent="44608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3pPr>
            <a:lvl4pPr marL="1346200" indent="43973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4pPr>
            <a:lvl5pPr marL="1792288" indent="454025"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7000"/>
              </a:lnSpc>
              <a:spcBef>
                <a:spcPts val="0"/>
              </a:spcBef>
              <a:spcAft>
                <a:spcPts val="0"/>
              </a:spcAft>
              <a:buClrTx/>
              <a:buSzTx/>
              <a:buFont typeface="Arial" panose="020B0604020202020204" pitchFamily="34" charset="0"/>
              <a:buNone/>
              <a:tabLst/>
              <a:defRPr/>
            </a:pPr>
            <a:r>
              <a:rPr kumimoji="0" lang="de-CH" sz="2100" b="0" i="0" u="none" strike="noStrike" kern="1200" cap="all" spc="0" normalizeH="0" baseline="0" noProof="0" dirty="0">
                <a:ln>
                  <a:noFill/>
                </a:ln>
                <a:solidFill>
                  <a:srgbClr val="006491"/>
                </a:solidFill>
                <a:effectLst/>
                <a:uLnTx/>
                <a:uFillTx/>
                <a:latin typeface="Arial" panose="020B0604020202020204"/>
                <a:ea typeface="+mn-ea"/>
                <a:cs typeface="+mn-cs"/>
              </a:rPr>
              <a:t>WP3</a:t>
            </a: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endParaRPr kumimoji="0" lang="de-CH" sz="1500" b="0" i="0" u="none" strike="noStrike" kern="1200" cap="all" spc="0" normalizeH="0" baseline="0" noProof="0" dirty="0">
              <a:ln>
                <a:noFill/>
              </a:ln>
              <a:solidFill>
                <a:srgbClr val="006491"/>
              </a:solidFill>
              <a:effectLst/>
              <a:uLnTx/>
              <a:uFillTx/>
              <a:latin typeface="Arial" panose="020B0604020202020204"/>
              <a:ea typeface="+mn-ea"/>
              <a:cs typeface="+mn-cs"/>
            </a:endParaRPr>
          </a:p>
          <a:p>
            <a:pPr lvl="1">
              <a:defRPr/>
            </a:pPr>
            <a:r>
              <a:rPr lang="de-CH" sz="1300" cap="all" dirty="0">
                <a:solidFill>
                  <a:srgbClr val="006491"/>
                </a:solidFill>
              </a:rPr>
              <a:t>Tools</a:t>
            </a:r>
            <a:br>
              <a:rPr lang="de-CH" sz="1300" cap="all" dirty="0">
                <a:solidFill>
                  <a:srgbClr val="006491"/>
                </a:solidFill>
              </a:rPr>
            </a:br>
            <a:br>
              <a:rPr lang="de-CH" sz="1300" cap="all" dirty="0">
                <a:solidFill>
                  <a:srgbClr val="006491"/>
                </a:solidFill>
              </a:rPr>
            </a:br>
            <a:br>
              <a:rPr lang="de-CH" sz="1300" cap="all" dirty="0">
                <a:solidFill>
                  <a:srgbClr val="006491"/>
                </a:solidFill>
              </a:rPr>
            </a:br>
            <a:br>
              <a:rPr lang="de-CH" sz="1300" cap="all" dirty="0">
                <a:solidFill>
                  <a:srgbClr val="006491"/>
                </a:solidFill>
              </a:rPr>
            </a:br>
            <a:r>
              <a:rPr lang="de-CH" sz="1300" cap="all" dirty="0">
                <a:solidFill>
                  <a:srgbClr val="006491"/>
                </a:solidFill>
              </a:rPr>
              <a:t>Lead: IL</a:t>
            </a:r>
          </a:p>
          <a:p>
            <a:pPr lvl="1">
              <a:defRPr/>
            </a:pPr>
            <a:br>
              <a:rPr lang="de-CH" sz="1300" cap="all" dirty="0">
                <a:solidFill>
                  <a:schemeClr val="tx2"/>
                </a:solidFill>
                <a:latin typeface="Arial" panose="020B0604020202020204"/>
              </a:rPr>
            </a:br>
            <a:r>
              <a:rPr lang="de-CH" sz="1300" cap="all" dirty="0">
                <a:solidFill>
                  <a:schemeClr val="tx2"/>
                </a:solidFill>
                <a:latin typeface="Arial" panose="020B0604020202020204"/>
              </a:rPr>
              <a:t>Lead: CH</a:t>
            </a:r>
            <a:br>
              <a:rPr lang="de-CH" sz="1300" cap="all" dirty="0">
                <a:solidFill>
                  <a:schemeClr val="tx2"/>
                </a:solidFill>
                <a:latin typeface="Arial" panose="020B0604020202020204"/>
              </a:rPr>
            </a:br>
            <a:br>
              <a:rPr lang="de-CH" sz="1300" cap="all" dirty="0">
                <a:solidFill>
                  <a:schemeClr val="tx2"/>
                </a:solidFill>
                <a:latin typeface="Arial" panose="020B0604020202020204"/>
              </a:rPr>
            </a:br>
            <a:r>
              <a:rPr lang="de-CH" sz="1300" cap="all" dirty="0" err="1">
                <a:solidFill>
                  <a:schemeClr val="tx2"/>
                </a:solidFill>
                <a:latin typeface="Arial" panose="020B0604020202020204"/>
              </a:rPr>
              <a:t>Beneficiaries</a:t>
            </a:r>
            <a:r>
              <a:rPr lang="de-CH" sz="1300" cap="all" dirty="0">
                <a:solidFill>
                  <a:schemeClr val="tx2"/>
                </a:solidFill>
                <a:latin typeface="Arial" panose="020B0604020202020204"/>
              </a:rPr>
              <a:t>: all</a:t>
            </a:r>
          </a:p>
        </p:txBody>
      </p:sp>
      <p:sp>
        <p:nvSpPr>
          <p:cNvPr id="9" name="Textplatzhalter 8">
            <a:extLst>
              <a:ext uri="{FF2B5EF4-FFF2-40B4-BE49-F238E27FC236}">
                <a16:creationId xmlns:a16="http://schemas.microsoft.com/office/drawing/2014/main" id="{90BC398F-59D8-E476-A73B-1BA06E6AE627}"/>
              </a:ext>
            </a:extLst>
          </p:cNvPr>
          <p:cNvSpPr txBox="1">
            <a:spLocks/>
          </p:cNvSpPr>
          <p:nvPr/>
        </p:nvSpPr>
        <p:spPr>
          <a:xfrm>
            <a:off x="6650827" y="2204862"/>
            <a:ext cx="1767425" cy="3061729"/>
          </a:xfrm>
          <a:prstGeom prst="rect">
            <a:avLst/>
          </a:prstGeom>
          <a:noFill/>
          <a:ln w="9525">
            <a:solidFill>
              <a:schemeClr val="accent1"/>
            </a:solidFill>
          </a:ln>
        </p:spPr>
        <p:txBody>
          <a:bodyPr vert="horz" lIns="90000" tIns="90000" rIns="90000" bIns="90000" rtlCol="0" anchor="t">
            <a:noAutofit/>
          </a:bodyPr>
          <a:lstStyle>
            <a:lvl1pPr marL="0" indent="0" algn="l" defTabSz="914400" rtl="0" eaLnBrk="1" latinLnBrk="0" hangingPunct="1">
              <a:lnSpc>
                <a:spcPct val="87000"/>
              </a:lnSpc>
              <a:spcBef>
                <a:spcPts val="0"/>
              </a:spcBef>
              <a:buFont typeface="Arial" panose="020B0604020202020204" pitchFamily="34" charset="0"/>
              <a:buNone/>
              <a:defRPr sz="2100" i="0" kern="1200">
                <a:solidFill>
                  <a:schemeClr val="tx1"/>
                </a:solidFill>
                <a:latin typeface="+mn-lt"/>
                <a:ea typeface="+mn-ea"/>
                <a:cs typeface="+mn-cs"/>
              </a:defRPr>
            </a:lvl1pPr>
            <a:lvl2pPr marL="0" indent="0" algn="l" defTabSz="914400" rtl="0" eaLnBrk="1" latinLnBrk="0" hangingPunct="1">
              <a:lnSpc>
                <a:spcPct val="87000"/>
              </a:lnSpc>
              <a:spcBef>
                <a:spcPts val="1500"/>
              </a:spcBef>
              <a:buFont typeface="Favorit Std" panose="02000006030000020004" pitchFamily="50" charset="0"/>
              <a:buNone/>
              <a:defRPr sz="1500" i="0" kern="1200">
                <a:solidFill>
                  <a:schemeClr val="tx1"/>
                </a:solidFill>
                <a:latin typeface="+mn-lt"/>
                <a:ea typeface="+mn-ea"/>
                <a:cs typeface="+mn-cs"/>
              </a:defRPr>
            </a:lvl2pPr>
            <a:lvl3pPr marL="901700" indent="44608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3pPr>
            <a:lvl4pPr marL="1346200" indent="43973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4pPr>
            <a:lvl5pPr marL="1792288" indent="454025"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7000"/>
              </a:lnSpc>
              <a:spcBef>
                <a:spcPts val="0"/>
              </a:spcBef>
              <a:spcAft>
                <a:spcPts val="0"/>
              </a:spcAft>
              <a:buClrTx/>
              <a:buSzTx/>
              <a:buFont typeface="Arial" panose="020B0604020202020204" pitchFamily="34" charset="0"/>
              <a:buNone/>
              <a:tabLst/>
              <a:defRPr/>
            </a:pPr>
            <a:r>
              <a:rPr kumimoji="0" lang="de-CH" sz="2100" b="0" i="0" u="none" strike="noStrike" kern="1200" cap="all" spc="0" normalizeH="0" baseline="0" noProof="0" dirty="0">
                <a:ln>
                  <a:noFill/>
                </a:ln>
                <a:solidFill>
                  <a:srgbClr val="006491"/>
                </a:solidFill>
                <a:effectLst/>
                <a:uLnTx/>
                <a:uFillTx/>
                <a:latin typeface="Arial" panose="020B0604020202020204"/>
              </a:rPr>
              <a:t>WP4</a:t>
            </a: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endParaRPr kumimoji="0" lang="de-CH" sz="1500" b="0" i="0" u="none" strike="noStrike" kern="1200" cap="all" spc="0" normalizeH="0" baseline="0" noProof="0" dirty="0">
              <a:ln>
                <a:noFill/>
              </a:ln>
              <a:solidFill>
                <a:srgbClr val="006491"/>
              </a:solidFill>
              <a:effectLst/>
              <a:uLnTx/>
              <a:uFillTx/>
              <a:latin typeface="Arial" panose="020B0604020202020204"/>
            </a:endParaRPr>
          </a:p>
          <a:p>
            <a:pPr lvl="1">
              <a:defRPr/>
            </a:pPr>
            <a:r>
              <a:rPr lang="de-CH" sz="1300" cap="all" dirty="0">
                <a:solidFill>
                  <a:srgbClr val="006491"/>
                </a:solidFill>
              </a:rPr>
              <a:t>Strategic </a:t>
            </a:r>
            <a:br>
              <a:rPr lang="de-CH" sz="1300" cap="all" dirty="0">
                <a:solidFill>
                  <a:srgbClr val="006491"/>
                </a:solidFill>
              </a:rPr>
            </a:br>
            <a:r>
              <a:rPr lang="de-CH" sz="1300" cap="all" dirty="0" err="1">
                <a:solidFill>
                  <a:srgbClr val="006491"/>
                </a:solidFill>
              </a:rPr>
              <a:t>Capacity</a:t>
            </a:r>
            <a:r>
              <a:rPr lang="de-CH" sz="1300" cap="all" dirty="0">
                <a:solidFill>
                  <a:srgbClr val="006491"/>
                </a:solidFill>
              </a:rPr>
              <a:t> </a:t>
            </a:r>
            <a:br>
              <a:rPr lang="de-CH" sz="1300" cap="all" dirty="0">
                <a:solidFill>
                  <a:srgbClr val="006491"/>
                </a:solidFill>
              </a:rPr>
            </a:br>
            <a:r>
              <a:rPr lang="de-CH" sz="1300" cap="all" dirty="0">
                <a:solidFill>
                  <a:srgbClr val="006491"/>
                </a:solidFill>
              </a:rPr>
              <a:t>Development</a:t>
            </a:r>
            <a:br>
              <a:rPr lang="de-CH" sz="1300" cap="all" dirty="0">
                <a:solidFill>
                  <a:srgbClr val="006491"/>
                </a:solidFill>
              </a:rPr>
            </a:br>
            <a:br>
              <a:rPr lang="de-CH" sz="1300" cap="all" dirty="0">
                <a:solidFill>
                  <a:srgbClr val="006491"/>
                </a:solidFill>
              </a:rPr>
            </a:br>
            <a:r>
              <a:rPr lang="de-CH" sz="1300" cap="all" dirty="0">
                <a:solidFill>
                  <a:srgbClr val="006491"/>
                </a:solidFill>
              </a:rPr>
              <a:t>Lead: HU</a:t>
            </a:r>
          </a:p>
          <a:p>
            <a:pPr lvl="1">
              <a:defRPr/>
            </a:pPr>
            <a:br>
              <a:rPr lang="de-CH" sz="1300" cap="all" dirty="0">
                <a:solidFill>
                  <a:schemeClr val="accent1"/>
                </a:solidFill>
                <a:latin typeface="Arial" panose="020B0604020202020204"/>
              </a:rPr>
            </a:br>
            <a:r>
              <a:rPr lang="de-CH" sz="1300" cap="all" dirty="0">
                <a:solidFill>
                  <a:schemeClr val="tx2"/>
                </a:solidFill>
                <a:latin typeface="Arial" panose="020B0604020202020204"/>
              </a:rPr>
              <a:t>Lead: CH</a:t>
            </a:r>
            <a:br>
              <a:rPr lang="de-CH" sz="1300" cap="all" dirty="0">
                <a:solidFill>
                  <a:schemeClr val="tx2"/>
                </a:solidFill>
                <a:latin typeface="Arial" panose="020B0604020202020204"/>
              </a:rPr>
            </a:br>
            <a:br>
              <a:rPr lang="de-CH" sz="1300" cap="all" dirty="0">
                <a:solidFill>
                  <a:schemeClr val="tx2"/>
                </a:solidFill>
                <a:latin typeface="Arial" panose="020B0604020202020204"/>
              </a:rPr>
            </a:br>
            <a:r>
              <a:rPr lang="de-CH" sz="1300" cap="all" dirty="0" err="1">
                <a:solidFill>
                  <a:schemeClr val="tx2"/>
                </a:solidFill>
                <a:latin typeface="Arial" panose="020B0604020202020204"/>
              </a:rPr>
              <a:t>Beneficiaries</a:t>
            </a:r>
            <a:r>
              <a:rPr lang="de-CH" sz="1300" cap="all" dirty="0">
                <a:solidFill>
                  <a:schemeClr val="tx2"/>
                </a:solidFill>
                <a:latin typeface="Arial" panose="020B0604020202020204"/>
              </a:rPr>
              <a:t>: BG, EL (</a:t>
            </a:r>
            <a:r>
              <a:rPr lang="de-CH" sz="1300" cap="all" dirty="0" err="1">
                <a:solidFill>
                  <a:schemeClr val="tx2"/>
                </a:solidFill>
                <a:latin typeface="Arial" panose="020B0604020202020204"/>
              </a:rPr>
              <a:t>CERTH</a:t>
            </a:r>
            <a:r>
              <a:rPr lang="de-CH" sz="1300" cap="all" dirty="0">
                <a:solidFill>
                  <a:schemeClr val="tx2"/>
                </a:solidFill>
                <a:latin typeface="Arial" panose="020B0604020202020204"/>
              </a:rPr>
              <a:t>), ES (</a:t>
            </a:r>
            <a:r>
              <a:rPr lang="de-CH" sz="1300" cap="all" dirty="0" err="1">
                <a:solidFill>
                  <a:schemeClr val="tx2"/>
                </a:solidFill>
                <a:latin typeface="Arial" panose="020B0604020202020204"/>
              </a:rPr>
              <a:t>FECYT</a:t>
            </a:r>
            <a:r>
              <a:rPr lang="de-CH" sz="1300" cap="all" dirty="0">
                <a:solidFill>
                  <a:schemeClr val="tx2"/>
                </a:solidFill>
                <a:latin typeface="Arial" panose="020B0604020202020204"/>
              </a:rPr>
              <a:t>), EE</a:t>
            </a:r>
          </a:p>
        </p:txBody>
      </p:sp>
      <p:sp>
        <p:nvSpPr>
          <p:cNvPr id="10" name="Textplatzhalter 8">
            <a:extLst>
              <a:ext uri="{FF2B5EF4-FFF2-40B4-BE49-F238E27FC236}">
                <a16:creationId xmlns:a16="http://schemas.microsoft.com/office/drawing/2014/main" id="{529F263D-7AD7-64DD-5051-422544B1AB2A}"/>
              </a:ext>
            </a:extLst>
          </p:cNvPr>
          <p:cNvSpPr txBox="1">
            <a:spLocks/>
          </p:cNvSpPr>
          <p:nvPr/>
        </p:nvSpPr>
        <p:spPr>
          <a:xfrm>
            <a:off x="9217503" y="2218116"/>
            <a:ext cx="1767425" cy="3061729"/>
          </a:xfrm>
          <a:prstGeom prst="rect">
            <a:avLst/>
          </a:prstGeom>
          <a:noFill/>
          <a:ln w="38100">
            <a:solidFill>
              <a:srgbClr val="006491"/>
            </a:solidFill>
          </a:ln>
        </p:spPr>
        <p:txBody>
          <a:bodyPr vert="horz" lIns="90000" tIns="90000" rIns="90000" bIns="90000" rtlCol="0" anchor="t">
            <a:noAutofit/>
          </a:bodyPr>
          <a:lstStyle>
            <a:lvl1pPr marL="0" indent="0" algn="l" defTabSz="914400" rtl="0" eaLnBrk="1" latinLnBrk="0" hangingPunct="1">
              <a:lnSpc>
                <a:spcPct val="87000"/>
              </a:lnSpc>
              <a:spcBef>
                <a:spcPts val="0"/>
              </a:spcBef>
              <a:buFont typeface="Arial" panose="020B0604020202020204" pitchFamily="34" charset="0"/>
              <a:buNone/>
              <a:defRPr sz="2100" i="0" kern="1200">
                <a:solidFill>
                  <a:schemeClr val="tx1"/>
                </a:solidFill>
                <a:latin typeface="+mn-lt"/>
                <a:ea typeface="+mn-ea"/>
                <a:cs typeface="+mn-cs"/>
              </a:defRPr>
            </a:lvl1pPr>
            <a:lvl2pPr marL="0" indent="0" algn="l" defTabSz="914400" rtl="0" eaLnBrk="1" latinLnBrk="0" hangingPunct="1">
              <a:lnSpc>
                <a:spcPct val="87000"/>
              </a:lnSpc>
              <a:spcBef>
                <a:spcPts val="1500"/>
              </a:spcBef>
              <a:buFont typeface="Favorit Std" panose="02000006030000020004" pitchFamily="50" charset="0"/>
              <a:buNone/>
              <a:defRPr sz="1500" i="0" kern="1200">
                <a:solidFill>
                  <a:schemeClr val="tx1"/>
                </a:solidFill>
                <a:latin typeface="+mn-lt"/>
                <a:ea typeface="+mn-ea"/>
                <a:cs typeface="+mn-cs"/>
              </a:defRPr>
            </a:lvl2pPr>
            <a:lvl3pPr marL="901700" indent="44608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3pPr>
            <a:lvl4pPr marL="1346200" indent="439738"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4pPr>
            <a:lvl5pPr marL="1792288" indent="454025" algn="l" defTabSz="914400" rtl="0" eaLnBrk="1" latinLnBrk="0" hangingPunct="1">
              <a:lnSpc>
                <a:spcPct val="87000"/>
              </a:lnSpc>
              <a:spcBef>
                <a:spcPts val="0"/>
              </a:spcBef>
              <a:buFont typeface="Favorit Std" panose="02000006030000020004" pitchFamily="50" charset="0"/>
              <a:buChar char="—"/>
              <a:defRPr sz="21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7000"/>
              </a:lnSpc>
              <a:spcBef>
                <a:spcPts val="0"/>
              </a:spcBef>
              <a:spcAft>
                <a:spcPts val="0"/>
              </a:spcAft>
              <a:buClrTx/>
              <a:buSzTx/>
              <a:buFont typeface="Arial" panose="020B0604020202020204" pitchFamily="34" charset="0"/>
              <a:buNone/>
              <a:tabLst/>
              <a:defRPr/>
            </a:pPr>
            <a:r>
              <a:rPr kumimoji="0" lang="de-CH" sz="2100" b="1" i="0" u="none" strike="noStrike" kern="1200" cap="all" spc="0" normalizeH="0" baseline="0" noProof="0" dirty="0">
                <a:ln>
                  <a:noFill/>
                </a:ln>
                <a:solidFill>
                  <a:srgbClr val="006491"/>
                </a:solidFill>
                <a:effectLst/>
                <a:uLnTx/>
                <a:uFillTx/>
                <a:latin typeface="Arial" panose="020B0604020202020204"/>
              </a:rPr>
              <a:t>WP5</a:t>
            </a:r>
          </a:p>
          <a:p>
            <a:pPr marL="0" marR="0" lvl="1" indent="0" algn="l" defTabSz="914400" rtl="0" eaLnBrk="1" fontAlgn="auto" latinLnBrk="0" hangingPunct="1">
              <a:lnSpc>
                <a:spcPct val="87000"/>
              </a:lnSpc>
              <a:spcBef>
                <a:spcPts val="1500"/>
              </a:spcBef>
              <a:spcAft>
                <a:spcPts val="0"/>
              </a:spcAft>
              <a:buClrTx/>
              <a:buSzTx/>
              <a:buFont typeface="Favorit Std" panose="02000006030000020004" pitchFamily="50" charset="0"/>
              <a:buNone/>
              <a:tabLst/>
              <a:defRPr/>
            </a:pPr>
            <a:endParaRPr kumimoji="0" lang="de-CH" sz="1500" b="1" i="0" u="none" strike="noStrike" kern="1200" cap="all" spc="0" normalizeH="0" baseline="0" noProof="0" dirty="0">
              <a:ln>
                <a:noFill/>
              </a:ln>
              <a:solidFill>
                <a:srgbClr val="006491"/>
              </a:solidFill>
              <a:effectLst/>
              <a:uLnTx/>
              <a:uFillTx/>
              <a:latin typeface="Arial" panose="020B0604020202020204"/>
            </a:endParaRPr>
          </a:p>
          <a:p>
            <a:pPr lvl="1"/>
            <a:r>
              <a:rPr lang="de-CH" sz="1300" b="1" cap="all" dirty="0" err="1">
                <a:solidFill>
                  <a:srgbClr val="006491"/>
                </a:solidFill>
              </a:rPr>
              <a:t>Synergies</a:t>
            </a:r>
            <a:r>
              <a:rPr lang="de-CH" sz="1300" b="1" cap="all" dirty="0">
                <a:solidFill>
                  <a:srgbClr val="006491"/>
                </a:solidFill>
              </a:rPr>
              <a:t> &amp; </a:t>
            </a:r>
            <a:r>
              <a:rPr lang="de-CH" sz="1300" b="1" cap="all" dirty="0" err="1">
                <a:solidFill>
                  <a:srgbClr val="006491"/>
                </a:solidFill>
              </a:rPr>
              <a:t>Collaborations</a:t>
            </a:r>
            <a:endParaRPr lang="de-CH" sz="1300" b="1" cap="all" dirty="0">
              <a:solidFill>
                <a:srgbClr val="006491"/>
              </a:solidFill>
            </a:endParaRPr>
          </a:p>
          <a:p>
            <a:pPr lvl="1"/>
            <a:br>
              <a:rPr lang="de-CH" sz="1300" b="1" cap="all" dirty="0">
                <a:solidFill>
                  <a:srgbClr val="006491"/>
                </a:solidFill>
              </a:rPr>
            </a:br>
            <a:r>
              <a:rPr lang="de-CH" sz="1300" b="1" cap="all" dirty="0">
                <a:solidFill>
                  <a:srgbClr val="006491"/>
                </a:solidFill>
              </a:rPr>
              <a:t>Lead: ES </a:t>
            </a:r>
          </a:p>
          <a:p>
            <a:pPr lvl="1">
              <a:defRPr/>
            </a:pPr>
            <a:br>
              <a:rPr lang="de-CH" sz="1300" cap="all" dirty="0">
                <a:solidFill>
                  <a:schemeClr val="accent1"/>
                </a:solidFill>
                <a:latin typeface="Arial" panose="020B0604020202020204"/>
              </a:rPr>
            </a:br>
            <a:r>
              <a:rPr lang="de-CH" sz="1300" cap="all" dirty="0">
                <a:solidFill>
                  <a:schemeClr val="tx2"/>
                </a:solidFill>
                <a:latin typeface="Arial" panose="020B0604020202020204"/>
              </a:rPr>
              <a:t>Lead: CH</a:t>
            </a:r>
            <a:br>
              <a:rPr lang="de-CH" sz="1300" cap="all" dirty="0">
                <a:solidFill>
                  <a:schemeClr val="tx2"/>
                </a:solidFill>
                <a:latin typeface="Arial" panose="020B0604020202020204"/>
              </a:rPr>
            </a:br>
            <a:br>
              <a:rPr lang="de-CH" sz="1300" cap="all" dirty="0">
                <a:solidFill>
                  <a:schemeClr val="tx2"/>
                </a:solidFill>
                <a:latin typeface="Arial" panose="020B0604020202020204"/>
              </a:rPr>
            </a:br>
            <a:r>
              <a:rPr lang="de-CH" sz="1300" cap="all" dirty="0" err="1">
                <a:solidFill>
                  <a:schemeClr val="tx2"/>
                </a:solidFill>
                <a:latin typeface="Arial" panose="020B0604020202020204"/>
              </a:rPr>
              <a:t>Beneficiaries</a:t>
            </a:r>
            <a:r>
              <a:rPr lang="de-CH" sz="1300" cap="all" dirty="0">
                <a:solidFill>
                  <a:schemeClr val="tx2"/>
                </a:solidFill>
                <a:latin typeface="Arial" panose="020B0604020202020204"/>
              </a:rPr>
              <a:t>: BG, EL (</a:t>
            </a:r>
            <a:r>
              <a:rPr lang="de-CH" sz="1300" cap="all" dirty="0" err="1">
                <a:solidFill>
                  <a:schemeClr val="tx2"/>
                </a:solidFill>
                <a:latin typeface="Arial" panose="020B0604020202020204"/>
              </a:rPr>
              <a:t>CERTH</a:t>
            </a:r>
            <a:r>
              <a:rPr lang="de-CH" sz="1300" cap="all" dirty="0">
                <a:solidFill>
                  <a:schemeClr val="tx2"/>
                </a:solidFill>
                <a:latin typeface="Arial" panose="020B0604020202020204"/>
              </a:rPr>
              <a:t>), ES (</a:t>
            </a:r>
            <a:r>
              <a:rPr lang="de-CH" sz="1300" cap="all" dirty="0" err="1">
                <a:solidFill>
                  <a:schemeClr val="tx2"/>
                </a:solidFill>
                <a:latin typeface="Arial" panose="020B0604020202020204"/>
              </a:rPr>
              <a:t>FECYT</a:t>
            </a:r>
            <a:r>
              <a:rPr lang="de-CH" sz="1300" cap="all" dirty="0">
                <a:solidFill>
                  <a:schemeClr val="tx2"/>
                </a:solidFill>
                <a:latin typeface="Arial" panose="020B0604020202020204"/>
              </a:rPr>
              <a:t>), EE</a:t>
            </a:r>
          </a:p>
        </p:txBody>
      </p:sp>
    </p:spTree>
    <p:extLst>
      <p:ext uri="{BB962C8B-B14F-4D97-AF65-F5344CB8AC3E}">
        <p14:creationId xmlns:p14="http://schemas.microsoft.com/office/powerpoint/2010/main" val="383180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WP5 - Synergies &amp; Collaborations</a:t>
            </a:r>
            <a:endParaRPr lang="de-CH" b="1" dirty="0"/>
          </a:p>
        </p:txBody>
      </p:sp>
      <p:sp>
        <p:nvSpPr>
          <p:cNvPr id="3" name="Marcador de contenido 2">
            <a:extLst>
              <a:ext uri="{FF2B5EF4-FFF2-40B4-BE49-F238E27FC236}">
                <a16:creationId xmlns:a16="http://schemas.microsoft.com/office/drawing/2014/main" id="{C8127FA9-F59D-EBD7-5D8D-6038775C8F48}"/>
              </a:ext>
            </a:extLst>
          </p:cNvPr>
          <p:cNvSpPr>
            <a:spLocks noGrp="1"/>
          </p:cNvSpPr>
          <p:nvPr>
            <p:ph idx="1"/>
          </p:nvPr>
        </p:nvSpPr>
        <p:spPr/>
        <p:txBody>
          <a:bodyPr/>
          <a:lstStyle/>
          <a:p>
            <a:r>
              <a:rPr lang="en-US" b="1" dirty="0"/>
              <a:t>Task 5.3 Non-academic sector in MSCA. Collaboration with the Enterprise Europe Network</a:t>
            </a:r>
            <a:endParaRPr lang="de-CH" b="1" dirty="0"/>
          </a:p>
          <a:p>
            <a:pPr lvl="1">
              <a:buFont typeface="Arial" panose="020B0604020202020204" pitchFamily="34" charset="0"/>
              <a:buChar char="•"/>
            </a:pPr>
            <a:r>
              <a:rPr lang="en-GB" dirty="0"/>
              <a:t>Improvement SMEs Participation in MSCA Calls</a:t>
            </a:r>
          </a:p>
          <a:p>
            <a:pPr lvl="1">
              <a:buFont typeface="Arial" panose="020B0604020202020204" pitchFamily="34" charset="0"/>
              <a:buChar char="•"/>
            </a:pPr>
            <a:r>
              <a:rPr lang="en-GB" dirty="0"/>
              <a:t>Increase the collaboration EEN-MSCA NCPs</a:t>
            </a:r>
          </a:p>
          <a:p>
            <a:pPr lvl="2">
              <a:buFont typeface="Arial" panose="020B0604020202020204" pitchFamily="34" charset="0"/>
              <a:buChar char="•"/>
            </a:pPr>
            <a:r>
              <a:rPr lang="en-GB" dirty="0"/>
              <a:t>Transfer of Knowledge EEN advisors – MSCA NCPs</a:t>
            </a:r>
          </a:p>
          <a:p>
            <a:pPr lvl="2">
              <a:buFont typeface="Arial" panose="020B0604020202020204" pitchFamily="34" charset="0"/>
              <a:buChar char="•"/>
            </a:pPr>
            <a:r>
              <a:rPr lang="en-GB" dirty="0"/>
              <a:t>Joint Events / Signposting Clients</a:t>
            </a:r>
          </a:p>
          <a:p>
            <a:pPr lvl="2">
              <a:buFont typeface="Arial" panose="020B0604020202020204" pitchFamily="34" charset="0"/>
              <a:buChar char="•"/>
            </a:pPr>
            <a:r>
              <a:rPr lang="en-GB" dirty="0"/>
              <a:t>Training Sessions from EEN Advisors to MSCA NCPs</a:t>
            </a:r>
          </a:p>
          <a:p>
            <a:pPr lvl="1">
              <a:buFont typeface="Arial" panose="020B0604020202020204" pitchFamily="34" charset="0"/>
              <a:buChar char="•"/>
            </a:pPr>
            <a:r>
              <a:rPr lang="en-GB" dirty="0"/>
              <a:t>MSCA Matchmaking Platform</a:t>
            </a:r>
          </a:p>
          <a:p>
            <a:pPr lvl="1">
              <a:buFont typeface="Arial" panose="020B0604020202020204" pitchFamily="34" charset="0"/>
              <a:buChar char="•"/>
            </a:pPr>
            <a:r>
              <a:rPr lang="en-GB" b="1" dirty="0"/>
              <a:t>Increase the number of Achievements in the EEN</a:t>
            </a:r>
          </a:p>
        </p:txBody>
      </p:sp>
      <p:pic>
        <p:nvPicPr>
          <p:cNvPr id="11" name="Grafik 8">
            <a:extLst>
              <a:ext uri="{FF2B5EF4-FFF2-40B4-BE49-F238E27FC236}">
                <a16:creationId xmlns:a16="http://schemas.microsoft.com/office/drawing/2014/main" id="{AC339FEB-E77D-EC17-4F1C-82E42F60DEB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3352" y="5788015"/>
            <a:ext cx="2268000" cy="531600"/>
          </a:xfrm>
          <a:prstGeom prst="rect">
            <a:avLst/>
          </a:prstGeom>
        </p:spPr>
      </p:pic>
    </p:spTree>
    <p:extLst>
      <p:ext uri="{BB962C8B-B14F-4D97-AF65-F5344CB8AC3E}">
        <p14:creationId xmlns:p14="http://schemas.microsoft.com/office/powerpoint/2010/main" val="399168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MSCA opportunities for EEN Clients</a:t>
            </a:r>
            <a:endParaRPr lang="de-CH" b="1" dirty="0"/>
          </a:p>
        </p:txBody>
      </p:sp>
      <p:sp>
        <p:nvSpPr>
          <p:cNvPr id="7" name="Text Placeholder 2">
            <a:extLst>
              <a:ext uri="{FF2B5EF4-FFF2-40B4-BE49-F238E27FC236}">
                <a16:creationId xmlns:a16="http://schemas.microsoft.com/office/drawing/2014/main" id="{5CEE74A9-DE70-810C-D344-DA136C18A14F}"/>
              </a:ext>
            </a:extLst>
          </p:cNvPr>
          <p:cNvSpPr txBox="1">
            <a:spLocks/>
          </p:cNvSpPr>
          <p:nvPr/>
        </p:nvSpPr>
        <p:spPr>
          <a:xfrm>
            <a:off x="2217776" y="6430303"/>
            <a:ext cx="7718867" cy="415028"/>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034EA2"/>
                </a:solidFill>
                <a:effectLst/>
                <a:uLnTx/>
                <a:uFillTx/>
                <a:latin typeface="Arial"/>
                <a:ea typeface="+mn-ea"/>
                <a:cs typeface="+mn-cs"/>
              </a:rPr>
              <a:t>*</a:t>
            </a:r>
            <a:r>
              <a:rPr kumimoji="0" lang="en-IE" sz="1200" b="1" i="0" u="none" strike="noStrike" kern="1200" cap="none" spc="0" normalizeH="0" baseline="0" noProof="0" dirty="0">
                <a:ln>
                  <a:noFill/>
                </a:ln>
                <a:solidFill>
                  <a:srgbClr val="034EA2"/>
                </a:solidFill>
                <a:effectLst/>
                <a:uLnTx/>
                <a:uFillTx/>
                <a:latin typeface="Arial"/>
                <a:ea typeface="+mn-ea"/>
                <a:cs typeface="+mn-cs"/>
              </a:rPr>
              <a:t> </a:t>
            </a:r>
            <a:r>
              <a:rPr kumimoji="0" lang="en-IE" sz="1200" b="0" i="0" u="none" strike="noStrike" kern="1200" cap="none" spc="0" normalizeH="0" baseline="0" noProof="0" dirty="0">
                <a:ln>
                  <a:noFill/>
                </a:ln>
                <a:solidFill>
                  <a:srgbClr val="034EA2"/>
                </a:solidFill>
                <a:effectLst/>
                <a:uLnTx/>
                <a:uFillTx/>
                <a:latin typeface="Arial"/>
                <a:ea typeface="+mn-ea"/>
                <a:cs typeface="+mn-cs"/>
              </a:rPr>
              <a:t>The European Institute of Innovation &amp; Technology (EIT) is not part of the Specific Programme</a:t>
            </a:r>
          </a:p>
        </p:txBody>
      </p:sp>
      <p:sp>
        <p:nvSpPr>
          <p:cNvPr id="8" name="TextBox 40">
            <a:extLst>
              <a:ext uri="{FF2B5EF4-FFF2-40B4-BE49-F238E27FC236}">
                <a16:creationId xmlns:a16="http://schemas.microsoft.com/office/drawing/2014/main" id="{96DE7E3B-B7C6-F323-531E-FB28FC133740}"/>
              </a:ext>
            </a:extLst>
          </p:cNvPr>
          <p:cNvSpPr txBox="1"/>
          <p:nvPr/>
        </p:nvSpPr>
        <p:spPr>
          <a:xfrm>
            <a:off x="10167910" y="1121250"/>
            <a:ext cx="161468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all" spc="0" normalizeH="0" baseline="0" noProof="0" dirty="0">
                <a:ln>
                  <a:noFill/>
                </a:ln>
                <a:solidFill>
                  <a:srgbClr val="034EA2"/>
                </a:solidFill>
                <a:effectLst/>
                <a:uLnTx/>
                <a:uFillTx/>
                <a:latin typeface="Arial" charset="0"/>
                <a:ea typeface="+mn-ea"/>
                <a:cs typeface="+mn-cs"/>
              </a:rPr>
              <a:t>EURATOM</a:t>
            </a:r>
          </a:p>
        </p:txBody>
      </p:sp>
      <p:sp>
        <p:nvSpPr>
          <p:cNvPr id="9" name="TextBox 44">
            <a:extLst>
              <a:ext uri="{FF2B5EF4-FFF2-40B4-BE49-F238E27FC236}">
                <a16:creationId xmlns:a16="http://schemas.microsoft.com/office/drawing/2014/main" id="{76048DA5-E0F8-2797-E415-D3348071E54D}"/>
              </a:ext>
            </a:extLst>
          </p:cNvPr>
          <p:cNvSpPr txBox="1"/>
          <p:nvPr/>
        </p:nvSpPr>
        <p:spPr>
          <a:xfrm>
            <a:off x="3913668" y="1121250"/>
            <a:ext cx="258917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all" spc="0" normalizeH="0" baseline="0" noProof="0" dirty="0">
                <a:ln>
                  <a:noFill/>
                </a:ln>
                <a:solidFill>
                  <a:schemeClr val="bg1"/>
                </a:solidFill>
                <a:effectLst/>
                <a:uLnTx/>
                <a:uFillTx/>
                <a:latin typeface="Arial" charset="0"/>
                <a:ea typeface="+mn-ea"/>
                <a:cs typeface="+mn-cs"/>
              </a:rPr>
              <a:t>HORIZON EUROPE</a:t>
            </a:r>
          </a:p>
        </p:txBody>
      </p:sp>
      <p:sp>
        <p:nvSpPr>
          <p:cNvPr id="10" name="Rectangle 48">
            <a:extLst>
              <a:ext uri="{FF2B5EF4-FFF2-40B4-BE49-F238E27FC236}">
                <a16:creationId xmlns:a16="http://schemas.microsoft.com/office/drawing/2014/main" id="{3EC68E26-D748-2E9D-6282-890B9AC7CE35}"/>
              </a:ext>
            </a:extLst>
          </p:cNvPr>
          <p:cNvSpPr/>
          <p:nvPr/>
        </p:nvSpPr>
        <p:spPr>
          <a:xfrm>
            <a:off x="521751" y="2252091"/>
            <a:ext cx="1411499" cy="3844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53">
            <a:extLst>
              <a:ext uri="{FF2B5EF4-FFF2-40B4-BE49-F238E27FC236}">
                <a16:creationId xmlns:a16="http://schemas.microsoft.com/office/drawing/2014/main" id="{2057E5B2-35C7-579B-E3DF-76698E066D6F}"/>
              </a:ext>
            </a:extLst>
          </p:cNvPr>
          <p:cNvSpPr/>
          <p:nvPr/>
        </p:nvSpPr>
        <p:spPr>
          <a:xfrm>
            <a:off x="430451" y="1769644"/>
            <a:ext cx="1658487" cy="4566926"/>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54">
            <a:extLst>
              <a:ext uri="{FF2B5EF4-FFF2-40B4-BE49-F238E27FC236}">
                <a16:creationId xmlns:a16="http://schemas.microsoft.com/office/drawing/2014/main" id="{9B6BADB5-B384-835E-1006-F30D695E07F6}"/>
              </a:ext>
            </a:extLst>
          </p:cNvPr>
          <p:cNvSpPr txBox="1"/>
          <p:nvPr/>
        </p:nvSpPr>
        <p:spPr>
          <a:xfrm>
            <a:off x="645128" y="3656225"/>
            <a:ext cx="1277779" cy="1188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Research actions</a:t>
            </a:r>
          </a:p>
        </p:txBody>
      </p:sp>
      <p:sp>
        <p:nvSpPr>
          <p:cNvPr id="14" name="TextBox 57">
            <a:extLst>
              <a:ext uri="{FF2B5EF4-FFF2-40B4-BE49-F238E27FC236}">
                <a16:creationId xmlns:a16="http://schemas.microsoft.com/office/drawing/2014/main" id="{9127C480-BA75-6B2D-4665-DA3E4FAA4F55}"/>
              </a:ext>
            </a:extLst>
          </p:cNvPr>
          <p:cNvSpPr txBox="1"/>
          <p:nvPr/>
        </p:nvSpPr>
        <p:spPr>
          <a:xfrm>
            <a:off x="645129" y="4996379"/>
            <a:ext cx="1277779" cy="1188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Development actions</a:t>
            </a:r>
          </a:p>
        </p:txBody>
      </p:sp>
      <p:sp>
        <p:nvSpPr>
          <p:cNvPr id="15" name="TextBox 52">
            <a:extLst>
              <a:ext uri="{FF2B5EF4-FFF2-40B4-BE49-F238E27FC236}">
                <a16:creationId xmlns:a16="http://schemas.microsoft.com/office/drawing/2014/main" id="{0F0D3554-5CF9-4C41-430C-BA865B47827C}"/>
              </a:ext>
            </a:extLst>
          </p:cNvPr>
          <p:cNvSpPr txBox="1"/>
          <p:nvPr/>
        </p:nvSpPr>
        <p:spPr>
          <a:xfrm>
            <a:off x="570910" y="1893959"/>
            <a:ext cx="1506062" cy="1118255"/>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IE" sz="1400" b="1" i="0" u="none" strike="noStrike" kern="1200" cap="all" spc="0" normalizeH="0" baseline="0" noProof="0" dirty="0">
                <a:ln>
                  <a:noFill/>
                </a:ln>
                <a:solidFill>
                  <a:srgbClr val="931680"/>
                </a:solidFill>
                <a:effectLst/>
                <a:uLnTx/>
                <a:uFillTx/>
                <a:latin typeface="Arial"/>
                <a:ea typeface="+mn-ea"/>
                <a:cs typeface="+mn-cs"/>
              </a:rPr>
              <a:t>Specific Programme: European Defence Fund</a:t>
            </a:r>
            <a:endParaRPr kumimoji="0" lang="en-IE" sz="1400" b="0" i="0" u="none" strike="noStrike" kern="1200" cap="all" spc="0" normalizeH="0" baseline="0" noProof="0" dirty="0">
              <a:ln>
                <a:noFill/>
              </a:ln>
              <a:solidFill>
                <a:srgbClr val="931680"/>
              </a:solidFill>
              <a:effectLst/>
              <a:uLnTx/>
              <a:uFillTx/>
              <a:latin typeface="Arial"/>
              <a:ea typeface="+mn-ea"/>
              <a:cs typeface="+mn-cs"/>
            </a:endParaRPr>
          </a:p>
        </p:txBody>
      </p:sp>
      <p:cxnSp>
        <p:nvCxnSpPr>
          <p:cNvPr id="16" name="Straight Connector 67">
            <a:extLst>
              <a:ext uri="{FF2B5EF4-FFF2-40B4-BE49-F238E27FC236}">
                <a16:creationId xmlns:a16="http://schemas.microsoft.com/office/drawing/2014/main" id="{256A5504-F631-06B5-BDBC-DA1BB4E045BD}"/>
              </a:ext>
            </a:extLst>
          </p:cNvPr>
          <p:cNvCxnSpPr/>
          <p:nvPr/>
        </p:nvCxnSpPr>
        <p:spPr>
          <a:xfrm>
            <a:off x="424163" y="1594192"/>
            <a:ext cx="950619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68">
            <a:extLst>
              <a:ext uri="{FF2B5EF4-FFF2-40B4-BE49-F238E27FC236}">
                <a16:creationId xmlns:a16="http://schemas.microsoft.com/office/drawing/2014/main" id="{7A1D6380-07C0-19EB-A01E-ABA6F23D8B43}"/>
              </a:ext>
            </a:extLst>
          </p:cNvPr>
          <p:cNvCxnSpPr/>
          <p:nvPr/>
        </p:nvCxnSpPr>
        <p:spPr>
          <a:xfrm>
            <a:off x="10050152" y="1594192"/>
            <a:ext cx="170144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38">
            <a:extLst>
              <a:ext uri="{FF2B5EF4-FFF2-40B4-BE49-F238E27FC236}">
                <a16:creationId xmlns:a16="http://schemas.microsoft.com/office/drawing/2014/main" id="{804073A1-9F18-437B-DC00-C44033BA196F}"/>
              </a:ext>
            </a:extLst>
          </p:cNvPr>
          <p:cNvSpPr/>
          <p:nvPr/>
        </p:nvSpPr>
        <p:spPr>
          <a:xfrm>
            <a:off x="10056440" y="1762916"/>
            <a:ext cx="1701446" cy="4616033"/>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9" name="Group 83">
            <a:extLst>
              <a:ext uri="{FF2B5EF4-FFF2-40B4-BE49-F238E27FC236}">
                <a16:creationId xmlns:a16="http://schemas.microsoft.com/office/drawing/2014/main" id="{9B0112A0-3CD3-7096-6C42-8EC18E9A852E}"/>
              </a:ext>
            </a:extLst>
          </p:cNvPr>
          <p:cNvGrpSpPr/>
          <p:nvPr/>
        </p:nvGrpSpPr>
        <p:grpSpPr>
          <a:xfrm>
            <a:off x="10277163" y="1974085"/>
            <a:ext cx="1260000" cy="4216709"/>
            <a:chOff x="10324155" y="1331859"/>
            <a:chExt cx="1260000" cy="4216709"/>
          </a:xfrm>
        </p:grpSpPr>
        <p:sp>
          <p:nvSpPr>
            <p:cNvPr id="20" name="TextBox 41">
              <a:extLst>
                <a:ext uri="{FF2B5EF4-FFF2-40B4-BE49-F238E27FC236}">
                  <a16:creationId xmlns:a16="http://schemas.microsoft.com/office/drawing/2014/main" id="{9C075089-F8BB-2EFF-9389-C7B41AB3E1DF}"/>
                </a:ext>
              </a:extLst>
            </p:cNvPr>
            <p:cNvSpPr txBox="1">
              <a:spLocks/>
            </p:cNvSpPr>
            <p:nvPr/>
          </p:nvSpPr>
          <p:spPr>
            <a:xfrm>
              <a:off x="10324155" y="1331859"/>
              <a:ext cx="1260000" cy="1296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Fusion</a:t>
              </a:r>
            </a:p>
          </p:txBody>
        </p:sp>
        <p:sp>
          <p:nvSpPr>
            <p:cNvPr id="21" name="TextBox 43">
              <a:extLst>
                <a:ext uri="{FF2B5EF4-FFF2-40B4-BE49-F238E27FC236}">
                  <a16:creationId xmlns:a16="http://schemas.microsoft.com/office/drawing/2014/main" id="{695C1C35-F788-F3D9-720A-88C73C945C37}"/>
                </a:ext>
              </a:extLst>
            </p:cNvPr>
            <p:cNvSpPr txBox="1"/>
            <p:nvPr/>
          </p:nvSpPr>
          <p:spPr>
            <a:xfrm>
              <a:off x="10324290" y="4252568"/>
              <a:ext cx="1259730" cy="1296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Joint Research </a:t>
              </a:r>
              <a:r>
                <a:rPr kumimoji="0" lang="en-GB" sz="1200" b="1" i="0" u="none" strike="noStrike" kern="1200" cap="none" spc="0" normalizeH="0" baseline="0" noProof="0" dirty="0" err="1">
                  <a:ln>
                    <a:noFill/>
                  </a:ln>
                  <a:solidFill>
                    <a:srgbClr val="034EA2"/>
                  </a:solidFill>
                  <a:effectLst/>
                  <a:uLnTx/>
                  <a:uFillTx/>
                  <a:latin typeface="Arial" charset="0"/>
                  <a:ea typeface="+mn-ea"/>
                  <a:cs typeface="+mn-cs"/>
                </a:rPr>
                <a:t>Center</a:t>
              </a:r>
              <a:endParaRPr kumimoji="0" lang="en-GB" sz="12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22" name="TextBox 72">
              <a:extLst>
                <a:ext uri="{FF2B5EF4-FFF2-40B4-BE49-F238E27FC236}">
                  <a16:creationId xmlns:a16="http://schemas.microsoft.com/office/drawing/2014/main" id="{E53AC0E2-3C2B-A29D-293D-E4A514DA4DC3}"/>
                </a:ext>
              </a:extLst>
            </p:cNvPr>
            <p:cNvSpPr txBox="1">
              <a:spLocks/>
            </p:cNvSpPr>
            <p:nvPr/>
          </p:nvSpPr>
          <p:spPr>
            <a:xfrm>
              <a:off x="10324155" y="2792213"/>
              <a:ext cx="1260000" cy="1296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Fission</a:t>
              </a:r>
            </a:p>
          </p:txBody>
        </p:sp>
      </p:grpSp>
      <p:sp>
        <p:nvSpPr>
          <p:cNvPr id="23" name="Rectangle 4">
            <a:extLst>
              <a:ext uri="{FF2B5EF4-FFF2-40B4-BE49-F238E27FC236}">
                <a16:creationId xmlns:a16="http://schemas.microsoft.com/office/drawing/2014/main" id="{7333E589-43FA-B1A1-A364-430D9C7E76FF}"/>
              </a:ext>
            </a:extLst>
          </p:cNvPr>
          <p:cNvSpPr/>
          <p:nvPr/>
        </p:nvSpPr>
        <p:spPr>
          <a:xfrm>
            <a:off x="2217779" y="1762916"/>
            <a:ext cx="7718864" cy="4573653"/>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46">
            <a:extLst>
              <a:ext uri="{FF2B5EF4-FFF2-40B4-BE49-F238E27FC236}">
                <a16:creationId xmlns:a16="http://schemas.microsoft.com/office/drawing/2014/main" id="{59F2B85D-3788-786D-90B6-8BA7AC8F76F2}"/>
              </a:ext>
            </a:extLst>
          </p:cNvPr>
          <p:cNvSpPr txBox="1"/>
          <p:nvPr/>
        </p:nvSpPr>
        <p:spPr>
          <a:xfrm>
            <a:off x="2990508" y="1893959"/>
            <a:ext cx="632427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all" spc="0" normalizeH="0" baseline="0" noProof="0" dirty="0">
                <a:ln>
                  <a:noFill/>
                </a:ln>
                <a:solidFill>
                  <a:srgbClr val="931680"/>
                </a:solidFill>
                <a:effectLst/>
                <a:uLnTx/>
                <a:uFillTx/>
                <a:latin typeface="Arial"/>
                <a:ea typeface="+mn-ea"/>
                <a:cs typeface="+mn-cs"/>
              </a:rPr>
              <a:t>Specific Programme</a:t>
            </a:r>
            <a:r>
              <a:rPr kumimoji="0" lang="en-IE" sz="1400" b="1" i="0" u="none" strike="noStrike" kern="1200" cap="all" spc="0" normalizeH="0" baseline="0" noProof="0" dirty="0">
                <a:ln>
                  <a:noFill/>
                </a:ln>
                <a:solidFill>
                  <a:srgbClr val="034EA2"/>
                </a:solidFill>
                <a:effectLst/>
                <a:uLnTx/>
                <a:uFillTx/>
                <a:latin typeface="Arial"/>
                <a:ea typeface="+mn-ea"/>
                <a:cs typeface="+mn-cs"/>
              </a:rPr>
              <a:t> </a:t>
            </a:r>
            <a:r>
              <a:rPr kumimoji="0" lang="en-IE" sz="1400" b="1" i="0" u="none" strike="noStrike" kern="1200" cap="all" spc="0" normalizeH="0" baseline="0" noProof="0" dirty="0">
                <a:ln>
                  <a:noFill/>
                </a:ln>
                <a:solidFill>
                  <a:srgbClr val="931680"/>
                </a:solidFill>
                <a:effectLst/>
                <a:uLnTx/>
                <a:uFillTx/>
                <a:latin typeface="Arial"/>
                <a:ea typeface="+mn-ea"/>
                <a:cs typeface="+mn-cs"/>
              </a:rPr>
              <a:t>implementing Horizon Europe &amp; EIT</a:t>
            </a:r>
            <a:r>
              <a:rPr kumimoji="0" lang="en-IE" sz="1400" b="1" i="0" u="none" strike="noStrike" kern="1200" cap="all" spc="0" normalizeH="0" baseline="30000" noProof="0" dirty="0">
                <a:ln>
                  <a:noFill/>
                </a:ln>
                <a:solidFill>
                  <a:srgbClr val="93168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a:ln>
                  <a:noFill/>
                </a:ln>
                <a:solidFill>
                  <a:srgbClr val="034EA2"/>
                </a:solidFill>
                <a:effectLst/>
                <a:uLnTx/>
                <a:uFillTx/>
                <a:latin typeface="Arial"/>
                <a:ea typeface="+mn-ea"/>
                <a:cs typeface="+mn-cs"/>
              </a:rPr>
              <a:t>Exclusive focus on civil applications</a:t>
            </a:r>
            <a:r>
              <a:rPr kumimoji="0" lang="en-IE" sz="1200" b="0" i="0" u="none" strike="noStrike" kern="1200" cap="all" spc="0" normalizeH="0" baseline="0" noProof="0" dirty="0">
                <a:ln>
                  <a:noFill/>
                </a:ln>
                <a:solidFill>
                  <a:srgbClr val="034EA2"/>
                </a:solidFill>
                <a:effectLst/>
                <a:uLnTx/>
                <a:uFillTx/>
                <a:latin typeface="Arial"/>
                <a:ea typeface="+mn-ea"/>
                <a:cs typeface="+mn-cs"/>
              </a:rPr>
              <a:t> </a:t>
            </a:r>
          </a:p>
        </p:txBody>
      </p:sp>
      <p:sp>
        <p:nvSpPr>
          <p:cNvPr id="25" name="TextBox 17">
            <a:extLst>
              <a:ext uri="{FF2B5EF4-FFF2-40B4-BE49-F238E27FC236}">
                <a16:creationId xmlns:a16="http://schemas.microsoft.com/office/drawing/2014/main" id="{9AEF6F9D-93F8-D8A1-B40B-9F2DF2F99A5A}"/>
              </a:ext>
            </a:extLst>
          </p:cNvPr>
          <p:cNvSpPr txBox="1"/>
          <p:nvPr/>
        </p:nvSpPr>
        <p:spPr>
          <a:xfrm>
            <a:off x="2217777" y="5634143"/>
            <a:ext cx="7651273" cy="2719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Widening Participation and Strengthening the European</a:t>
            </a:r>
            <a:r>
              <a:rPr kumimoji="0" lang="en-GB" sz="1100" b="1"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Research Area</a:t>
            </a:r>
          </a:p>
        </p:txBody>
      </p:sp>
      <p:sp>
        <p:nvSpPr>
          <p:cNvPr id="26" name="TextBox 18">
            <a:extLst>
              <a:ext uri="{FF2B5EF4-FFF2-40B4-BE49-F238E27FC236}">
                <a16:creationId xmlns:a16="http://schemas.microsoft.com/office/drawing/2014/main" id="{CCC93080-59B4-875A-182C-A8410DEA52C4}"/>
              </a:ext>
            </a:extLst>
          </p:cNvPr>
          <p:cNvSpPr txBox="1"/>
          <p:nvPr/>
        </p:nvSpPr>
        <p:spPr>
          <a:xfrm>
            <a:off x="5999471" y="5929184"/>
            <a:ext cx="370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Reforming &amp; Enhancing the European R&amp;I system</a:t>
            </a:r>
          </a:p>
        </p:txBody>
      </p:sp>
      <p:sp>
        <p:nvSpPr>
          <p:cNvPr id="27" name="TextBox 19">
            <a:extLst>
              <a:ext uri="{FF2B5EF4-FFF2-40B4-BE49-F238E27FC236}">
                <a16:creationId xmlns:a16="http://schemas.microsoft.com/office/drawing/2014/main" id="{16808711-5D3D-9D3A-6F69-EF94DA1DC491}"/>
              </a:ext>
            </a:extLst>
          </p:cNvPr>
          <p:cNvSpPr txBox="1"/>
          <p:nvPr/>
        </p:nvSpPr>
        <p:spPr>
          <a:xfrm>
            <a:off x="2398743" y="5922769"/>
            <a:ext cx="3420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Widening participation &amp; spreading excellence</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cxnSp>
        <p:nvCxnSpPr>
          <p:cNvPr id="28" name="Straight Connector 5">
            <a:extLst>
              <a:ext uri="{FF2B5EF4-FFF2-40B4-BE49-F238E27FC236}">
                <a16:creationId xmlns:a16="http://schemas.microsoft.com/office/drawing/2014/main" id="{A747B7BF-0539-399E-5BB4-B355E07B17D0}"/>
              </a:ext>
            </a:extLst>
          </p:cNvPr>
          <p:cNvCxnSpPr/>
          <p:nvPr/>
        </p:nvCxnSpPr>
        <p:spPr>
          <a:xfrm>
            <a:off x="7421458" y="3242201"/>
            <a:ext cx="0" cy="199345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58">
            <a:extLst>
              <a:ext uri="{FF2B5EF4-FFF2-40B4-BE49-F238E27FC236}">
                <a16:creationId xmlns:a16="http://schemas.microsoft.com/office/drawing/2014/main" id="{EB3E59E8-E96D-C2FD-96B6-551B5072E6E3}"/>
              </a:ext>
            </a:extLst>
          </p:cNvPr>
          <p:cNvCxnSpPr/>
          <p:nvPr/>
        </p:nvCxnSpPr>
        <p:spPr>
          <a:xfrm>
            <a:off x="4672183" y="3228331"/>
            <a:ext cx="0" cy="199345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70">
            <a:extLst>
              <a:ext uri="{FF2B5EF4-FFF2-40B4-BE49-F238E27FC236}">
                <a16:creationId xmlns:a16="http://schemas.microsoft.com/office/drawing/2014/main" id="{9E2CABC1-F471-D284-5757-3553C3EADF4A}"/>
              </a:ext>
            </a:extLst>
          </p:cNvPr>
          <p:cNvCxnSpPr/>
          <p:nvPr/>
        </p:nvCxnSpPr>
        <p:spPr>
          <a:xfrm>
            <a:off x="2217776" y="5491033"/>
            <a:ext cx="774244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77">
            <a:extLst>
              <a:ext uri="{FF2B5EF4-FFF2-40B4-BE49-F238E27FC236}">
                <a16:creationId xmlns:a16="http://schemas.microsoft.com/office/drawing/2014/main" id="{32F82065-1E68-6C81-6090-1739C4E5DB85}"/>
              </a:ext>
            </a:extLst>
          </p:cNvPr>
          <p:cNvGrpSpPr/>
          <p:nvPr/>
        </p:nvGrpSpPr>
        <p:grpSpPr>
          <a:xfrm>
            <a:off x="2398742" y="2446326"/>
            <a:ext cx="2180989" cy="1837254"/>
            <a:chOff x="2417532" y="1928084"/>
            <a:chExt cx="2180989" cy="1837254"/>
          </a:xfrm>
        </p:grpSpPr>
        <p:sp>
          <p:nvSpPr>
            <p:cNvPr id="32" name="TextBox 11">
              <a:extLst>
                <a:ext uri="{FF2B5EF4-FFF2-40B4-BE49-F238E27FC236}">
                  <a16:creationId xmlns:a16="http://schemas.microsoft.com/office/drawing/2014/main" id="{A6D1381E-1BFC-A860-59A1-AFC4260A4482}"/>
                </a:ext>
              </a:extLst>
            </p:cNvPr>
            <p:cNvSpPr txBox="1"/>
            <p:nvPr/>
          </p:nvSpPr>
          <p:spPr>
            <a:xfrm>
              <a:off x="2906521"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Excellent Science</a:t>
              </a:r>
            </a:p>
          </p:txBody>
        </p:sp>
        <p:sp>
          <p:nvSpPr>
            <p:cNvPr id="33" name="TextBox 14">
              <a:extLst>
                <a:ext uri="{FF2B5EF4-FFF2-40B4-BE49-F238E27FC236}">
                  <a16:creationId xmlns:a16="http://schemas.microsoft.com/office/drawing/2014/main" id="{77A5BE97-5A66-BB27-C6D1-882E1ABA2714}"/>
                </a:ext>
              </a:extLst>
            </p:cNvPr>
            <p:cNvSpPr txBox="1"/>
            <p:nvPr/>
          </p:nvSpPr>
          <p:spPr>
            <a:xfrm>
              <a:off x="2417533" y="2723959"/>
              <a:ext cx="2088000" cy="26161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Research Council</a:t>
              </a:r>
            </a:p>
          </p:txBody>
        </p:sp>
        <p:sp>
          <p:nvSpPr>
            <p:cNvPr id="34" name="TextBox 15">
              <a:extLst>
                <a:ext uri="{FF2B5EF4-FFF2-40B4-BE49-F238E27FC236}">
                  <a16:creationId xmlns:a16="http://schemas.microsoft.com/office/drawing/2014/main" id="{EF348D57-1BFC-DCE2-850B-5A083B7ACA8E}"/>
                </a:ext>
              </a:extLst>
            </p:cNvPr>
            <p:cNvSpPr txBox="1"/>
            <p:nvPr/>
          </p:nvSpPr>
          <p:spPr>
            <a:xfrm>
              <a:off x="2417532" y="3109945"/>
              <a:ext cx="2088001" cy="261610"/>
            </a:xfrm>
            <a:prstGeom prst="rect">
              <a:avLst/>
            </a:prstGeom>
            <a:solidFill>
              <a:srgbClr val="FFFF00"/>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highlight>
                    <a:srgbClr val="FFFF00"/>
                  </a:highlight>
                  <a:uLnTx/>
                  <a:uFillTx/>
                  <a:latin typeface="Arial" charset="0"/>
                  <a:ea typeface="+mn-ea"/>
                  <a:cs typeface="+mn-cs"/>
                </a:rPr>
                <a:t>Marie </a:t>
              </a:r>
              <a:r>
                <a:rPr kumimoji="0" lang="en-GB" sz="1100" b="1" i="0" u="none" strike="noStrike" kern="1200" cap="none" spc="0" normalizeH="0" baseline="0" noProof="0" dirty="0" err="1">
                  <a:ln>
                    <a:noFill/>
                  </a:ln>
                  <a:solidFill>
                    <a:srgbClr val="034EA2"/>
                  </a:solidFill>
                  <a:effectLst/>
                  <a:highlight>
                    <a:srgbClr val="FFFF00"/>
                  </a:highlight>
                  <a:uLnTx/>
                  <a:uFillTx/>
                  <a:latin typeface="Arial" charset="0"/>
                  <a:ea typeface="+mn-ea"/>
                  <a:cs typeface="+mn-cs"/>
                </a:rPr>
                <a:t>Skłodowska</a:t>
              </a:r>
              <a:r>
                <a:rPr kumimoji="0" lang="en-GB" sz="1100" b="1" i="0" u="none" strike="noStrike" kern="1200" cap="none" spc="0" normalizeH="0" baseline="0" noProof="0" dirty="0">
                  <a:ln>
                    <a:noFill/>
                  </a:ln>
                  <a:solidFill>
                    <a:srgbClr val="034EA2"/>
                  </a:solidFill>
                  <a:effectLst/>
                  <a:highlight>
                    <a:srgbClr val="FFFF00"/>
                  </a:highlight>
                  <a:uLnTx/>
                  <a:uFillTx/>
                  <a:latin typeface="Arial" charset="0"/>
                  <a:ea typeface="+mn-ea"/>
                  <a:cs typeface="+mn-cs"/>
                </a:rPr>
                <a:t>-Curie</a:t>
              </a:r>
            </a:p>
          </p:txBody>
        </p:sp>
        <p:sp>
          <p:nvSpPr>
            <p:cNvPr id="35" name="TextBox 16">
              <a:extLst>
                <a:ext uri="{FF2B5EF4-FFF2-40B4-BE49-F238E27FC236}">
                  <a16:creationId xmlns:a16="http://schemas.microsoft.com/office/drawing/2014/main" id="{20774784-D474-30EE-DB32-1F841F89DB86}"/>
                </a:ext>
              </a:extLst>
            </p:cNvPr>
            <p:cNvSpPr txBox="1"/>
            <p:nvPr/>
          </p:nvSpPr>
          <p:spPr>
            <a:xfrm>
              <a:off x="2417533" y="3503728"/>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Research Infrastructures</a:t>
              </a:r>
            </a:p>
          </p:txBody>
        </p:sp>
        <p:pic>
          <p:nvPicPr>
            <p:cNvPr id="36" name="Picture 73">
              <a:extLst>
                <a:ext uri="{FF2B5EF4-FFF2-40B4-BE49-F238E27FC236}">
                  <a16:creationId xmlns:a16="http://schemas.microsoft.com/office/drawing/2014/main" id="{9EDBBFB0-CFAA-ED08-FCFD-A752B6803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5011" y="2006928"/>
              <a:ext cx="477305" cy="477305"/>
            </a:xfrm>
            <a:prstGeom prst="rect">
              <a:avLst/>
            </a:prstGeom>
          </p:spPr>
        </p:pic>
      </p:grpSp>
      <p:grpSp>
        <p:nvGrpSpPr>
          <p:cNvPr id="37" name="Group 79">
            <a:extLst>
              <a:ext uri="{FF2B5EF4-FFF2-40B4-BE49-F238E27FC236}">
                <a16:creationId xmlns:a16="http://schemas.microsoft.com/office/drawing/2014/main" id="{CC632618-C0F5-D710-98A6-835F634165E0}"/>
              </a:ext>
            </a:extLst>
          </p:cNvPr>
          <p:cNvGrpSpPr/>
          <p:nvPr/>
        </p:nvGrpSpPr>
        <p:grpSpPr>
          <a:xfrm>
            <a:off x="7619471" y="2446326"/>
            <a:ext cx="2171501" cy="2370983"/>
            <a:chOff x="7638261" y="1928084"/>
            <a:chExt cx="2171501" cy="2370983"/>
          </a:xfrm>
        </p:grpSpPr>
        <p:sp>
          <p:nvSpPr>
            <p:cNvPr id="38" name="TextBox 12">
              <a:extLst>
                <a:ext uri="{FF2B5EF4-FFF2-40B4-BE49-F238E27FC236}">
                  <a16:creationId xmlns:a16="http://schemas.microsoft.com/office/drawing/2014/main" id="{DB4436FF-A93C-A84A-3389-86084BE1A76C}"/>
                </a:ext>
              </a:extLst>
            </p:cNvPr>
            <p:cNvSpPr txBox="1"/>
            <p:nvPr/>
          </p:nvSpPr>
          <p:spPr>
            <a:xfrm>
              <a:off x="8117762"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Innovative</a:t>
              </a:r>
              <a:r>
                <a:rPr kumimoji="0" lang="en-GB" sz="1100" b="0"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Europe</a:t>
              </a:r>
            </a:p>
          </p:txBody>
        </p:sp>
        <p:sp>
          <p:nvSpPr>
            <p:cNvPr id="39" name="TextBox 20">
              <a:extLst>
                <a:ext uri="{FF2B5EF4-FFF2-40B4-BE49-F238E27FC236}">
                  <a16:creationId xmlns:a16="http://schemas.microsoft.com/office/drawing/2014/main" id="{BBFE8040-C26D-334B-99A9-049E995CD6BA}"/>
                </a:ext>
              </a:extLst>
            </p:cNvPr>
            <p:cNvSpPr txBox="1"/>
            <p:nvPr/>
          </p:nvSpPr>
          <p:spPr>
            <a:xfrm>
              <a:off x="7638261" y="2742919"/>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Innovation Council</a:t>
              </a:r>
            </a:p>
          </p:txBody>
        </p:sp>
        <p:sp>
          <p:nvSpPr>
            <p:cNvPr id="40" name="TextBox 21">
              <a:extLst>
                <a:ext uri="{FF2B5EF4-FFF2-40B4-BE49-F238E27FC236}">
                  <a16:creationId xmlns:a16="http://schemas.microsoft.com/office/drawing/2014/main" id="{F77B0B46-9FAA-964E-7AE1-A8252BCD6119}"/>
                </a:ext>
              </a:extLst>
            </p:cNvPr>
            <p:cNvSpPr txBox="1"/>
            <p:nvPr/>
          </p:nvSpPr>
          <p:spPr>
            <a:xfrm>
              <a:off x="7638261" y="3308035"/>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Innovation E</a:t>
              </a:r>
              <a:r>
                <a:rPr kumimoji="0" lang="en-GB" sz="1100" b="1" i="0" u="none" strike="noStrike" kern="1200" cap="none" spc="0" normalizeH="0" baseline="0" noProof="0" dirty="0" err="1">
                  <a:ln>
                    <a:noFill/>
                  </a:ln>
                  <a:solidFill>
                    <a:srgbClr val="034EA2"/>
                  </a:solidFill>
                  <a:effectLst/>
                  <a:uLnTx/>
                  <a:uFillTx/>
                  <a:latin typeface="Arial" charset="0"/>
                  <a:ea typeface="+mn-ea"/>
                  <a:cs typeface="+mn-cs"/>
                </a:rPr>
                <a:t>cosystems</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41" name="TextBox 22">
              <a:extLst>
                <a:ext uri="{FF2B5EF4-FFF2-40B4-BE49-F238E27FC236}">
                  <a16:creationId xmlns:a16="http://schemas.microsoft.com/office/drawing/2014/main" id="{82842170-9924-33B6-FA5A-97836B074A67}"/>
                </a:ext>
              </a:extLst>
            </p:cNvPr>
            <p:cNvSpPr txBox="1"/>
            <p:nvPr/>
          </p:nvSpPr>
          <p:spPr>
            <a:xfrm>
              <a:off x="7638261" y="3868180"/>
              <a:ext cx="2088000" cy="430887"/>
            </a:xfrm>
            <a:prstGeom prst="rect">
              <a:avLst/>
            </a:prstGeom>
            <a:solidFill>
              <a:schemeClr val="bg2"/>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European Institute of Innovation &amp; Technology</a:t>
              </a:r>
              <a:r>
                <a:rPr kumimoji="0" lang="en-IE" sz="1100" b="1" i="0" u="none" strike="noStrike" kern="1200" cap="none" spc="0" normalizeH="0" baseline="0" noProof="0" dirty="0">
                  <a:ln>
                    <a:noFill/>
                  </a:ln>
                  <a:solidFill>
                    <a:srgbClr val="034EA2"/>
                  </a:solidFill>
                  <a:effectLst/>
                  <a:uLnTx/>
                  <a:uFillTx/>
                  <a:latin typeface="Arial" charset="0"/>
                  <a:ea typeface="+mn-ea"/>
                  <a:cs typeface="+mn-cs"/>
                </a:rPr>
                <a:t>*</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pic>
          <p:nvPicPr>
            <p:cNvPr id="42" name="Picture 74">
              <a:extLst>
                <a:ext uri="{FF2B5EF4-FFF2-40B4-BE49-F238E27FC236}">
                  <a16:creationId xmlns:a16="http://schemas.microsoft.com/office/drawing/2014/main" id="{5DE5912C-99A6-FD12-1574-4D9AF073B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1126" y="2006928"/>
              <a:ext cx="526806" cy="526806"/>
            </a:xfrm>
            <a:prstGeom prst="rect">
              <a:avLst/>
            </a:prstGeom>
          </p:spPr>
        </p:pic>
      </p:grpSp>
      <p:grpSp>
        <p:nvGrpSpPr>
          <p:cNvPr id="43" name="Group 78">
            <a:extLst>
              <a:ext uri="{FF2B5EF4-FFF2-40B4-BE49-F238E27FC236}">
                <a16:creationId xmlns:a16="http://schemas.microsoft.com/office/drawing/2014/main" id="{594F924C-E4B6-0C54-7FA3-6BB663FCE4BF}"/>
              </a:ext>
            </a:extLst>
          </p:cNvPr>
          <p:cNvGrpSpPr/>
          <p:nvPr/>
        </p:nvGrpSpPr>
        <p:grpSpPr>
          <a:xfrm>
            <a:off x="4834509" y="2446326"/>
            <a:ext cx="2494706" cy="2789329"/>
            <a:chOff x="4853299" y="1928084"/>
            <a:chExt cx="2494706" cy="2789329"/>
          </a:xfrm>
        </p:grpSpPr>
        <p:sp>
          <p:nvSpPr>
            <p:cNvPr id="44" name="TextBox 13">
              <a:extLst>
                <a:ext uri="{FF2B5EF4-FFF2-40B4-BE49-F238E27FC236}">
                  <a16:creationId xmlns:a16="http://schemas.microsoft.com/office/drawing/2014/main" id="{99F8F561-9395-D401-7ED7-85F777029895}"/>
                </a:ext>
              </a:extLst>
            </p:cNvPr>
            <p:cNvSpPr txBox="1"/>
            <p:nvPr/>
          </p:nvSpPr>
          <p:spPr>
            <a:xfrm>
              <a:off x="5412179" y="1928084"/>
              <a:ext cx="1935826" cy="7848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Global Challenges &amp; European Industrial Competitiveness</a:t>
              </a:r>
            </a:p>
          </p:txBody>
        </p:sp>
        <p:sp>
          <p:nvSpPr>
            <p:cNvPr id="45" name="TextBox 23">
              <a:extLst>
                <a:ext uri="{FF2B5EF4-FFF2-40B4-BE49-F238E27FC236}">
                  <a16:creationId xmlns:a16="http://schemas.microsoft.com/office/drawing/2014/main" id="{321E22BE-BFEB-4EF4-2D72-CD14A5D0AB02}"/>
                </a:ext>
              </a:extLst>
            </p:cNvPr>
            <p:cNvSpPr txBox="1"/>
            <p:nvPr/>
          </p:nvSpPr>
          <p:spPr>
            <a:xfrm>
              <a:off x="5130299" y="2723959"/>
              <a:ext cx="2160173" cy="1615827"/>
            </a:xfrm>
            <a:prstGeom prst="rect">
              <a:avLst/>
            </a:prstGeom>
            <a:solidFill>
              <a:schemeClr val="bg1"/>
            </a:solidFill>
          </p:spPr>
          <p:txBody>
            <a:bodyPr wrap="square" rtlCol="0">
              <a:spAutoFit/>
            </a:bodyPr>
            <a:lstStyle/>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Health</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Culture, Creativity &amp; Inclusive Society </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Civil Security for Society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Digital, Industry &amp; Space</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Climate, Energy &amp; Mobility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Food, </a:t>
              </a:r>
              <a:r>
                <a:rPr kumimoji="0" lang="en-US" sz="1100" b="1" i="0" u="none" strike="noStrike" kern="1200" cap="none" spc="0" normalizeH="0" baseline="0" noProof="0" dirty="0" err="1">
                  <a:ln>
                    <a:noFill/>
                  </a:ln>
                  <a:solidFill>
                    <a:srgbClr val="034EA2"/>
                  </a:solidFill>
                  <a:effectLst/>
                  <a:uLnTx/>
                  <a:uFillTx/>
                  <a:latin typeface="Arial" charset="0"/>
                  <a:ea typeface="+mn-ea"/>
                  <a:cs typeface="+mn-cs"/>
                </a:rPr>
                <a:t>Bioeconomy</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 Natural Resources, Agriculture &amp; Environment</a:t>
              </a:r>
            </a:p>
          </p:txBody>
        </p:sp>
        <p:sp>
          <p:nvSpPr>
            <p:cNvPr id="46" name="TextBox 26">
              <a:extLst>
                <a:ext uri="{FF2B5EF4-FFF2-40B4-BE49-F238E27FC236}">
                  <a16:creationId xmlns:a16="http://schemas.microsoft.com/office/drawing/2014/main" id="{0C9F4BD7-120A-9240-E061-D0D034E29C19}"/>
                </a:ext>
              </a:extLst>
            </p:cNvPr>
            <p:cNvSpPr txBox="1"/>
            <p:nvPr/>
          </p:nvSpPr>
          <p:spPr>
            <a:xfrm rot="16200000">
              <a:off x="4413500" y="3163758"/>
              <a:ext cx="1156597" cy="276999"/>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Clusters</a:t>
              </a:r>
            </a:p>
          </p:txBody>
        </p:sp>
        <p:sp>
          <p:nvSpPr>
            <p:cNvPr id="47" name="TextBox 36">
              <a:extLst>
                <a:ext uri="{FF2B5EF4-FFF2-40B4-BE49-F238E27FC236}">
                  <a16:creationId xmlns:a16="http://schemas.microsoft.com/office/drawing/2014/main" id="{D414B482-E7F5-2D04-CE31-C1AAFA815698}"/>
                </a:ext>
              </a:extLst>
            </p:cNvPr>
            <p:cNvSpPr txBox="1"/>
            <p:nvPr/>
          </p:nvSpPr>
          <p:spPr>
            <a:xfrm>
              <a:off x="5130297" y="4455803"/>
              <a:ext cx="2160175"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Joint Research Centre</a:t>
              </a:r>
            </a:p>
          </p:txBody>
        </p:sp>
        <p:pic>
          <p:nvPicPr>
            <p:cNvPr id="48" name="Picture 75">
              <a:extLst>
                <a:ext uri="{FF2B5EF4-FFF2-40B4-BE49-F238E27FC236}">
                  <a16:creationId xmlns:a16="http://schemas.microsoft.com/office/drawing/2014/main" id="{6991DED1-90C3-C1DE-B0CE-CB6E9CC81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6761" y="2037924"/>
              <a:ext cx="487121" cy="487408"/>
            </a:xfrm>
            <a:prstGeom prst="rect">
              <a:avLst/>
            </a:prstGeom>
          </p:spPr>
        </p:pic>
      </p:grpSp>
      <p:sp>
        <p:nvSpPr>
          <p:cNvPr id="49" name="TextBox 82">
            <a:extLst>
              <a:ext uri="{FF2B5EF4-FFF2-40B4-BE49-F238E27FC236}">
                <a16:creationId xmlns:a16="http://schemas.microsoft.com/office/drawing/2014/main" id="{9744170C-9182-9737-7363-44E9B5136F51}"/>
              </a:ext>
            </a:extLst>
          </p:cNvPr>
          <p:cNvSpPr txBox="1"/>
          <p:nvPr/>
        </p:nvSpPr>
        <p:spPr>
          <a:xfrm>
            <a:off x="570164" y="2955609"/>
            <a:ext cx="1506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a:ln>
                  <a:noFill/>
                </a:ln>
                <a:solidFill>
                  <a:srgbClr val="034EA2"/>
                </a:solidFill>
                <a:effectLst/>
                <a:uLnTx/>
                <a:uFillTx/>
                <a:latin typeface="Arial"/>
                <a:ea typeface="+mn-ea"/>
                <a:cs typeface="+mn-cs"/>
              </a:rPr>
              <a:t>Exclusive focus on defence research </a:t>
            </a:r>
            <a:br>
              <a:rPr kumimoji="0" lang="en-IE" sz="1200" b="0" i="1" u="none" strike="noStrike" kern="1200" cap="none" spc="0" normalizeH="0" baseline="0" noProof="0" dirty="0">
                <a:ln>
                  <a:noFill/>
                </a:ln>
                <a:solidFill>
                  <a:srgbClr val="034EA2"/>
                </a:solidFill>
                <a:effectLst/>
                <a:uLnTx/>
                <a:uFillTx/>
                <a:latin typeface="Arial"/>
                <a:ea typeface="+mn-ea"/>
                <a:cs typeface="+mn-cs"/>
              </a:rPr>
            </a:br>
            <a:r>
              <a:rPr kumimoji="0" lang="en-IE" sz="1200" b="0" i="1" u="none" strike="noStrike" kern="1200" cap="none" spc="0" normalizeH="0" baseline="0" noProof="0" dirty="0">
                <a:ln>
                  <a:noFill/>
                </a:ln>
                <a:solidFill>
                  <a:srgbClr val="034EA2"/>
                </a:solidFill>
                <a:effectLst/>
                <a:uLnTx/>
                <a:uFillTx/>
                <a:latin typeface="Arial"/>
                <a:ea typeface="+mn-ea"/>
                <a:cs typeface="+mn-cs"/>
              </a:rPr>
              <a:t>&amp; development</a:t>
            </a:r>
          </a:p>
        </p:txBody>
      </p:sp>
    </p:spTree>
    <p:extLst>
      <p:ext uri="{BB962C8B-B14F-4D97-AF65-F5344CB8AC3E}">
        <p14:creationId xmlns:p14="http://schemas.microsoft.com/office/powerpoint/2010/main" val="69099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72101-0D73-6EBD-496D-DD266D72C6CE}"/>
              </a:ext>
            </a:extLst>
          </p:cNvPr>
          <p:cNvSpPr>
            <a:spLocks noGrp="1"/>
          </p:cNvSpPr>
          <p:nvPr>
            <p:ph type="title"/>
          </p:nvPr>
        </p:nvSpPr>
        <p:spPr/>
        <p:txBody>
          <a:bodyPr/>
          <a:lstStyle/>
          <a:p>
            <a:r>
              <a:rPr lang="en-GB" dirty="0"/>
              <a:t>Pillar I: Excellent Science</a:t>
            </a:r>
            <a:endParaRPr lang="es-ES" dirty="0"/>
          </a:p>
        </p:txBody>
      </p:sp>
      <p:sp>
        <p:nvSpPr>
          <p:cNvPr id="4" name="Text Placeholder 2">
            <a:extLst>
              <a:ext uri="{FF2B5EF4-FFF2-40B4-BE49-F238E27FC236}">
                <a16:creationId xmlns:a16="http://schemas.microsoft.com/office/drawing/2014/main" id="{002565BF-A82B-88BB-F7C7-7DB1A8320348}"/>
              </a:ext>
            </a:extLst>
          </p:cNvPr>
          <p:cNvSpPr txBox="1">
            <a:spLocks/>
          </p:cNvSpPr>
          <p:nvPr/>
        </p:nvSpPr>
        <p:spPr>
          <a:xfrm>
            <a:off x="903584" y="1920843"/>
            <a:ext cx="10515600" cy="65711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1200"/>
              </a:spcBef>
              <a:defRPr/>
            </a:pPr>
            <a:r>
              <a:rPr lang="en-GB" dirty="0">
                <a:solidFill>
                  <a:srgbClr val="034EA2"/>
                </a:solidFill>
                <a:cs typeface="Arial" panose="020B0604020202020204" pitchFamily="34" charset="0"/>
              </a:rPr>
              <a:t>Reinforcing and extending the excellence of the Union's science base</a:t>
            </a:r>
            <a:endParaRPr lang="en-GB" kern="0" dirty="0">
              <a:solidFill>
                <a:srgbClr val="034EA2"/>
              </a:solidFill>
              <a:cs typeface="Arial" panose="020B0604020202020204" pitchFamily="34" charset="0"/>
            </a:endParaRPr>
          </a:p>
        </p:txBody>
      </p:sp>
      <p:sp>
        <p:nvSpPr>
          <p:cNvPr id="5" name="Text Placeholder 2">
            <a:extLst>
              <a:ext uri="{FF2B5EF4-FFF2-40B4-BE49-F238E27FC236}">
                <a16:creationId xmlns:a16="http://schemas.microsoft.com/office/drawing/2014/main" id="{1C0510F2-BB7B-CA61-6EB2-B8E42F706621}"/>
              </a:ext>
            </a:extLst>
          </p:cNvPr>
          <p:cNvSpPr txBox="1">
            <a:spLocks/>
          </p:cNvSpPr>
          <p:nvPr/>
        </p:nvSpPr>
        <p:spPr>
          <a:xfrm>
            <a:off x="983432" y="2712843"/>
            <a:ext cx="3128303" cy="2216828"/>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1200"/>
              </a:spcAft>
              <a:defRPr/>
            </a:pPr>
            <a:r>
              <a:rPr lang="en-GB" kern="0" dirty="0">
                <a:solidFill>
                  <a:srgbClr val="931680"/>
                </a:solidFill>
                <a:cs typeface="Arial" panose="020B0604020202020204" pitchFamily="34" charset="0"/>
              </a:rPr>
              <a:t>European Research Council</a:t>
            </a:r>
          </a:p>
          <a:p>
            <a:pPr fontAlgn="auto">
              <a:spcBef>
                <a:spcPts val="0"/>
              </a:spcBef>
              <a:spcAft>
                <a:spcPts val="1200"/>
              </a:spcAft>
              <a:buClr>
                <a:srgbClr val="4D4D4D"/>
              </a:buClr>
              <a:defRPr/>
            </a:pPr>
            <a:r>
              <a:rPr lang="en-GB" b="0" dirty="0">
                <a:solidFill>
                  <a:srgbClr val="034EA2"/>
                </a:solidFill>
                <a:cs typeface="Arial" panose="020B0604020202020204" pitchFamily="34" charset="0"/>
              </a:rPr>
              <a:t>Frontier research by the best researchers and their teams</a:t>
            </a:r>
          </a:p>
          <a:p>
            <a:pPr fontAlgn="auto">
              <a:spcBef>
                <a:spcPts val="0"/>
              </a:spcBef>
              <a:spcAft>
                <a:spcPts val="1200"/>
              </a:spcAft>
              <a:buClr>
                <a:srgbClr val="4D4D4D"/>
              </a:buClr>
              <a:defRPr/>
            </a:pPr>
            <a:endParaRPr lang="en-GB" b="0" dirty="0">
              <a:solidFill>
                <a:srgbClr val="4D4D4D"/>
              </a:solidFill>
              <a:cs typeface="Arial" panose="020B0604020202020204" pitchFamily="34" charset="0"/>
            </a:endParaRPr>
          </a:p>
        </p:txBody>
      </p:sp>
      <p:sp>
        <p:nvSpPr>
          <p:cNvPr id="6" name="Text Placeholder 2">
            <a:extLst>
              <a:ext uri="{FF2B5EF4-FFF2-40B4-BE49-F238E27FC236}">
                <a16:creationId xmlns:a16="http://schemas.microsoft.com/office/drawing/2014/main" id="{EE878D8A-CE79-BCB8-7C83-CD2DE3BF2D02}"/>
              </a:ext>
            </a:extLst>
          </p:cNvPr>
          <p:cNvSpPr txBox="1">
            <a:spLocks/>
          </p:cNvSpPr>
          <p:nvPr/>
        </p:nvSpPr>
        <p:spPr>
          <a:xfrm>
            <a:off x="4708160" y="2712843"/>
            <a:ext cx="3095015" cy="2240936"/>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1200"/>
              </a:spcAft>
              <a:defRPr/>
            </a:pPr>
            <a:r>
              <a:rPr lang="en-GB" kern="0" dirty="0">
                <a:solidFill>
                  <a:srgbClr val="931680"/>
                </a:solidFill>
                <a:cs typeface="Arial" panose="020B0604020202020204" pitchFamily="34" charset="0"/>
              </a:rPr>
              <a:t>Marie Sk</a:t>
            </a:r>
            <a:r>
              <a:rPr lang="en-GB" dirty="0">
                <a:solidFill>
                  <a:srgbClr val="931680"/>
                </a:solidFill>
                <a:cs typeface="Arial" panose="020B0604020202020204" pitchFamily="34" charset="0"/>
              </a:rPr>
              <a:t>łodowska</a:t>
            </a:r>
            <a:br>
              <a:rPr lang="en-GB" dirty="0">
                <a:solidFill>
                  <a:srgbClr val="931680"/>
                </a:solidFill>
                <a:cs typeface="Arial" panose="020B0604020202020204" pitchFamily="34" charset="0"/>
              </a:rPr>
            </a:br>
            <a:r>
              <a:rPr lang="en-GB" dirty="0">
                <a:solidFill>
                  <a:srgbClr val="931680"/>
                </a:solidFill>
                <a:cs typeface="Arial" panose="020B0604020202020204" pitchFamily="34" charset="0"/>
              </a:rPr>
              <a:t>Curie Actions</a:t>
            </a:r>
            <a:endParaRPr lang="en-GB" kern="0" dirty="0">
              <a:solidFill>
                <a:srgbClr val="931680"/>
              </a:solidFill>
              <a:cs typeface="Arial" panose="020B0604020202020204" pitchFamily="34" charset="0"/>
            </a:endParaRPr>
          </a:p>
          <a:p>
            <a:pPr fontAlgn="auto">
              <a:spcBef>
                <a:spcPts val="0"/>
              </a:spcBef>
              <a:spcAft>
                <a:spcPts val="1200"/>
              </a:spcAft>
              <a:buClr>
                <a:srgbClr val="4D4D4D"/>
              </a:buClr>
              <a:defRPr/>
            </a:pPr>
            <a:r>
              <a:rPr lang="en-GB" b="0" kern="0" dirty="0">
                <a:solidFill>
                  <a:srgbClr val="034EA2"/>
                </a:solidFill>
                <a:cs typeface="Arial" panose="020B0604020202020204" pitchFamily="34" charset="0"/>
              </a:rPr>
              <a:t>Equipping researchers with new knowledge </a:t>
            </a:r>
            <a:br>
              <a:rPr lang="en-GB" b="0" kern="0" dirty="0">
                <a:solidFill>
                  <a:srgbClr val="034EA2"/>
                </a:solidFill>
                <a:cs typeface="Arial" panose="020B0604020202020204" pitchFamily="34" charset="0"/>
              </a:rPr>
            </a:br>
            <a:r>
              <a:rPr lang="en-GB" b="0" kern="0" dirty="0">
                <a:solidFill>
                  <a:srgbClr val="034EA2"/>
                </a:solidFill>
                <a:cs typeface="Arial" panose="020B0604020202020204" pitchFamily="34" charset="0"/>
              </a:rPr>
              <a:t>and skills through mobility and training </a:t>
            </a:r>
          </a:p>
          <a:p>
            <a:pPr fontAlgn="auto">
              <a:spcBef>
                <a:spcPts val="0"/>
              </a:spcBef>
              <a:spcAft>
                <a:spcPts val="1200"/>
              </a:spcAft>
              <a:buClr>
                <a:srgbClr val="4D4D4D"/>
              </a:buClr>
              <a:buFont typeface="Wingdings" panose="05000000000000000000" pitchFamily="2" charset="2"/>
              <a:buChar char="§"/>
              <a:defRPr/>
            </a:pPr>
            <a:endParaRPr lang="en-GB" b="0" kern="0" dirty="0">
              <a:solidFill>
                <a:srgbClr val="034EA2"/>
              </a:solidFill>
              <a:cs typeface="Arial" panose="020B0604020202020204" pitchFamily="34" charset="0"/>
            </a:endParaRPr>
          </a:p>
        </p:txBody>
      </p:sp>
      <p:sp>
        <p:nvSpPr>
          <p:cNvPr id="7" name="Text Placeholder 2">
            <a:extLst>
              <a:ext uri="{FF2B5EF4-FFF2-40B4-BE49-F238E27FC236}">
                <a16:creationId xmlns:a16="http://schemas.microsoft.com/office/drawing/2014/main" id="{E833B8BB-0CCF-8801-C9F5-622DC5D24A9E}"/>
              </a:ext>
            </a:extLst>
          </p:cNvPr>
          <p:cNvSpPr txBox="1">
            <a:spLocks/>
          </p:cNvSpPr>
          <p:nvPr/>
        </p:nvSpPr>
        <p:spPr>
          <a:xfrm>
            <a:off x="8290881" y="2712843"/>
            <a:ext cx="3131796" cy="2240936"/>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1200"/>
              </a:spcAft>
              <a:defRPr/>
            </a:pPr>
            <a:r>
              <a:rPr lang="en-GB" kern="0" dirty="0">
                <a:solidFill>
                  <a:srgbClr val="931680"/>
                </a:solidFill>
                <a:cs typeface="Arial" panose="020B0604020202020204" pitchFamily="34" charset="0"/>
              </a:rPr>
              <a:t>Research Infrastructures</a:t>
            </a:r>
          </a:p>
          <a:p>
            <a:pPr fontAlgn="auto">
              <a:spcBef>
                <a:spcPts val="0"/>
              </a:spcBef>
              <a:spcAft>
                <a:spcPts val="1200"/>
              </a:spcAft>
              <a:buClr>
                <a:srgbClr val="4D4D4D"/>
              </a:buClr>
              <a:defRPr/>
            </a:pPr>
            <a:r>
              <a:rPr lang="en-GB" b="0" kern="0" dirty="0">
                <a:solidFill>
                  <a:srgbClr val="034EA2"/>
                </a:solidFill>
                <a:cs typeface="Arial" panose="020B0604020202020204" pitchFamily="34" charset="0"/>
              </a:rPr>
              <a:t>Integrated and inter-connected world-class research infrastructures </a:t>
            </a:r>
          </a:p>
        </p:txBody>
      </p:sp>
      <p:cxnSp>
        <p:nvCxnSpPr>
          <p:cNvPr id="8" name="Straight Connector 6">
            <a:extLst>
              <a:ext uri="{FF2B5EF4-FFF2-40B4-BE49-F238E27FC236}">
                <a16:creationId xmlns:a16="http://schemas.microsoft.com/office/drawing/2014/main" id="{82B4CD01-4F44-18F9-D61C-4FA132BA2EB7}"/>
              </a:ext>
            </a:extLst>
          </p:cNvPr>
          <p:cNvCxnSpPr/>
          <p:nvPr/>
        </p:nvCxnSpPr>
        <p:spPr>
          <a:xfrm>
            <a:off x="4419176" y="2750152"/>
            <a:ext cx="0" cy="2952000"/>
          </a:xfrm>
          <a:prstGeom prst="line">
            <a:avLst/>
          </a:prstGeom>
          <a:noFill/>
          <a:ln w="28575" cap="flat" cmpd="sng" algn="ctr">
            <a:solidFill>
              <a:srgbClr val="931680"/>
            </a:solidFill>
            <a:prstDash val="sysDot"/>
            <a:miter lim="800000"/>
          </a:ln>
          <a:effectLst/>
        </p:spPr>
      </p:cxnSp>
      <p:cxnSp>
        <p:nvCxnSpPr>
          <p:cNvPr id="9" name="Straight Connector 7">
            <a:extLst>
              <a:ext uri="{FF2B5EF4-FFF2-40B4-BE49-F238E27FC236}">
                <a16:creationId xmlns:a16="http://schemas.microsoft.com/office/drawing/2014/main" id="{F8030AEA-61A0-DFF6-A2A6-75CE9EA5DB13}"/>
              </a:ext>
            </a:extLst>
          </p:cNvPr>
          <p:cNvCxnSpPr/>
          <p:nvPr/>
        </p:nvCxnSpPr>
        <p:spPr>
          <a:xfrm>
            <a:off x="8079274" y="2750152"/>
            <a:ext cx="0" cy="2952000"/>
          </a:xfrm>
          <a:prstGeom prst="line">
            <a:avLst/>
          </a:prstGeom>
          <a:noFill/>
          <a:ln w="28575" cap="flat" cmpd="sng" algn="ctr">
            <a:solidFill>
              <a:srgbClr val="931680"/>
            </a:solidFill>
            <a:prstDash val="sysDot"/>
            <a:miter lim="800000"/>
          </a:ln>
          <a:effectLst/>
        </p:spPr>
      </p:cxnSp>
      <p:sp>
        <p:nvSpPr>
          <p:cNvPr id="10" name="TextBox 8">
            <a:extLst>
              <a:ext uri="{FF2B5EF4-FFF2-40B4-BE49-F238E27FC236}">
                <a16:creationId xmlns:a16="http://schemas.microsoft.com/office/drawing/2014/main" id="{C9793B0A-6045-687B-90E3-8CC53DCFF59C}"/>
              </a:ext>
            </a:extLst>
          </p:cNvPr>
          <p:cNvSpPr txBox="1"/>
          <p:nvPr/>
        </p:nvSpPr>
        <p:spPr>
          <a:xfrm>
            <a:off x="983432" y="4941168"/>
            <a:ext cx="3128303" cy="587441"/>
          </a:xfrm>
          <a:prstGeom prst="rect">
            <a:avLst/>
          </a:prstGeom>
          <a:solidFill>
            <a:srgbClr val="931680"/>
          </a:solidFill>
          <a:ln>
            <a:solidFill>
              <a:srgbClr val="931680"/>
            </a:solidFill>
          </a:ln>
        </p:spPr>
        <p:txBody>
          <a:bodyPr wrap="square" lIns="108000" tIns="108000" rIns="108000" bIns="108000" rtlCol="0">
            <a:spAutoFit/>
          </a:bodyPr>
          <a:lstStyle/>
          <a:p>
            <a:pPr fontAlgn="auto">
              <a:spcBef>
                <a:spcPts val="0"/>
              </a:spcBef>
              <a:spcAft>
                <a:spcPts val="1200"/>
              </a:spcAft>
              <a:buClr>
                <a:srgbClr val="4D4D4D"/>
              </a:buClr>
              <a:defRPr/>
            </a:pPr>
            <a:r>
              <a:rPr lang="en-GB" sz="2400" b="1" dirty="0">
                <a:solidFill>
                  <a:srgbClr val="FFFFFF"/>
                </a:solidFill>
                <a:latin typeface="Arial" panose="020B0604020202020204" pitchFamily="34" charset="0"/>
                <a:cs typeface="Arial" panose="020B0604020202020204" pitchFamily="34" charset="0"/>
              </a:rPr>
              <a:t>€16 billion</a:t>
            </a:r>
          </a:p>
        </p:txBody>
      </p:sp>
      <p:sp>
        <p:nvSpPr>
          <p:cNvPr id="11" name="TextBox 9">
            <a:extLst>
              <a:ext uri="{FF2B5EF4-FFF2-40B4-BE49-F238E27FC236}">
                <a16:creationId xmlns:a16="http://schemas.microsoft.com/office/drawing/2014/main" id="{BFAFC3D1-B548-A759-9393-9ABF39EC0DE6}"/>
              </a:ext>
            </a:extLst>
          </p:cNvPr>
          <p:cNvSpPr txBox="1"/>
          <p:nvPr/>
        </p:nvSpPr>
        <p:spPr>
          <a:xfrm>
            <a:off x="4708160" y="4941167"/>
            <a:ext cx="3128303" cy="587441"/>
          </a:xfrm>
          <a:prstGeom prst="rect">
            <a:avLst/>
          </a:prstGeom>
          <a:solidFill>
            <a:srgbClr val="931680"/>
          </a:solidFill>
          <a:ln>
            <a:solidFill>
              <a:srgbClr val="7F1680"/>
            </a:solidFill>
          </a:ln>
        </p:spPr>
        <p:txBody>
          <a:bodyPr wrap="square" lIns="108000" tIns="108000" rIns="108000" bIns="108000" rtlCol="0">
            <a:spAutoFit/>
          </a:bodyPr>
          <a:lstStyle/>
          <a:p>
            <a:pPr fontAlgn="auto">
              <a:spcBef>
                <a:spcPts val="0"/>
              </a:spcBef>
              <a:spcAft>
                <a:spcPts val="0"/>
              </a:spcAft>
              <a:defRPr/>
            </a:pPr>
            <a:r>
              <a:rPr lang="en-GB" sz="2400" b="1" dirty="0">
                <a:solidFill>
                  <a:srgbClr val="FFFFFF"/>
                </a:solidFill>
                <a:latin typeface="Arial" panose="020B0604020202020204" pitchFamily="34" charset="0"/>
                <a:cs typeface="Arial" panose="020B0604020202020204" pitchFamily="34" charset="0"/>
              </a:rPr>
              <a:t>€6.6 billion</a:t>
            </a:r>
          </a:p>
        </p:txBody>
      </p:sp>
      <p:sp>
        <p:nvSpPr>
          <p:cNvPr id="12" name="TextBox 10">
            <a:extLst>
              <a:ext uri="{FF2B5EF4-FFF2-40B4-BE49-F238E27FC236}">
                <a16:creationId xmlns:a16="http://schemas.microsoft.com/office/drawing/2014/main" id="{B23A0C92-2282-48AB-3682-AECA440C299B}"/>
              </a:ext>
            </a:extLst>
          </p:cNvPr>
          <p:cNvSpPr txBox="1"/>
          <p:nvPr/>
        </p:nvSpPr>
        <p:spPr>
          <a:xfrm>
            <a:off x="8292627" y="4938215"/>
            <a:ext cx="3128303" cy="587441"/>
          </a:xfrm>
          <a:prstGeom prst="rect">
            <a:avLst/>
          </a:prstGeom>
          <a:solidFill>
            <a:srgbClr val="931680"/>
          </a:solidFill>
          <a:ln>
            <a:noFill/>
          </a:ln>
        </p:spPr>
        <p:txBody>
          <a:bodyPr wrap="square" lIns="108000" tIns="108000" rIns="108000" bIns="108000" rtlCol="0">
            <a:spAutoFit/>
          </a:bodyPr>
          <a:lstStyle/>
          <a:p>
            <a:pPr fontAlgn="auto">
              <a:spcBef>
                <a:spcPts val="0"/>
              </a:spcBef>
              <a:spcAft>
                <a:spcPts val="0"/>
              </a:spcAft>
              <a:defRPr/>
            </a:pPr>
            <a:r>
              <a:rPr lang="en-GB" sz="2400" b="1" dirty="0">
                <a:solidFill>
                  <a:srgbClr val="FFFFFF"/>
                </a:solidFill>
                <a:latin typeface="Arial" panose="020B0604020202020204" pitchFamily="34" charset="0"/>
                <a:cs typeface="Arial" panose="020B0604020202020204" pitchFamily="34" charset="0"/>
              </a:rPr>
              <a:t>€2.4 billion</a:t>
            </a:r>
          </a:p>
        </p:txBody>
      </p:sp>
      <p:sp>
        <p:nvSpPr>
          <p:cNvPr id="13" name="Rounded Rectangle 11">
            <a:extLst>
              <a:ext uri="{FF2B5EF4-FFF2-40B4-BE49-F238E27FC236}">
                <a16:creationId xmlns:a16="http://schemas.microsoft.com/office/drawing/2014/main" id="{AE9D5660-900E-44E5-F5F1-EB7182031759}"/>
              </a:ext>
            </a:extLst>
          </p:cNvPr>
          <p:cNvSpPr/>
          <p:nvPr/>
        </p:nvSpPr>
        <p:spPr>
          <a:xfrm>
            <a:off x="4555998" y="2577954"/>
            <a:ext cx="3413440" cy="3276313"/>
          </a:xfrm>
          <a:prstGeom prst="roundRect">
            <a:avLst/>
          </a:prstGeom>
          <a:noFill/>
          <a:ln w="76200" cap="flat" cmpd="sng" algn="ctr">
            <a:solidFill>
              <a:srgbClr val="93168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1211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38B8D-49EE-241F-DAE4-F8B585D0094F}"/>
              </a:ext>
            </a:extLst>
          </p:cNvPr>
          <p:cNvSpPr>
            <a:spLocks noGrp="1"/>
          </p:cNvSpPr>
          <p:nvPr>
            <p:ph type="title"/>
          </p:nvPr>
        </p:nvSpPr>
        <p:spPr/>
        <p:txBody>
          <a:bodyPr/>
          <a:lstStyle/>
          <a:p>
            <a:r>
              <a:rPr lang="en-GB" dirty="0"/>
              <a:t>MSCA: Key policies</a:t>
            </a:r>
            <a:endParaRPr lang="es-ES" dirty="0"/>
          </a:p>
        </p:txBody>
      </p:sp>
      <p:graphicFrame>
        <p:nvGraphicFramePr>
          <p:cNvPr id="4" name="Content Placeholder 4">
            <a:extLst>
              <a:ext uri="{FF2B5EF4-FFF2-40B4-BE49-F238E27FC236}">
                <a16:creationId xmlns:a16="http://schemas.microsoft.com/office/drawing/2014/main" id="{A4E9446B-DE32-5F0D-76D1-B7BF4203D600}"/>
              </a:ext>
            </a:extLst>
          </p:cNvPr>
          <p:cNvGraphicFramePr>
            <a:graphicFrameLocks/>
          </p:cNvGraphicFramePr>
          <p:nvPr>
            <p:extLst>
              <p:ext uri="{D42A27DB-BD31-4B8C-83A1-F6EECF244321}">
                <p14:modId xmlns:p14="http://schemas.microsoft.com/office/powerpoint/2010/main" val="712990018"/>
              </p:ext>
            </p:extLst>
          </p:nvPr>
        </p:nvGraphicFramePr>
        <p:xfrm>
          <a:off x="1981200" y="1700808"/>
          <a:ext cx="8229600" cy="4709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EEA7D51-D3C1-185F-259E-130E46F9CD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3143" y="1884164"/>
            <a:ext cx="725440" cy="725440"/>
          </a:xfrm>
          <a:prstGeom prst="rect">
            <a:avLst/>
          </a:prstGeom>
        </p:spPr>
      </p:pic>
      <p:pic>
        <p:nvPicPr>
          <p:cNvPr id="6" name="Picture 4" descr="C:\Users\ravetju\AppData\Local\Temp\1\earth.png">
            <a:extLst>
              <a:ext uri="{FF2B5EF4-FFF2-40B4-BE49-F238E27FC236}">
                <a16:creationId xmlns:a16="http://schemas.microsoft.com/office/drawing/2014/main" id="{16B54B71-1C44-4577-477A-5EEA871830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6142" y="1843692"/>
            <a:ext cx="732126" cy="732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64C11BD-BDF9-C94A-12CF-4229D7987415}"/>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663146" y="4127965"/>
            <a:ext cx="886859" cy="972134"/>
          </a:xfrm>
          <a:prstGeom prst="rect">
            <a:avLst/>
          </a:prstGeom>
        </p:spPr>
      </p:pic>
      <p:pic>
        <p:nvPicPr>
          <p:cNvPr id="8" name="Picture 7">
            <a:extLst>
              <a:ext uri="{FF2B5EF4-FFF2-40B4-BE49-F238E27FC236}">
                <a16:creationId xmlns:a16="http://schemas.microsoft.com/office/drawing/2014/main" id="{6E41C9D6-4B04-6C39-5614-3C8671E24EFB}"/>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8260794" y="4076551"/>
            <a:ext cx="982829" cy="1074969"/>
          </a:xfrm>
          <a:prstGeom prst="rect">
            <a:avLst/>
          </a:prstGeom>
        </p:spPr>
      </p:pic>
      <p:pic>
        <p:nvPicPr>
          <p:cNvPr id="9" name="Picture 8">
            <a:extLst>
              <a:ext uri="{FF2B5EF4-FFF2-40B4-BE49-F238E27FC236}">
                <a16:creationId xmlns:a16="http://schemas.microsoft.com/office/drawing/2014/main" id="{C446617A-0538-9FBE-5F96-5EF46F6CB5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36889" y="4127965"/>
            <a:ext cx="946238" cy="946238"/>
          </a:xfrm>
          <a:prstGeom prst="rect">
            <a:avLst/>
          </a:prstGeom>
        </p:spPr>
      </p:pic>
      <p:pic>
        <p:nvPicPr>
          <p:cNvPr id="10" name="Picture 9">
            <a:extLst>
              <a:ext uri="{FF2B5EF4-FFF2-40B4-BE49-F238E27FC236}">
                <a16:creationId xmlns:a16="http://schemas.microsoft.com/office/drawing/2014/main" id="{EE315B2B-76E0-0DAB-537A-235C74228A6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84544" y="1668331"/>
            <a:ext cx="1050928" cy="1050928"/>
          </a:xfrm>
          <a:prstGeom prst="rect">
            <a:avLst/>
          </a:prstGeom>
        </p:spPr>
      </p:pic>
    </p:spTree>
    <p:extLst>
      <p:ext uri="{BB962C8B-B14F-4D97-AF65-F5344CB8AC3E}">
        <p14:creationId xmlns:p14="http://schemas.microsoft.com/office/powerpoint/2010/main" val="170284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C5D53-2922-D574-936B-C37010A49B67}"/>
              </a:ext>
            </a:extLst>
          </p:cNvPr>
          <p:cNvSpPr>
            <a:spLocks noGrp="1"/>
          </p:cNvSpPr>
          <p:nvPr>
            <p:ph type="title"/>
          </p:nvPr>
        </p:nvSpPr>
        <p:spPr/>
        <p:txBody>
          <a:bodyPr/>
          <a:lstStyle/>
          <a:p>
            <a:r>
              <a:rPr lang="en-US" dirty="0"/>
              <a:t>MSCA opportunities for EEN Clients</a:t>
            </a:r>
            <a:endParaRPr lang="de-CH" b="1" dirty="0"/>
          </a:p>
        </p:txBody>
      </p:sp>
      <p:sp>
        <p:nvSpPr>
          <p:cNvPr id="3" name="Marcador de contenido 2">
            <a:extLst>
              <a:ext uri="{FF2B5EF4-FFF2-40B4-BE49-F238E27FC236}">
                <a16:creationId xmlns:a16="http://schemas.microsoft.com/office/drawing/2014/main" id="{5DA3E4C2-FF8C-F826-DD0A-479800FFD8B4}"/>
              </a:ext>
            </a:extLst>
          </p:cNvPr>
          <p:cNvSpPr>
            <a:spLocks noGrp="1"/>
          </p:cNvSpPr>
          <p:nvPr>
            <p:ph idx="1"/>
          </p:nvPr>
        </p:nvSpPr>
        <p:spPr>
          <a:xfrm>
            <a:off x="5807968" y="1628800"/>
            <a:ext cx="5918448" cy="4525963"/>
          </a:xfrm>
        </p:spPr>
        <p:txBody>
          <a:bodyPr/>
          <a:lstStyle/>
          <a:p>
            <a:pPr marL="0" indent="0">
              <a:buNone/>
            </a:pPr>
            <a:r>
              <a:rPr lang="en-GB" sz="2400" b="1" dirty="0"/>
              <a:t>Compulsory SME Participation </a:t>
            </a:r>
          </a:p>
          <a:p>
            <a:r>
              <a:rPr lang="en-GB" sz="2400" dirty="0"/>
              <a:t>Doctoral Networks (Consortium)</a:t>
            </a:r>
          </a:p>
          <a:p>
            <a:r>
              <a:rPr lang="en-GB" sz="2400" dirty="0"/>
              <a:t>Staff Exchanges (Consortium)</a:t>
            </a:r>
          </a:p>
          <a:p>
            <a:r>
              <a:rPr lang="en-GB" sz="2400" dirty="0"/>
              <a:t>COFUND (Consortium)</a:t>
            </a:r>
          </a:p>
          <a:p>
            <a:pPr marL="0" indent="0">
              <a:buNone/>
            </a:pPr>
            <a:r>
              <a:rPr lang="en-GB" sz="2400" b="1" dirty="0"/>
              <a:t>Highly Recommended</a:t>
            </a:r>
          </a:p>
          <a:p>
            <a:r>
              <a:rPr lang="en-GB" sz="2400" dirty="0"/>
              <a:t>Postdoctoral Fellowships (</a:t>
            </a:r>
            <a:r>
              <a:rPr lang="en-GB" sz="2400" dirty="0" err="1"/>
              <a:t>Monobenef</a:t>
            </a:r>
            <a:r>
              <a:rPr lang="en-GB" sz="2400" dirty="0"/>
              <a:t>)</a:t>
            </a:r>
          </a:p>
          <a:p>
            <a:pPr lvl="1"/>
            <a:r>
              <a:rPr lang="en-GB" sz="2000" dirty="0"/>
              <a:t>SMEs can participate as beneficiaries</a:t>
            </a:r>
          </a:p>
          <a:p>
            <a:pPr lvl="1"/>
            <a:r>
              <a:rPr lang="en-GB" sz="2000" dirty="0"/>
              <a:t>or</a:t>
            </a:r>
          </a:p>
          <a:p>
            <a:pPr lvl="1"/>
            <a:r>
              <a:rPr lang="en-GB" sz="2000" dirty="0"/>
              <a:t>Associated Partners by Secondments and Placements</a:t>
            </a:r>
          </a:p>
          <a:p>
            <a:endParaRPr lang="en-GB" sz="2400" dirty="0"/>
          </a:p>
        </p:txBody>
      </p:sp>
      <p:pic>
        <p:nvPicPr>
          <p:cNvPr id="50" name="Picture 5">
            <a:extLst>
              <a:ext uri="{FF2B5EF4-FFF2-40B4-BE49-F238E27FC236}">
                <a16:creationId xmlns:a16="http://schemas.microsoft.com/office/drawing/2014/main" id="{75C132FE-C20D-C913-064F-6EC1E5DB6AE5}"/>
              </a:ext>
            </a:extLst>
          </p:cNvPr>
          <p:cNvPicPr>
            <a:picLocks noChangeAspect="1"/>
          </p:cNvPicPr>
          <p:nvPr/>
        </p:nvPicPr>
        <p:blipFill>
          <a:blip r:embed="rId2"/>
          <a:stretch>
            <a:fillRect/>
          </a:stretch>
        </p:blipFill>
        <p:spPr>
          <a:xfrm>
            <a:off x="263352" y="1700808"/>
            <a:ext cx="5184576" cy="4957182"/>
          </a:xfrm>
          <a:prstGeom prst="rect">
            <a:avLst/>
          </a:prstGeom>
        </p:spPr>
      </p:pic>
    </p:spTree>
    <p:extLst>
      <p:ext uri="{BB962C8B-B14F-4D97-AF65-F5344CB8AC3E}">
        <p14:creationId xmlns:p14="http://schemas.microsoft.com/office/powerpoint/2010/main" val="94135823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4B4E6"/>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3727</TotalTime>
  <Words>1686</Words>
  <Application>Microsoft Office PowerPoint</Application>
  <PresentationFormat>Panorámica</PresentationFormat>
  <Paragraphs>299</Paragraphs>
  <Slides>23</Slides>
  <Notes>7</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23</vt:i4>
      </vt:variant>
    </vt:vector>
  </HeadingPairs>
  <TitlesOfParts>
    <vt:vector size="33" baseType="lpstr">
      <vt:lpstr>Arial</vt:lpstr>
      <vt:lpstr>Blogger Sans</vt:lpstr>
      <vt:lpstr>Calibri</vt:lpstr>
      <vt:lpstr>Favorit Std</vt:lpstr>
      <vt:lpstr>Myriad Pro Light</vt:lpstr>
      <vt:lpstr>MyriadPro-Regular</vt:lpstr>
      <vt:lpstr>Roboto</vt:lpstr>
      <vt:lpstr>Wingdings</vt:lpstr>
      <vt:lpstr>1_Custom Design</vt:lpstr>
      <vt:lpstr>Custom Design</vt:lpstr>
      <vt:lpstr>Fostering Collaboration Between the Enterprise Europe Network (EEN) and the Marie Sklodowska- Curie Actions and National Contact Points Network (MSCA-NET)</vt:lpstr>
      <vt:lpstr>Agenda</vt:lpstr>
      <vt:lpstr>The new Marie Skłodowska-Curie NCP Project </vt:lpstr>
      <vt:lpstr>5 Work Packages</vt:lpstr>
      <vt:lpstr>WP5 - Synergies &amp; Collaborations</vt:lpstr>
      <vt:lpstr>MSCA opportunities for EEN Clients</vt:lpstr>
      <vt:lpstr>Pillar I: Excellent Science</vt:lpstr>
      <vt:lpstr>MSCA: Key policies</vt:lpstr>
      <vt:lpstr>MSCA opportunities for EEN Clients</vt:lpstr>
      <vt:lpstr>MSCA opportunities for EEN Clients</vt:lpstr>
      <vt:lpstr>MSCA opportunities for EEN Clients</vt:lpstr>
      <vt:lpstr>MSCA opportunities for EEN Clients</vt:lpstr>
      <vt:lpstr>MSCA opportunities for EEN Clients</vt:lpstr>
      <vt:lpstr>MSCA opportunities for EEN Clients</vt:lpstr>
      <vt:lpstr>MSCA Calls Calendar</vt:lpstr>
      <vt:lpstr>The MSCA Matchmaking Platform</vt:lpstr>
      <vt:lpstr>The MSCA Matchmaking Platform</vt:lpstr>
      <vt:lpstr>The MSCA Matchmaking Platform</vt:lpstr>
      <vt:lpstr>The MSCA Matchmaking Platform</vt:lpstr>
      <vt:lpstr>SMEs in MSCA during horizon 2020</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JESUS ROJO</cp:lastModifiedBy>
  <cp:revision>118</cp:revision>
  <cp:lastPrinted>2016-02-22T15:26:33Z</cp:lastPrinted>
  <dcterms:created xsi:type="dcterms:W3CDTF">2016-06-27T05:45:23Z</dcterms:created>
  <dcterms:modified xsi:type="dcterms:W3CDTF">2022-06-24T07:46:23Z</dcterms:modified>
</cp:coreProperties>
</file>