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21"/>
  </p:notesMasterIdLst>
  <p:sldIdLst>
    <p:sldId id="256" r:id="rId2"/>
    <p:sldId id="258" r:id="rId3"/>
    <p:sldId id="263" r:id="rId4"/>
    <p:sldId id="267" r:id="rId5"/>
    <p:sldId id="317" r:id="rId6"/>
    <p:sldId id="320" r:id="rId7"/>
    <p:sldId id="316" r:id="rId8"/>
    <p:sldId id="319" r:id="rId9"/>
    <p:sldId id="318" r:id="rId10"/>
    <p:sldId id="315" r:id="rId11"/>
    <p:sldId id="312" r:id="rId12"/>
    <p:sldId id="322" r:id="rId13"/>
    <p:sldId id="313" r:id="rId14"/>
    <p:sldId id="314" r:id="rId15"/>
    <p:sldId id="311" r:id="rId16"/>
    <p:sldId id="321" r:id="rId17"/>
    <p:sldId id="323" r:id="rId18"/>
    <p:sldId id="300" r:id="rId19"/>
    <p:sldId id="26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PC" providerId="None"/>
      </p:ext>
    </p:extLst>
  </p:cmAuthor>
  <p:cmAuthor id="2" name="Camille VIDAUD" initials="CV" lastIdx="0" clrIdx="1">
    <p:extLst>
      <p:ext uri="{19B8F6BF-5375-455C-9EA6-DF929625EA0E}">
        <p15:presenceInfo xmlns:p15="http://schemas.microsoft.com/office/powerpoint/2012/main" userId="S-1-5-21-1549403238-435112251-2836206204-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B7"/>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8" autoAdjust="0"/>
    <p:restoredTop sz="94660"/>
  </p:normalViewPr>
  <p:slideViewPr>
    <p:cSldViewPr snapToGrid="0">
      <p:cViewPr varScale="1">
        <p:scale>
          <a:sx n="72" d="100"/>
          <a:sy n="72" d="100"/>
        </p:scale>
        <p:origin x="666" y="72"/>
      </p:cViewPr>
      <p:guideLst>
        <p:guide orient="horz" pos="2160"/>
        <p:guide pos="3840"/>
      </p:guideLst>
    </p:cSldViewPr>
  </p:slideViewPr>
  <p:notesTextViewPr>
    <p:cViewPr>
      <p:scale>
        <a:sx n="3" d="2"/>
        <a:sy n="3" d="2"/>
      </p:scale>
      <p:origin x="0" y="0"/>
    </p:cViewPr>
  </p:notesTextViewPr>
  <p:notesViewPr>
    <p:cSldViewPr snapToGrid="0">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50D5-C236-455E-8DF5-76927C0DA0EB}" type="datetimeFigureOut">
              <a:rPr lang="en-GB" smtClean="0"/>
              <a:pPr/>
              <a:t>10/10/2016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4BFA-A239-49E9-AD74-8BF67266E300}" type="slidenum">
              <a:rPr lang="en-GB" smtClean="0"/>
              <a:pPr/>
              <a:t>‹N°›</a:t>
            </a:fld>
            <a:endParaRPr lang="en-GB"/>
          </a:p>
        </p:txBody>
      </p:sp>
    </p:spTree>
    <p:extLst>
      <p:ext uri="{BB962C8B-B14F-4D97-AF65-F5344CB8AC3E}">
        <p14:creationId xmlns:p14="http://schemas.microsoft.com/office/powerpoint/2010/main" val="1066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1</a:t>
            </a:fld>
            <a:endParaRPr lang="en-GB"/>
          </a:p>
        </p:txBody>
      </p:sp>
    </p:spTree>
    <p:extLst>
      <p:ext uri="{BB962C8B-B14F-4D97-AF65-F5344CB8AC3E}">
        <p14:creationId xmlns:p14="http://schemas.microsoft.com/office/powerpoint/2010/main" val="18706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2</a:t>
            </a:fld>
            <a:endParaRPr lang="en-GB"/>
          </a:p>
        </p:txBody>
      </p:sp>
    </p:spTree>
    <p:extLst>
      <p:ext uri="{BB962C8B-B14F-4D97-AF65-F5344CB8AC3E}">
        <p14:creationId xmlns:p14="http://schemas.microsoft.com/office/powerpoint/2010/main" val="553554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286000"/>
          </a:xfrm>
          <a:prstGeom prst="rect">
            <a:avLst/>
          </a:prstGeom>
        </p:spPr>
      </p:pic>
      <p:sp>
        <p:nvSpPr>
          <p:cNvPr id="2" name="Title 1"/>
          <p:cNvSpPr>
            <a:spLocks noGrp="1"/>
          </p:cNvSpPr>
          <p:nvPr>
            <p:ph type="ctrTitle" hasCustomPrompt="1"/>
          </p:nvPr>
        </p:nvSpPr>
        <p:spPr>
          <a:xfrm>
            <a:off x="696000" y="2369574"/>
            <a:ext cx="10800000" cy="2413404"/>
          </a:xfrm>
        </p:spPr>
        <p:txBody>
          <a:bodyPr l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You can type your presentation title here</a:t>
            </a:r>
          </a:p>
        </p:txBody>
      </p:sp>
      <p:sp>
        <p:nvSpPr>
          <p:cNvPr id="3" name="Subtitle 2"/>
          <p:cNvSpPr>
            <a:spLocks noGrp="1"/>
          </p:cNvSpPr>
          <p:nvPr>
            <p:ph type="subTitle" idx="1" hasCustomPrompt="1"/>
          </p:nvPr>
        </p:nvSpPr>
        <p:spPr>
          <a:xfrm>
            <a:off x="695999" y="4788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7138" y="5709138"/>
            <a:ext cx="1148862" cy="1148862"/>
          </a:xfrm>
          <a:prstGeom prst="rect">
            <a:avLst/>
          </a:prstGeom>
        </p:spPr>
      </p:pic>
      <p:sp>
        <p:nvSpPr>
          <p:cNvPr id="10" name="TextBox 9"/>
          <p:cNvSpPr txBox="1"/>
          <p:nvPr userDrawn="1"/>
        </p:nvSpPr>
        <p:spPr>
          <a:xfrm>
            <a:off x="695999" y="6189785"/>
            <a:ext cx="9397570"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a:t>
            </a:r>
            <a:r>
              <a:rPr lang="en-GB" sz="700" noProof="0">
                <a:solidFill>
                  <a:schemeClr val="bg1">
                    <a:lumMod val="50000"/>
                  </a:schemeClr>
                </a:solidFill>
                <a:latin typeface="Arial" panose="020B0604020202020204" pitchFamily="34" charset="0"/>
                <a:cs typeface="Arial" panose="020B0604020202020204" pitchFamily="34" charset="0"/>
              </a:rPr>
              <a:t>), 2016. </a:t>
            </a:r>
            <a:r>
              <a:rPr lang="en-GB" sz="700" noProof="0" dirty="0">
                <a:solidFill>
                  <a:schemeClr val="bg1">
                    <a:lumMod val="50000"/>
                  </a:schemeClr>
                </a:solidFill>
                <a:latin typeface="Arial" panose="020B0604020202020204" pitchFamily="34" charset="0"/>
                <a:cs typeface="Arial" panose="020B0604020202020204" pitchFamily="34" charset="0"/>
              </a:rPr>
              <a:t>Reproduction is authorised provided the source is acknowledged. The information and views set out in this presentation is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83740" y="4785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Tree>
    <p:extLst>
      <p:ext uri="{BB962C8B-B14F-4D97-AF65-F5344CB8AC3E}">
        <p14:creationId xmlns:p14="http://schemas.microsoft.com/office/powerpoint/2010/main" val="185153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78192"/>
            <a:ext cx="10515600" cy="471488"/>
          </a:xfrm>
        </p:spPr>
        <p:txBody>
          <a:bodyPr>
            <a:noAutofit/>
          </a:bodyPr>
          <a:lstStyle>
            <a:lvl1pPr>
              <a:defRPr sz="2600" b="1">
                <a:solidFill>
                  <a:srgbClr val="1D70B7"/>
                </a:solidFill>
              </a:defRPr>
            </a:lvl1pPr>
          </a:lstStyle>
          <a:p>
            <a:r>
              <a:rPr lang="fr-FR"/>
              <a:t>Modifiez le style du titre</a:t>
            </a:r>
            <a:endParaRPr lang="en-GB" dirty="0"/>
          </a:p>
        </p:txBody>
      </p:sp>
      <p:sp>
        <p:nvSpPr>
          <p:cNvPr id="3" name="Content Placeholder 2"/>
          <p:cNvSpPr>
            <a:spLocks noGrp="1"/>
          </p:cNvSpPr>
          <p:nvPr>
            <p:ph idx="1"/>
          </p:nvPr>
        </p:nvSpPr>
        <p:spPr>
          <a:xfrm>
            <a:off x="838200" y="1825625"/>
            <a:ext cx="10515600" cy="4394200"/>
          </a:xfrm>
        </p:spPr>
        <p:txBody>
          <a:bodyPr/>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Box 19"/>
          <p:cNvSpPr txBox="1"/>
          <p:nvPr userDrawn="1"/>
        </p:nvSpPr>
        <p:spPr>
          <a:xfrm>
            <a:off x="838200" y="494681"/>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p:txBody>
          <a:bodyPr/>
          <a:lstStyle/>
          <a:p>
            <a:r>
              <a:rPr lang="fr-FR"/>
              <a:t>00/00/2016</a:t>
            </a:r>
            <a:endParaRPr lang="en-GB" dirty="0"/>
          </a:p>
        </p:txBody>
      </p:sp>
      <p:sp>
        <p:nvSpPr>
          <p:cNvPr id="22" name="Footer Placeholder 21"/>
          <p:cNvSpPr>
            <a:spLocks noGrp="1"/>
          </p:cNvSpPr>
          <p:nvPr>
            <p:ph type="ftr" sz="quarter" idx="11"/>
          </p:nvPr>
        </p:nvSpPr>
        <p:spPr/>
        <p:txBody>
          <a:bodyPr/>
          <a:lstStyle/>
          <a:p>
            <a:r>
              <a:rPr lang="en-US"/>
              <a:t>Type the title of your presentation here</a:t>
            </a:r>
            <a:endParaRPr lang="en-GB" dirty="0"/>
          </a:p>
        </p:txBody>
      </p:sp>
      <p:sp>
        <p:nvSpPr>
          <p:cNvPr id="23" name="Slide Number Placeholder 22"/>
          <p:cNvSpPr>
            <a:spLocks noGrp="1"/>
          </p:cNvSpPr>
          <p:nvPr>
            <p:ph type="sldNum" sz="quarter" idx="12"/>
          </p:nvPr>
        </p:nvSpPr>
        <p:spPr/>
        <p:txBody>
          <a:body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63647506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00/00/2016</a:t>
            </a:r>
            <a:endParaRPr lang="en-GB"/>
          </a:p>
        </p:txBody>
      </p:sp>
      <p:sp>
        <p:nvSpPr>
          <p:cNvPr id="3" name="Footer Placeholder 2"/>
          <p:cNvSpPr>
            <a:spLocks noGrp="1"/>
          </p:cNvSpPr>
          <p:nvPr>
            <p:ph type="ftr" sz="quarter" idx="11"/>
          </p:nvPr>
        </p:nvSpPr>
        <p:spPr/>
        <p:txBody>
          <a:bodyPr/>
          <a:lstStyle/>
          <a:p>
            <a:r>
              <a:rPr lang="en-US"/>
              <a:t>Type the title of your presentation here</a:t>
            </a:r>
            <a:endParaRPr lang="en-GB"/>
          </a:p>
        </p:txBody>
      </p:sp>
      <p:sp>
        <p:nvSpPr>
          <p:cNvPr id="4" name="Slide Number Placeholder 3"/>
          <p:cNvSpPr>
            <a:spLocks noGrp="1"/>
          </p:cNvSpPr>
          <p:nvPr>
            <p:ph type="sldNum" sz="quarter" idx="12"/>
          </p:nvPr>
        </p:nvSpPr>
        <p:spPr/>
        <p:txBody>
          <a:bodyPr/>
          <a:lstStyle/>
          <a:p>
            <a:fld id="{97378575-3712-44BD-96FA-C13EF75AD9F1}" type="slidenum">
              <a:rPr lang="en-GB" smtClean="0"/>
              <a:pPr/>
              <a:t>‹N°›</a:t>
            </a:fld>
            <a:endParaRPr lang="en-GB"/>
          </a:p>
        </p:txBody>
      </p:sp>
    </p:spTree>
    <p:extLst>
      <p:ext uri="{BB962C8B-B14F-4D97-AF65-F5344CB8AC3E}">
        <p14:creationId xmlns:p14="http://schemas.microsoft.com/office/powerpoint/2010/main" val="615675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fr-FR"/>
              <a:t>00/00/2016</a:t>
            </a:r>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Type the title of your presentation here</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5069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eag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lustermontagn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psi.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mages-et-reseaux.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ndesca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erosilesia.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grocluster.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me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rianormandi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oenergiadlaregionu.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str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wp.cat/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5999" y="2473579"/>
            <a:ext cx="10800000" cy="1581585"/>
          </a:xfrm>
        </p:spPr>
        <p:txBody>
          <a:bodyPr>
            <a:normAutofit fontScale="90000"/>
          </a:bodyPr>
          <a:lstStyle/>
          <a:p>
            <a:pPr algn="ctr"/>
            <a:r>
              <a:rPr lang="en-US" sz="3100" dirty="0">
                <a:solidFill>
                  <a:srgbClr val="C00000"/>
                </a:solidFill>
              </a:rPr>
              <a:t>EU Cluster Participants Booklet</a:t>
            </a:r>
            <a:br>
              <a:rPr lang="en-US" sz="2800" dirty="0"/>
            </a:br>
            <a:br>
              <a:rPr lang="en-US" sz="2800" dirty="0"/>
            </a:br>
            <a:r>
              <a:rPr lang="en-US" sz="2800" dirty="0"/>
              <a:t>EU economic mission and </a:t>
            </a:r>
            <a:r>
              <a:rPr lang="en-GB" sz="2800" dirty="0"/>
              <a:t>Conference on economic, industrial and investment opportunities in T</a:t>
            </a:r>
            <a:r>
              <a:rPr lang="en-US" sz="2800" dirty="0" err="1"/>
              <a:t>ehran</a:t>
            </a:r>
            <a:r>
              <a:rPr lang="en-US" sz="2800" dirty="0"/>
              <a:t>, Iran</a:t>
            </a:r>
            <a:br>
              <a:rPr lang="en-US" sz="2800" dirty="0"/>
            </a:br>
            <a:endParaRPr lang="en-GB" sz="2800" dirty="0"/>
          </a:p>
        </p:txBody>
      </p:sp>
      <p:sp>
        <p:nvSpPr>
          <p:cNvPr id="7" name="Subtitle 6"/>
          <p:cNvSpPr>
            <a:spLocks noGrp="1"/>
          </p:cNvSpPr>
          <p:nvPr>
            <p:ph type="subTitle" idx="1"/>
          </p:nvPr>
        </p:nvSpPr>
        <p:spPr>
          <a:xfrm>
            <a:off x="141890" y="5391298"/>
            <a:ext cx="11934496" cy="789756"/>
          </a:xfrm>
        </p:spPr>
        <p:txBody>
          <a:bodyPr>
            <a:normAutofit/>
          </a:bodyPr>
          <a:lstStyle/>
          <a:p>
            <a:pPr algn="ctr"/>
            <a:r>
              <a:rPr lang="en-US" sz="1800" b="1" dirty="0" err="1"/>
              <a:t>Organised</a:t>
            </a:r>
            <a:r>
              <a:rPr lang="en-US" sz="1800" b="1" dirty="0"/>
              <a:t> by the European Cluster Collaboration Platform and financed under the COSME </a:t>
            </a:r>
            <a:r>
              <a:rPr lang="en-US" sz="1800" b="1" dirty="0" err="1"/>
              <a:t>Programme</a:t>
            </a:r>
            <a:endParaRPr lang="en-GB" sz="1600" dirty="0"/>
          </a:p>
        </p:txBody>
      </p:sp>
      <p:sp>
        <p:nvSpPr>
          <p:cNvPr id="8" name="Text Placeholder 7"/>
          <p:cNvSpPr>
            <a:spLocks noGrp="1"/>
          </p:cNvSpPr>
          <p:nvPr>
            <p:ph type="body" sz="quarter" idx="10"/>
          </p:nvPr>
        </p:nvSpPr>
        <p:spPr>
          <a:xfrm>
            <a:off x="7574093" y="4183231"/>
            <a:ext cx="3600000" cy="540000"/>
          </a:xfrm>
        </p:spPr>
        <p:txBody>
          <a:bodyPr/>
          <a:lstStyle/>
          <a:p>
            <a:r>
              <a:rPr lang="en-GB" sz="2500" b="1" dirty="0">
                <a:solidFill>
                  <a:srgbClr val="1D70B7"/>
                </a:solidFill>
              </a:rPr>
              <a:t>17</a:t>
            </a:r>
            <a:r>
              <a:rPr lang="en-GB" sz="2500" b="1" baseline="30000" dirty="0">
                <a:solidFill>
                  <a:srgbClr val="1D70B7"/>
                </a:solidFill>
              </a:rPr>
              <a:t>th</a:t>
            </a:r>
            <a:r>
              <a:rPr lang="en-GB" sz="2500" b="1" dirty="0">
                <a:solidFill>
                  <a:srgbClr val="1D70B7"/>
                </a:solidFill>
              </a:rPr>
              <a:t> October 2016</a:t>
            </a:r>
          </a:p>
        </p:txBody>
      </p:sp>
    </p:spTree>
    <p:extLst>
      <p:ext uri="{BB962C8B-B14F-4D97-AF65-F5344CB8AC3E}">
        <p14:creationId xmlns:p14="http://schemas.microsoft.com/office/powerpoint/2010/main" val="223684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CEAGA (</a:t>
            </a:r>
            <a:r>
              <a:rPr lang="en-GB" dirty="0" err="1"/>
              <a:t>galician</a:t>
            </a:r>
            <a:r>
              <a:rPr lang="en-GB" dirty="0"/>
              <a:t> automotive cluster)</a:t>
            </a:r>
            <a:endParaRPr lang="fr-FR" dirty="0"/>
          </a:p>
        </p:txBody>
      </p:sp>
      <p:sp>
        <p:nvSpPr>
          <p:cNvPr id="3" name="Espace réservé du contenu 2"/>
          <p:cNvSpPr>
            <a:spLocks noGrp="1"/>
          </p:cNvSpPr>
          <p:nvPr>
            <p:ph idx="1"/>
          </p:nvPr>
        </p:nvSpPr>
        <p:spPr>
          <a:xfrm>
            <a:off x="490330" y="1793202"/>
            <a:ext cx="11701670" cy="4394200"/>
          </a:xfrm>
        </p:spPr>
        <p:txBody>
          <a:bodyPr>
            <a:normAutofit/>
          </a:bodyPr>
          <a:lstStyle/>
          <a:p>
            <a:r>
              <a:rPr lang="en-US" sz="1400" b="1" dirty="0"/>
              <a:t>Location: </a:t>
            </a:r>
            <a:r>
              <a:rPr lang="en-US" sz="1400" dirty="0"/>
              <a:t>Spain</a:t>
            </a:r>
          </a:p>
          <a:p>
            <a:r>
              <a:rPr lang="en-US" sz="1400" b="1" dirty="0"/>
              <a:t>Year of creation: </a:t>
            </a:r>
            <a:r>
              <a:rPr lang="en-US" sz="1400" dirty="0"/>
              <a:t>1997</a:t>
            </a:r>
          </a:p>
          <a:p>
            <a:r>
              <a:rPr lang="en-US" sz="1400" b="1" dirty="0"/>
              <a:t>N° of members: </a:t>
            </a:r>
            <a:r>
              <a:rPr lang="en-US" sz="1400" dirty="0"/>
              <a:t>108 (91 SMEs)</a:t>
            </a:r>
          </a:p>
          <a:p>
            <a:r>
              <a:rPr lang="en-US" sz="1400" b="1" dirty="0"/>
              <a:t>Sector of activity</a:t>
            </a:r>
            <a:r>
              <a:rPr lang="en-US" sz="1400" dirty="0"/>
              <a:t>: </a:t>
            </a:r>
            <a:r>
              <a:rPr lang="fr-FR" sz="1400" dirty="0"/>
              <a:t>Automotive </a:t>
            </a:r>
            <a:r>
              <a:rPr lang="en-US" sz="1400" dirty="0"/>
              <a:t>industry</a:t>
            </a:r>
          </a:p>
          <a:p>
            <a:pPr algn="just"/>
            <a:r>
              <a:rPr lang="en-US" sz="1400" b="1" dirty="0"/>
              <a:t>Cluster mission: </a:t>
            </a:r>
            <a:r>
              <a:rPr lang="en-US" sz="1400" dirty="0"/>
              <a:t>CEAGA  (Galician Automotive Cluster) is working ,  since 1997,  to improve the automotive companies’ competitiveness through to made cooperative projects with high impact. All its member companies are participating in several projects in several areas: technological, to improve competitiveness, to improve process, internationalization, etc.   All projects are directed by cluster staff with the participation of companies’ professionals. Projects are evaluated in all moment in order to monitor his development and impact in member companies and in Galician Automotive Sector. </a:t>
            </a:r>
            <a:endParaRPr lang="fr-FR" sz="1400" dirty="0"/>
          </a:p>
          <a:p>
            <a:pPr algn="just"/>
            <a:r>
              <a:rPr lang="en-US" sz="1400" b="1" dirty="0"/>
              <a:t>Participation objectives</a:t>
            </a:r>
            <a:r>
              <a:rPr lang="en-US" sz="1400" dirty="0"/>
              <a:t>: Iran will be an important market for automotive sector in the next years. Companies like Group PSA (PEUGEOT, Citroën and DS) have just created a joint venture with a Iran company to install plants to produce cars, with a forecast to produce 500.000  cars/year. It´s an interest market for automotive companies (OEMs,  supply chain companies  and auxiliary industry). CEAGA needs to have networking with other </a:t>
            </a:r>
            <a:r>
              <a:rPr lang="en-US" sz="1400" dirty="0" err="1"/>
              <a:t>iranian</a:t>
            </a:r>
            <a:r>
              <a:rPr lang="en-US" sz="1400" dirty="0"/>
              <a:t> companies for the conduct of future trade missions, direct and inverses, with the aim to increase the relationship between Galician automotive companies and </a:t>
            </a:r>
            <a:r>
              <a:rPr lang="en-US" sz="1400" dirty="0" err="1"/>
              <a:t>iranian</a:t>
            </a:r>
            <a:r>
              <a:rPr lang="en-US" sz="1400" dirty="0"/>
              <a:t> automotive companies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10</a:t>
            </a:fld>
            <a:endParaRPr lang="en-GB" dirty="0"/>
          </a:p>
        </p:txBody>
      </p:sp>
      <p:sp>
        <p:nvSpPr>
          <p:cNvPr id="8" name="ZoneTexte 7"/>
          <p:cNvSpPr txBox="1"/>
          <p:nvPr/>
        </p:nvSpPr>
        <p:spPr>
          <a:xfrm>
            <a:off x="490330" y="5355277"/>
            <a:ext cx="3170337" cy="615553"/>
          </a:xfrm>
          <a:prstGeom prst="rect">
            <a:avLst/>
          </a:prstGeom>
          <a:noFill/>
        </p:spPr>
        <p:txBody>
          <a:bodyPr wrap="square" rtlCol="0">
            <a:spAutoFit/>
          </a:bodyPr>
          <a:lstStyle/>
          <a:p>
            <a:r>
              <a:rPr lang="fr-FR" b="1" dirty="0"/>
              <a:t>Contact: </a:t>
            </a:r>
            <a:r>
              <a:rPr lang="fr-FR" sz="1600" dirty="0" err="1"/>
              <a:t>Borja</a:t>
            </a:r>
            <a:r>
              <a:rPr lang="fr-FR" sz="1600" dirty="0"/>
              <a:t> </a:t>
            </a:r>
            <a:r>
              <a:rPr lang="fr-FR" sz="1600" dirty="0" err="1"/>
              <a:t>Dapena</a:t>
            </a:r>
            <a:r>
              <a:rPr lang="fr-FR" sz="1600" dirty="0"/>
              <a:t> González</a:t>
            </a:r>
            <a:endParaRPr lang="en-GB" sz="1600" dirty="0">
              <a:highlight>
                <a:srgbClr val="FFFF00"/>
              </a:highlight>
            </a:endParaRPr>
          </a:p>
          <a:p>
            <a:r>
              <a:rPr lang="en-GB" sz="1600" dirty="0"/>
              <a:t>borja.dapena@ceaga.com</a:t>
            </a:r>
          </a:p>
        </p:txBody>
      </p:sp>
      <p:sp>
        <p:nvSpPr>
          <p:cNvPr id="12" name="ZoneTexte 11"/>
          <p:cNvSpPr txBox="1"/>
          <p:nvPr/>
        </p:nvSpPr>
        <p:spPr>
          <a:xfrm>
            <a:off x="7392192" y="5471542"/>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www.ceaga.com</a:t>
            </a:r>
            <a:endParaRPr lang="en-GB" i="1" dirty="0">
              <a:solidFill>
                <a:srgbClr val="000000"/>
              </a:solidFill>
            </a:endParaRPr>
          </a:p>
        </p:txBody>
      </p:sp>
      <p:pic>
        <p:nvPicPr>
          <p:cNvPr id="7" name="Image 6"/>
          <p:cNvPicPr>
            <a:picLocks noChangeAspect="1"/>
          </p:cNvPicPr>
          <p:nvPr/>
        </p:nvPicPr>
        <p:blipFill>
          <a:blip r:embed="rId3"/>
          <a:stretch>
            <a:fillRect/>
          </a:stretch>
        </p:blipFill>
        <p:spPr>
          <a:xfrm>
            <a:off x="7143925" y="1947367"/>
            <a:ext cx="3092075" cy="628249"/>
          </a:xfrm>
          <a:prstGeom prst="rect">
            <a:avLst/>
          </a:prstGeom>
        </p:spPr>
      </p:pic>
    </p:spTree>
    <p:extLst>
      <p:ext uri="{BB962C8B-B14F-4D97-AF65-F5344CB8AC3E}">
        <p14:creationId xmlns:p14="http://schemas.microsoft.com/office/powerpoint/2010/main" val="148574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CLUSTER MONTAGNE</a:t>
            </a:r>
            <a:endParaRPr lang="fr-FR" dirty="0"/>
          </a:p>
        </p:txBody>
      </p:sp>
      <p:sp>
        <p:nvSpPr>
          <p:cNvPr id="3" name="Espace réservé du contenu 2"/>
          <p:cNvSpPr>
            <a:spLocks noGrp="1"/>
          </p:cNvSpPr>
          <p:nvPr>
            <p:ph idx="1"/>
          </p:nvPr>
        </p:nvSpPr>
        <p:spPr>
          <a:xfrm>
            <a:off x="556591" y="1793202"/>
            <a:ext cx="11635409" cy="4394200"/>
          </a:xfrm>
        </p:spPr>
        <p:txBody>
          <a:bodyPr>
            <a:normAutofit/>
          </a:bodyPr>
          <a:lstStyle/>
          <a:p>
            <a:r>
              <a:rPr lang="en-US" sz="1400" b="1" dirty="0"/>
              <a:t>Location: </a:t>
            </a:r>
            <a:r>
              <a:rPr lang="en-US" sz="1400" dirty="0"/>
              <a:t>France</a:t>
            </a:r>
          </a:p>
          <a:p>
            <a:r>
              <a:rPr lang="en-US" sz="1400" b="1" dirty="0"/>
              <a:t>Year of creation: </a:t>
            </a:r>
            <a:r>
              <a:rPr lang="en-US" sz="1400" dirty="0"/>
              <a:t>2012</a:t>
            </a:r>
          </a:p>
          <a:p>
            <a:r>
              <a:rPr lang="en-US" sz="1400" b="1" dirty="0"/>
              <a:t>N° of members: </a:t>
            </a:r>
            <a:r>
              <a:rPr lang="en-US" sz="1400" dirty="0"/>
              <a:t>209 (134 SMEs)</a:t>
            </a:r>
          </a:p>
          <a:p>
            <a:r>
              <a:rPr lang="en-US" sz="1400" b="1" dirty="0"/>
              <a:t>Sector of activity</a:t>
            </a:r>
            <a:r>
              <a:rPr lang="en-US" sz="1400" dirty="0"/>
              <a:t>: Sustainable mountain tourism development</a:t>
            </a:r>
          </a:p>
          <a:p>
            <a:pPr algn="just"/>
            <a:r>
              <a:rPr lang="en-US" sz="1400" b="1" dirty="0"/>
              <a:t>Cluster mission: </a:t>
            </a:r>
            <a:r>
              <a:rPr lang="en-US" sz="1400" dirty="0"/>
              <a:t>Located in the heart of the French Alps, Cluster Montagne’s (French Mountain Cluster) primary goal is to represent and to promote throughout the world the French know-how for sustainable mountain tourism development around seven expertise : Governance and public policies, urban planning and architecture, environment, winter development, summer development, natural hazards, and training &amp; services.</a:t>
            </a:r>
          </a:p>
          <a:p>
            <a:pPr algn="just"/>
            <a:r>
              <a:rPr lang="en-US" sz="1400" b="1" dirty="0"/>
              <a:t>Participation objectives</a:t>
            </a:r>
            <a:r>
              <a:rPr lang="en-US" sz="1400" dirty="0"/>
              <a:t>: Cluster Montagne is very active to develop collaboration and find opportunities in Iran. Cluster Montagne has driven 2 business trips during the last 12 months. They permitted to identify several projects in </a:t>
            </a:r>
            <a:r>
              <a:rPr lang="en-US" sz="1400" dirty="0" err="1"/>
              <a:t>Elbourz</a:t>
            </a:r>
            <a:r>
              <a:rPr lang="en-US" sz="1400" dirty="0"/>
              <a:t> area in the north of Teheran. French experts from Cluster Montagne are recognized for their technical, industrial and tourism know-how and thanks to this matchmaking event, we would like to establish further contacts with governmental organizations, structures or clusters that develop tourism offer &amp; destination in the Iranian mountain for summer and winter activities. Members of Cluster Montagne could bring innovative solutions in several industrial sectors such as: sustainable construction, automotive and mobility, environmental technologies and tourism.</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11</a:t>
            </a:fld>
            <a:endParaRPr lang="en-GB" dirty="0"/>
          </a:p>
        </p:txBody>
      </p:sp>
      <p:sp>
        <p:nvSpPr>
          <p:cNvPr id="8" name="ZoneTexte 7"/>
          <p:cNvSpPr txBox="1"/>
          <p:nvPr/>
        </p:nvSpPr>
        <p:spPr>
          <a:xfrm>
            <a:off x="556591" y="5415315"/>
            <a:ext cx="3640121" cy="815608"/>
          </a:xfrm>
          <a:prstGeom prst="rect">
            <a:avLst/>
          </a:prstGeom>
          <a:noFill/>
        </p:spPr>
        <p:txBody>
          <a:bodyPr wrap="square" rtlCol="0">
            <a:spAutoFit/>
          </a:bodyPr>
          <a:lstStyle/>
          <a:p>
            <a:r>
              <a:rPr lang="fr-FR" b="1" dirty="0"/>
              <a:t>Contact: </a:t>
            </a:r>
            <a:r>
              <a:rPr lang="fr-FR" altLang="en-US" sz="1600" dirty="0">
                <a:ea typeface="Calibri" panose="020F0502020204030204" pitchFamily="34" charset="0"/>
                <a:cs typeface="Times New Roman" panose="02020603050405020304" pitchFamily="18" charset="0"/>
              </a:rPr>
              <a:t>Jean-Philippe MONFORT</a:t>
            </a:r>
            <a:r>
              <a:rPr lang="en-US" altLang="en-US" sz="1600" dirty="0"/>
              <a:t> </a:t>
            </a:r>
          </a:p>
          <a:p>
            <a:r>
              <a:rPr lang="fr-FR" altLang="en-US" sz="1600" dirty="0">
                <a:ea typeface="Calibri" panose="020F0502020204030204" pitchFamily="34" charset="0"/>
                <a:cs typeface="Times New Roman" panose="02020603050405020304" pitchFamily="18" charset="0"/>
              </a:rPr>
              <a:t>jp.monfort@cluster-montagne.com</a:t>
            </a:r>
            <a:endParaRPr lang="en-GB" sz="1600" dirty="0">
              <a:highlight>
                <a:srgbClr val="FFFF00"/>
              </a:highlight>
            </a:endParaRPr>
          </a:p>
          <a:p>
            <a:endParaRPr lang="pt-BR" sz="1300" b="1" dirty="0"/>
          </a:p>
        </p:txBody>
      </p:sp>
      <p:sp>
        <p:nvSpPr>
          <p:cNvPr id="12" name="ZoneTexte 11"/>
          <p:cNvSpPr txBox="1"/>
          <p:nvPr/>
        </p:nvSpPr>
        <p:spPr>
          <a:xfrm>
            <a:off x="6853806" y="5521876"/>
            <a:ext cx="3153079"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www.clustermontagne.com</a:t>
            </a:r>
            <a:endParaRPr lang="en-GB" i="1" dirty="0">
              <a:solidFill>
                <a:srgbClr val="000000"/>
              </a:solidFill>
            </a:endParaRPr>
          </a:p>
        </p:txBody>
      </p:sp>
      <p:sp>
        <p:nvSpPr>
          <p:cNvPr id="17" name="Rectangle 5"/>
          <p:cNvSpPr>
            <a:spLocks noChangeArrowheads="1"/>
          </p:cNvSpPr>
          <p:nvPr/>
        </p:nvSpPr>
        <p:spPr bwMode="auto">
          <a:xfrm>
            <a:off x="5987637" y="120878"/>
            <a:ext cx="216726"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p:txBody>
      </p:sp>
      <p:pic>
        <p:nvPicPr>
          <p:cNvPr id="18" name="Image 17"/>
          <p:cNvPicPr>
            <a:picLocks noChangeAspect="1"/>
          </p:cNvPicPr>
          <p:nvPr/>
        </p:nvPicPr>
        <p:blipFill>
          <a:blip r:embed="rId3"/>
          <a:stretch>
            <a:fillRect/>
          </a:stretch>
        </p:blipFill>
        <p:spPr>
          <a:xfrm>
            <a:off x="7346571" y="1749681"/>
            <a:ext cx="2728607" cy="1086504"/>
          </a:xfrm>
          <a:prstGeom prst="rect">
            <a:avLst/>
          </a:prstGeom>
        </p:spPr>
      </p:pic>
    </p:spTree>
    <p:extLst>
      <p:ext uri="{BB962C8B-B14F-4D97-AF65-F5344CB8AC3E}">
        <p14:creationId xmlns:p14="http://schemas.microsoft.com/office/powerpoint/2010/main" val="25691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05581"/>
            <a:ext cx="10515600" cy="471488"/>
          </a:xfrm>
        </p:spPr>
        <p:txBody>
          <a:bodyPr/>
          <a:lstStyle/>
          <a:p>
            <a:pPr algn="ctr"/>
            <a:r>
              <a:rPr lang="fr-FR" dirty="0"/>
              <a:t>CONSTRUCT CLUSTER OLTENIA ASSOCIATION</a:t>
            </a:r>
          </a:p>
        </p:txBody>
      </p:sp>
      <p:sp>
        <p:nvSpPr>
          <p:cNvPr id="3" name="Espace réservé du contenu 2"/>
          <p:cNvSpPr>
            <a:spLocks noGrp="1"/>
          </p:cNvSpPr>
          <p:nvPr>
            <p:ph idx="1"/>
          </p:nvPr>
        </p:nvSpPr>
        <p:spPr>
          <a:xfrm>
            <a:off x="503583" y="1793202"/>
            <a:ext cx="11688417" cy="4394200"/>
          </a:xfrm>
        </p:spPr>
        <p:txBody>
          <a:bodyPr>
            <a:normAutofit/>
          </a:bodyPr>
          <a:lstStyle/>
          <a:p>
            <a:r>
              <a:rPr lang="en-US" sz="1400" b="1" dirty="0"/>
              <a:t>Location: </a:t>
            </a:r>
            <a:r>
              <a:rPr lang="en-US" sz="1400" dirty="0"/>
              <a:t>Romania</a:t>
            </a:r>
          </a:p>
          <a:p>
            <a:r>
              <a:rPr lang="en-US" sz="1400" b="1" dirty="0"/>
              <a:t>Year of creation: </a:t>
            </a:r>
            <a:r>
              <a:rPr lang="en-US" sz="1400" dirty="0"/>
              <a:t>2013</a:t>
            </a:r>
          </a:p>
          <a:p>
            <a:r>
              <a:rPr lang="en-US" sz="1400" b="1" dirty="0"/>
              <a:t>N° of members: </a:t>
            </a:r>
            <a:r>
              <a:rPr lang="en-US" sz="1400" dirty="0"/>
              <a:t>37 (33 SMEs)</a:t>
            </a:r>
          </a:p>
          <a:p>
            <a:r>
              <a:rPr lang="en-US" sz="1400" b="1" dirty="0"/>
              <a:t>Sector of activity</a:t>
            </a:r>
            <a:r>
              <a:rPr lang="en-US" sz="1400" dirty="0"/>
              <a:t>: </a:t>
            </a:r>
            <a:r>
              <a:rPr lang="fr-FR" sz="1400" dirty="0"/>
              <a:t>Construction </a:t>
            </a:r>
            <a:r>
              <a:rPr lang="fr-FR" sz="1400" dirty="0" err="1"/>
              <a:t>field</a:t>
            </a:r>
            <a:endParaRPr lang="fr-FR" sz="1400" dirty="0"/>
          </a:p>
          <a:p>
            <a:pPr algn="just"/>
            <a:r>
              <a:rPr lang="en-US" sz="1400" b="1" dirty="0"/>
              <a:t>Cluster mission: </a:t>
            </a:r>
            <a:r>
              <a:rPr lang="en-US" sz="1400" dirty="0"/>
              <a:t>Cluster development vision involves the development of private enterprises in the construction and adjacent sectors; the transfer of research results and innovation through the University of Craiova – Faculty of Mechanics to the private sector – productive; the expand into new markets and attracting customers and business partners for cluster members; training, qualification, specialization and training personnel in the construction industry and related sectors; creating a brand image and the internationalization of the cluster; attracting new members and diversifying the cluster.</a:t>
            </a:r>
          </a:p>
          <a:p>
            <a:pPr algn="just"/>
            <a:endParaRPr lang="fr-FR" sz="1400" dirty="0"/>
          </a:p>
          <a:p>
            <a:pPr algn="just"/>
            <a:r>
              <a:rPr lang="en-US" sz="1400" b="1" dirty="0"/>
              <a:t>Participation objectives</a:t>
            </a:r>
            <a:r>
              <a:rPr lang="en-US" sz="1400" dirty="0"/>
              <a:t>: </a:t>
            </a:r>
            <a:r>
              <a:rPr lang="fr-FR" sz="1400" dirty="0"/>
              <a:t>CONSTRUCT CLUSTER OLTENIA ASSOCIATION </a:t>
            </a:r>
            <a:r>
              <a:rPr lang="en-US" sz="1400" dirty="0"/>
              <a:t>considers this event a good opportunity to develop our cluster by extending its contacts and vision as well as a chance to exchange good practices within clusters.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12</a:t>
            </a:fld>
            <a:endParaRPr lang="en-GB" dirty="0"/>
          </a:p>
        </p:txBody>
      </p:sp>
      <p:sp>
        <p:nvSpPr>
          <p:cNvPr id="8" name="ZoneTexte 7"/>
          <p:cNvSpPr txBox="1"/>
          <p:nvPr/>
        </p:nvSpPr>
        <p:spPr>
          <a:xfrm>
            <a:off x="551844" y="5451352"/>
            <a:ext cx="2808312" cy="815608"/>
          </a:xfrm>
          <a:prstGeom prst="rect">
            <a:avLst/>
          </a:prstGeom>
          <a:noFill/>
        </p:spPr>
        <p:txBody>
          <a:bodyPr wrap="square" rtlCol="0">
            <a:spAutoFit/>
          </a:bodyPr>
          <a:lstStyle/>
          <a:p>
            <a:r>
              <a:rPr lang="fr-FR" b="1" dirty="0"/>
              <a:t>Contact: </a:t>
            </a:r>
            <a:r>
              <a:rPr lang="en-GB" sz="1600" dirty="0"/>
              <a:t>Marian </a:t>
            </a:r>
            <a:r>
              <a:rPr lang="en-GB" sz="1600" dirty="0" err="1"/>
              <a:t>Petcu</a:t>
            </a:r>
            <a:endParaRPr lang="en-GB" sz="1600" dirty="0"/>
          </a:p>
          <a:p>
            <a:r>
              <a:rPr lang="en-GB" sz="1600" dirty="0"/>
              <a:t>office@adroltenia.ro</a:t>
            </a:r>
          </a:p>
          <a:p>
            <a:endParaRPr lang="pt-BR" sz="1300" b="1" dirty="0"/>
          </a:p>
        </p:txBody>
      </p:sp>
      <p:sp>
        <p:nvSpPr>
          <p:cNvPr id="12" name="ZoneTexte 11"/>
          <p:cNvSpPr txBox="1"/>
          <p:nvPr/>
        </p:nvSpPr>
        <p:spPr>
          <a:xfrm>
            <a:off x="7383803" y="5521876"/>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www.adroltenia.ro</a:t>
            </a:r>
            <a:endParaRPr lang="en-GB" i="1" dirty="0">
              <a:solidFill>
                <a:srgbClr val="000000"/>
              </a:solidFill>
            </a:endParaRPr>
          </a:p>
        </p:txBody>
      </p:sp>
      <p:pic>
        <p:nvPicPr>
          <p:cNvPr id="13" name="Imagine 5"/>
          <p:cNvPicPr/>
          <p:nvPr/>
        </p:nvPicPr>
        <p:blipFill rotWithShape="1">
          <a:blip r:embed="rId3"/>
          <a:srcRect l="12081" t="16740" r="66932" b="73340"/>
          <a:stretch/>
        </p:blipFill>
        <p:spPr bwMode="auto">
          <a:xfrm>
            <a:off x="6844119" y="1832423"/>
            <a:ext cx="2880213" cy="1043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EPSI </a:t>
            </a:r>
          </a:p>
        </p:txBody>
      </p:sp>
      <p:sp>
        <p:nvSpPr>
          <p:cNvPr id="3" name="Espace réservé du contenu 2"/>
          <p:cNvSpPr>
            <a:spLocks noGrp="1"/>
          </p:cNvSpPr>
          <p:nvPr>
            <p:ph idx="1"/>
          </p:nvPr>
        </p:nvSpPr>
        <p:spPr>
          <a:xfrm>
            <a:off x="569843" y="1793202"/>
            <a:ext cx="11622157" cy="4394200"/>
          </a:xfrm>
        </p:spPr>
        <p:txBody>
          <a:bodyPr>
            <a:normAutofit/>
          </a:bodyPr>
          <a:lstStyle/>
          <a:p>
            <a:r>
              <a:rPr lang="en-US" sz="1400" b="1" dirty="0"/>
              <a:t>Location: </a:t>
            </a:r>
            <a:r>
              <a:rPr lang="en-US" sz="1400" dirty="0"/>
              <a:t>Belgium</a:t>
            </a:r>
          </a:p>
          <a:p>
            <a:r>
              <a:rPr lang="en-US" sz="1400" b="1" dirty="0"/>
              <a:t>Year of creation: </a:t>
            </a:r>
            <a:r>
              <a:rPr lang="en-US" sz="1400" dirty="0"/>
              <a:t>2010</a:t>
            </a:r>
          </a:p>
          <a:p>
            <a:r>
              <a:rPr lang="en-US" sz="1400" b="1" dirty="0"/>
              <a:t>N° of members: </a:t>
            </a:r>
            <a:r>
              <a:rPr lang="en-US" sz="1400" dirty="0"/>
              <a:t>24 (5)</a:t>
            </a:r>
          </a:p>
          <a:p>
            <a:pPr algn="just"/>
            <a:r>
              <a:rPr lang="en-US" sz="1400" b="1" dirty="0"/>
              <a:t>Sector of activity</a:t>
            </a:r>
            <a:r>
              <a:rPr lang="en-US" sz="1400" dirty="0"/>
              <a:t>: </a:t>
            </a:r>
            <a:r>
              <a:rPr lang="en-GB" sz="1400" dirty="0"/>
              <a:t>Sporting goods, footwear/apparels and hardware, performance monitoring and enhancement apparatus,</a:t>
            </a:r>
            <a:r>
              <a:rPr lang="en-US" sz="1400" dirty="0"/>
              <a:t> s</a:t>
            </a:r>
            <a:r>
              <a:rPr lang="en-GB" sz="1400" dirty="0"/>
              <a:t>ports facilities, sport surfaces an equipment,</a:t>
            </a:r>
            <a:r>
              <a:rPr lang="en-US" sz="1400" dirty="0"/>
              <a:t> s</a:t>
            </a:r>
            <a:r>
              <a:rPr lang="en-GB" sz="1400" dirty="0"/>
              <a:t>ports nutrition,</a:t>
            </a:r>
            <a:r>
              <a:rPr lang="en-US" sz="1400" dirty="0"/>
              <a:t> h</a:t>
            </a:r>
            <a:r>
              <a:rPr lang="en-GB" sz="1400" dirty="0" err="1"/>
              <a:t>ealth</a:t>
            </a:r>
            <a:r>
              <a:rPr lang="en-GB" sz="1400" dirty="0"/>
              <a:t> and physical activity.</a:t>
            </a:r>
            <a:r>
              <a:rPr lang="en-GB" dirty="0"/>
              <a:t>	</a:t>
            </a:r>
            <a:endParaRPr lang="fr-FR" sz="1400" dirty="0"/>
          </a:p>
          <a:p>
            <a:pPr algn="just"/>
            <a:r>
              <a:rPr lang="en-US" sz="1400" b="1" dirty="0"/>
              <a:t>Cluster mission: </a:t>
            </a:r>
            <a:r>
              <a:rPr lang="en-US" sz="1400" dirty="0"/>
              <a:t>EPSI is a networking </a:t>
            </a:r>
            <a:r>
              <a:rPr lang="en-US" sz="1400" dirty="0" err="1"/>
              <a:t>organisation</a:t>
            </a:r>
            <a:r>
              <a:rPr lang="en-US" sz="1400" dirty="0"/>
              <a:t> that focuses on innovation in the area of physical activity related to sport, leisure and health in Europe. EPSI strives for a more innovation-friendly environment for the EU’s sports industry in order to stimulate technological innovation and to set up innovative technology businesses. Enhancing performance in elite sports, stimulating an active lifestyle through sport and movement and creation of new business.  Innovation in sports is an important factor in nowadays companies’ success. The European Platform for Sports Innovation is at EU level the partner of the sports sector to stimulate and strengthen the innovation power.</a:t>
            </a:r>
            <a:endParaRPr lang="fr-FR" sz="1400" dirty="0"/>
          </a:p>
          <a:p>
            <a:pPr algn="just"/>
            <a:r>
              <a:rPr lang="en-US" sz="1400" b="1" dirty="0"/>
              <a:t>Participation objectives</a:t>
            </a:r>
            <a:r>
              <a:rPr lang="en-US" sz="1400" dirty="0"/>
              <a:t>: This will be a unique opportunity for EPSI to further the collaborations with the Iranian cluster in order to explore opportunities in common areas of interest. For the European Platform for Sport and Innovation this mission is with great importance because in line with our European Project EU4SCAlliance we have to establish a market study and this is a great opportunity to get to know more about the Iranian Cluster and also it might bring future collaborations with other clusters. </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13</a:t>
            </a:fld>
            <a:endParaRPr lang="en-GB" dirty="0"/>
          </a:p>
        </p:txBody>
      </p:sp>
      <p:sp>
        <p:nvSpPr>
          <p:cNvPr id="8" name="ZoneTexte 7"/>
          <p:cNvSpPr txBox="1"/>
          <p:nvPr/>
        </p:nvSpPr>
        <p:spPr>
          <a:xfrm>
            <a:off x="514044" y="5531439"/>
            <a:ext cx="2808312" cy="846386"/>
          </a:xfrm>
          <a:prstGeom prst="rect">
            <a:avLst/>
          </a:prstGeom>
          <a:noFill/>
        </p:spPr>
        <p:txBody>
          <a:bodyPr wrap="square" rtlCol="0">
            <a:spAutoFit/>
          </a:bodyPr>
          <a:lstStyle/>
          <a:p>
            <a:r>
              <a:rPr lang="fr-FR" b="1" dirty="0"/>
              <a:t>Contact: </a:t>
            </a:r>
            <a:r>
              <a:rPr lang="fr-FR" sz="1600" dirty="0"/>
              <a:t>Alberto </a:t>
            </a:r>
            <a:r>
              <a:rPr lang="fr-FR" sz="1600" dirty="0" err="1"/>
              <a:t>Bichi</a:t>
            </a:r>
            <a:r>
              <a:rPr lang="fr-FR" sz="1600" dirty="0"/>
              <a:t> </a:t>
            </a:r>
            <a:endParaRPr lang="en-GB" sz="1600" dirty="0">
              <a:highlight>
                <a:srgbClr val="FFFF00"/>
              </a:highlight>
            </a:endParaRPr>
          </a:p>
          <a:p>
            <a:r>
              <a:rPr lang="fr-FR" sz="1600" dirty="0"/>
              <a:t>bichi@fesi-sport.org</a:t>
            </a:r>
            <a:endParaRPr lang="en-GB" sz="1600" dirty="0">
              <a:highlight>
                <a:srgbClr val="FFFF00"/>
              </a:highlight>
            </a:endParaRPr>
          </a:p>
          <a:p>
            <a:endParaRPr lang="pt-BR" sz="1300" b="1" dirty="0"/>
          </a:p>
        </p:txBody>
      </p:sp>
      <p:sp>
        <p:nvSpPr>
          <p:cNvPr id="11" name="Rectangle 10"/>
          <p:cNvSpPr/>
          <p:nvPr/>
        </p:nvSpPr>
        <p:spPr>
          <a:xfrm>
            <a:off x="24123" y="1374502"/>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7551583" y="558396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solidFill>
                  <a:srgbClr val="000000"/>
                </a:solidFill>
                <a:hlinkClick r:id="rId2"/>
              </a:rPr>
              <a:t>www.epsi.eu</a:t>
            </a:r>
            <a:endParaRPr lang="fr-FR" dirty="0">
              <a:solidFill>
                <a:srgbClr val="000000"/>
              </a:solidFill>
            </a:endParaRPr>
          </a:p>
        </p:txBody>
      </p:sp>
      <p:pic>
        <p:nvPicPr>
          <p:cNvPr id="9" name="Image 8"/>
          <p:cNvPicPr>
            <a:picLocks noChangeAspect="1"/>
          </p:cNvPicPr>
          <p:nvPr/>
        </p:nvPicPr>
        <p:blipFill>
          <a:blip r:embed="rId3"/>
          <a:stretch>
            <a:fillRect/>
          </a:stretch>
        </p:blipFill>
        <p:spPr>
          <a:xfrm>
            <a:off x="7305981" y="1278192"/>
            <a:ext cx="1324726" cy="1335116"/>
          </a:xfrm>
          <a:prstGeom prst="rect">
            <a:avLst/>
          </a:prstGeom>
        </p:spPr>
      </p:pic>
    </p:spTree>
    <p:extLst>
      <p:ext uri="{BB962C8B-B14F-4D97-AF65-F5344CB8AC3E}">
        <p14:creationId xmlns:p14="http://schemas.microsoft.com/office/powerpoint/2010/main" val="216708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IMAGES &amp; RESEAUX</a:t>
            </a:r>
          </a:p>
        </p:txBody>
      </p:sp>
      <p:sp>
        <p:nvSpPr>
          <p:cNvPr id="3" name="Espace réservé du contenu 2"/>
          <p:cNvSpPr>
            <a:spLocks noGrp="1"/>
          </p:cNvSpPr>
          <p:nvPr>
            <p:ph idx="1"/>
          </p:nvPr>
        </p:nvSpPr>
        <p:spPr>
          <a:xfrm>
            <a:off x="450574" y="1793202"/>
            <a:ext cx="11741426" cy="4394200"/>
          </a:xfrm>
        </p:spPr>
        <p:txBody>
          <a:bodyPr>
            <a:normAutofit/>
          </a:bodyPr>
          <a:lstStyle/>
          <a:p>
            <a:r>
              <a:rPr lang="en-US" sz="1400" b="1" dirty="0"/>
              <a:t>Location: </a:t>
            </a:r>
            <a:r>
              <a:rPr lang="en-US" sz="1400" dirty="0"/>
              <a:t>France</a:t>
            </a:r>
          </a:p>
          <a:p>
            <a:r>
              <a:rPr lang="en-US" sz="1400" b="1" dirty="0"/>
              <a:t>Year of creation: </a:t>
            </a:r>
            <a:r>
              <a:rPr lang="en-US" sz="1400" dirty="0"/>
              <a:t>2005</a:t>
            </a:r>
          </a:p>
          <a:p>
            <a:r>
              <a:rPr lang="en-US" sz="1400" b="1" dirty="0"/>
              <a:t>N° of members: </a:t>
            </a:r>
            <a:r>
              <a:rPr lang="en-US" sz="1400" dirty="0"/>
              <a:t>262 (186 SMEs)</a:t>
            </a:r>
          </a:p>
          <a:p>
            <a:pPr algn="just"/>
            <a:r>
              <a:rPr lang="en-US" sz="1400" b="1" dirty="0"/>
              <a:t>Sector of activity</a:t>
            </a:r>
            <a:r>
              <a:rPr lang="en-US" sz="1400" dirty="0"/>
              <a:t>: Wireless networks, internet of things, multimedia, immersive content, broadcast, broadband, big data, augmented and virtual reality, cybersecurity, software and engineering, collaborative technology creation and usage</a:t>
            </a:r>
            <a:endParaRPr lang="fr-FR" sz="1400" dirty="0"/>
          </a:p>
          <a:p>
            <a:pPr algn="just"/>
            <a:r>
              <a:rPr lang="en-US" sz="1400" b="1" dirty="0"/>
              <a:t>Cluster mission: </a:t>
            </a:r>
            <a:r>
              <a:rPr lang="en-US" sz="1400" dirty="0"/>
              <a:t>The Images &amp; </a:t>
            </a:r>
            <a:r>
              <a:rPr lang="en-US" sz="1400" dirty="0" err="1"/>
              <a:t>Réseaux</a:t>
            </a:r>
            <a:r>
              <a:rPr lang="en-US" sz="1400" dirty="0"/>
              <a:t> (I&amp;R) cluster is a non-profit association of technology companies and research institutions based in the Brittany and Pays de la Loire regions of France. The key objectives of I&amp;R are : to initiate and facilitate cooperation and other exchanges between enterprises and academic institutions throughout Western France with the goal in creating a world recognized ecosystem of innovation and research, to set-up projects in Multimedia/Broadband/Broadcast/Big Data, Telecommunication Networks/Internet of Things, Virtual Reality/Augmented Reality/Interactions, Cyber/Network Security, Software/Computer Engineering and Collaborative Users and Producers, to initiate and facilitate the valorization and realization of the economic, technological and communication impacts as a result of the projects and from the cluster members as a whole (products / services / revenue / employment / export…).</a:t>
            </a:r>
          </a:p>
          <a:p>
            <a:pPr algn="just"/>
            <a:r>
              <a:rPr lang="en-US" sz="1400" b="1" dirty="0"/>
              <a:t>Participation objectives</a:t>
            </a:r>
            <a:r>
              <a:rPr lang="en-US" sz="1400" dirty="0"/>
              <a:t>: Given the opening of Iran’s market following the recent international agreements, I&amp;R would like to provide this opportunity to its ecosystem members.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14</a:t>
            </a:fld>
            <a:endParaRPr lang="en-GB" dirty="0"/>
          </a:p>
        </p:txBody>
      </p:sp>
      <p:sp>
        <p:nvSpPr>
          <p:cNvPr id="8" name="ZoneTexte 7"/>
          <p:cNvSpPr txBox="1"/>
          <p:nvPr/>
        </p:nvSpPr>
        <p:spPr>
          <a:xfrm>
            <a:off x="450574" y="5488320"/>
            <a:ext cx="3304561" cy="846386"/>
          </a:xfrm>
          <a:prstGeom prst="rect">
            <a:avLst/>
          </a:prstGeom>
          <a:noFill/>
        </p:spPr>
        <p:txBody>
          <a:bodyPr wrap="square" rtlCol="0">
            <a:spAutoFit/>
          </a:bodyPr>
          <a:lstStyle/>
          <a:p>
            <a:r>
              <a:rPr lang="fr-FR" b="1" dirty="0"/>
              <a:t>Contact: </a:t>
            </a:r>
            <a:r>
              <a:rPr lang="fr-FR" sz="1600" dirty="0" err="1"/>
              <a:t>Darin</a:t>
            </a:r>
            <a:r>
              <a:rPr lang="fr-FR" sz="1600" dirty="0"/>
              <a:t> Beach</a:t>
            </a:r>
            <a:endParaRPr lang="en-GB" sz="1600" dirty="0">
              <a:highlight>
                <a:srgbClr val="FFFF00"/>
              </a:highlight>
            </a:endParaRPr>
          </a:p>
          <a:p>
            <a:r>
              <a:rPr lang="fr-FR" sz="1600" dirty="0"/>
              <a:t>dbeach@images-et-reseaux.com</a:t>
            </a:r>
            <a:endParaRPr lang="en-GB" sz="1600" dirty="0">
              <a:highlight>
                <a:srgbClr val="FFFF00"/>
              </a:highlight>
            </a:endParaRPr>
          </a:p>
          <a:p>
            <a:endParaRPr lang="pt-BR" sz="1300" b="1" dirty="0"/>
          </a:p>
        </p:txBody>
      </p:sp>
      <p:sp>
        <p:nvSpPr>
          <p:cNvPr id="12" name="ZoneTexte 11"/>
          <p:cNvSpPr txBox="1"/>
          <p:nvPr/>
        </p:nvSpPr>
        <p:spPr>
          <a:xfrm>
            <a:off x="7392192" y="5488320"/>
            <a:ext cx="295982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www.images-et-reseaux.com</a:t>
            </a:r>
            <a:endParaRPr lang="fr-FR" dirty="0"/>
          </a:p>
        </p:txBody>
      </p:sp>
      <p:pic>
        <p:nvPicPr>
          <p:cNvPr id="7" name="Image 6"/>
          <p:cNvPicPr>
            <a:picLocks noChangeAspect="1"/>
          </p:cNvPicPr>
          <p:nvPr/>
        </p:nvPicPr>
        <p:blipFill>
          <a:blip r:embed="rId3"/>
          <a:stretch>
            <a:fillRect/>
          </a:stretch>
        </p:blipFill>
        <p:spPr>
          <a:xfrm>
            <a:off x="8158686" y="1390496"/>
            <a:ext cx="1002091" cy="1400513"/>
          </a:xfrm>
          <a:prstGeom prst="rect">
            <a:avLst/>
          </a:prstGeom>
        </p:spPr>
      </p:pic>
    </p:spTree>
    <p:extLst>
      <p:ext uri="{BB962C8B-B14F-4D97-AF65-F5344CB8AC3E}">
        <p14:creationId xmlns:p14="http://schemas.microsoft.com/office/powerpoint/2010/main" val="364164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70" y="1162598"/>
            <a:ext cx="10515600" cy="471488"/>
          </a:xfrm>
        </p:spPr>
        <p:txBody>
          <a:bodyPr/>
          <a:lstStyle/>
          <a:p>
            <a:pPr algn="ctr"/>
            <a:r>
              <a:rPr lang="en-GB" dirty="0"/>
              <a:t>INDESCAT</a:t>
            </a:r>
            <a:endParaRPr lang="fr-FR" dirty="0"/>
          </a:p>
        </p:txBody>
      </p:sp>
      <p:sp>
        <p:nvSpPr>
          <p:cNvPr id="3" name="Espace réservé du contenu 2"/>
          <p:cNvSpPr>
            <a:spLocks noGrp="1"/>
          </p:cNvSpPr>
          <p:nvPr>
            <p:ph idx="1"/>
          </p:nvPr>
        </p:nvSpPr>
        <p:spPr>
          <a:xfrm>
            <a:off x="424070" y="1793202"/>
            <a:ext cx="11767930" cy="4394200"/>
          </a:xfrm>
        </p:spPr>
        <p:txBody>
          <a:bodyPr>
            <a:normAutofit/>
          </a:bodyPr>
          <a:lstStyle/>
          <a:p>
            <a:r>
              <a:rPr lang="en-US" sz="1400" b="1" dirty="0"/>
              <a:t>Location: </a:t>
            </a:r>
            <a:r>
              <a:rPr lang="en-US" sz="1400" dirty="0"/>
              <a:t>Spain</a:t>
            </a:r>
          </a:p>
          <a:p>
            <a:r>
              <a:rPr lang="en-US" sz="1400" b="1" dirty="0"/>
              <a:t>Year of creation: </a:t>
            </a:r>
            <a:r>
              <a:rPr lang="en-US" sz="1400" dirty="0"/>
              <a:t>2010</a:t>
            </a:r>
          </a:p>
          <a:p>
            <a:r>
              <a:rPr lang="en-US" sz="1400" b="1" dirty="0"/>
              <a:t>N° of members: </a:t>
            </a:r>
            <a:r>
              <a:rPr lang="en-US" sz="1400" dirty="0"/>
              <a:t>76 (50 SMEs)</a:t>
            </a:r>
          </a:p>
          <a:p>
            <a:r>
              <a:rPr lang="en-US" sz="1400" b="1" dirty="0"/>
              <a:t>Sector of activity</a:t>
            </a:r>
            <a:r>
              <a:rPr lang="en-US" sz="1400" dirty="0"/>
              <a:t>: </a:t>
            </a:r>
            <a:r>
              <a:rPr lang="fr-FR" sz="1400" dirty="0"/>
              <a:t>Catalan Sports </a:t>
            </a:r>
            <a:r>
              <a:rPr lang="fr-FR" sz="1400" dirty="0" err="1"/>
              <a:t>Industry</a:t>
            </a:r>
            <a:r>
              <a:rPr lang="fr-FR" sz="1400" dirty="0"/>
              <a:t> cluster</a:t>
            </a:r>
          </a:p>
          <a:p>
            <a:pPr algn="just"/>
            <a:r>
              <a:rPr lang="en-US" sz="1400" b="1" dirty="0"/>
              <a:t>Cluster mission: </a:t>
            </a:r>
            <a:r>
              <a:rPr lang="en-US" sz="1400" dirty="0"/>
              <a:t>INDESCAT is the Catalan Sports Industry Cluster, a private entity led by companies, which was born in 2010  as  a  result  of  a  strategic  analysis on  the  Catalan  sports  sector  driven  by the  "Sports  General Secretary"  of  the  Catalan  Autonomous  Government.  The  cluster’s  mission  is  to  bring  together companies and research </a:t>
            </a:r>
            <a:r>
              <a:rPr lang="en-US" sz="1400" dirty="0" err="1"/>
              <a:t>centres</a:t>
            </a:r>
            <a:r>
              <a:rPr lang="en-US" sz="1400" dirty="0"/>
              <a:t> related to the world of sport, with the main objective of developing actions  that  improve  companies’  competitiveness,  encouraging  the  development  of  innovative products and services. </a:t>
            </a:r>
          </a:p>
          <a:p>
            <a:pPr algn="just"/>
            <a:r>
              <a:rPr lang="en-US" sz="1400" b="1" dirty="0"/>
              <a:t>Participation objectives</a:t>
            </a:r>
            <a:r>
              <a:rPr lang="en-US" sz="1400" dirty="0"/>
              <a:t>: INDESCAT is coordinating the EU4SportsClusters Alliance, a project aimed to implement and test a Joint Internationalization Strategy for the European Strategic Sport Clusters Partnership, developing new value chains and exploiting  international opportunities for SMEs,  especially those existing in third markets outside the EU. INDESCAT  sees  this  matchmaking  event  to  Iran  as  an opportunity  to  explore  areas  of  interest,  not only  within  the  sports sector,  but  also  in  the  field of tourism,  health,  construction,  food  and  nutrition,  IT  and  textile.  Not  in  vane  the  sports  industry, along with sports clusters, is cross-sectorial by essence and there is a strong interaction between the areas previously identified in this call and the sports sector.</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15</a:t>
            </a:fld>
            <a:endParaRPr lang="en-GB" dirty="0"/>
          </a:p>
        </p:txBody>
      </p:sp>
      <p:sp>
        <p:nvSpPr>
          <p:cNvPr id="8" name="ZoneTexte 7"/>
          <p:cNvSpPr txBox="1"/>
          <p:nvPr/>
        </p:nvSpPr>
        <p:spPr>
          <a:xfrm>
            <a:off x="424070" y="5474958"/>
            <a:ext cx="3281494" cy="815608"/>
          </a:xfrm>
          <a:prstGeom prst="rect">
            <a:avLst/>
          </a:prstGeom>
          <a:noFill/>
        </p:spPr>
        <p:txBody>
          <a:bodyPr wrap="square" rtlCol="0">
            <a:spAutoFit/>
          </a:bodyPr>
          <a:lstStyle/>
          <a:p>
            <a:r>
              <a:rPr lang="fr-FR" b="1" dirty="0"/>
              <a:t>Contact: </a:t>
            </a:r>
            <a:r>
              <a:rPr lang="en-GB" sz="1600" dirty="0"/>
              <a:t>Cristina Naches </a:t>
            </a:r>
            <a:r>
              <a:rPr lang="en-GB" sz="1600" dirty="0" err="1"/>
              <a:t>Olaria</a:t>
            </a:r>
            <a:endParaRPr lang="en-GB" sz="1600" dirty="0"/>
          </a:p>
          <a:p>
            <a:r>
              <a:rPr lang="en-GB" sz="1600" dirty="0"/>
              <a:t>cnaches@indescat.org</a:t>
            </a:r>
          </a:p>
          <a:p>
            <a:endParaRPr lang="pt-BR" sz="1300" b="1" dirty="0"/>
          </a:p>
        </p:txBody>
      </p:sp>
      <p:sp>
        <p:nvSpPr>
          <p:cNvPr id="11" name="Rectangle 10"/>
          <p:cNvSpPr/>
          <p:nvPr/>
        </p:nvSpPr>
        <p:spPr>
          <a:xfrm>
            <a:off x="24123" y="5459945"/>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7392192" y="549670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r>
              <a:rPr lang="en-GB" dirty="0">
                <a:solidFill>
                  <a:srgbClr val="000000"/>
                </a:solidFill>
                <a:hlinkClick r:id="rId2"/>
              </a:rPr>
              <a:t>www.indescat.org</a:t>
            </a:r>
            <a:endParaRPr lang="en-GB" dirty="0">
              <a:solidFill>
                <a:srgbClr val="000000"/>
              </a:solidFill>
            </a:endParaRPr>
          </a:p>
        </p:txBody>
      </p:sp>
      <p:pic>
        <p:nvPicPr>
          <p:cNvPr id="7" name="Image 6"/>
          <p:cNvPicPr>
            <a:picLocks noChangeAspect="1"/>
          </p:cNvPicPr>
          <p:nvPr/>
        </p:nvPicPr>
        <p:blipFill>
          <a:blip r:embed="rId3"/>
          <a:stretch>
            <a:fillRect/>
          </a:stretch>
        </p:blipFill>
        <p:spPr>
          <a:xfrm>
            <a:off x="7323064" y="1793202"/>
            <a:ext cx="3221897" cy="677407"/>
          </a:xfrm>
          <a:prstGeom prst="rect">
            <a:avLst/>
          </a:prstGeom>
        </p:spPr>
      </p:pic>
    </p:spTree>
    <p:extLst>
      <p:ext uri="{BB962C8B-B14F-4D97-AF65-F5344CB8AC3E}">
        <p14:creationId xmlns:p14="http://schemas.microsoft.com/office/powerpoint/2010/main" val="166034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9078" y="1162598"/>
            <a:ext cx="10515600" cy="471488"/>
          </a:xfrm>
        </p:spPr>
        <p:txBody>
          <a:bodyPr/>
          <a:lstStyle/>
          <a:p>
            <a:pPr algn="ctr"/>
            <a:r>
              <a:rPr lang="en-US" dirty="0"/>
              <a:t>OLTENIA AUTOMOTIVE COMPETITIVENESS POLE</a:t>
            </a:r>
            <a:endParaRPr lang="fr-FR" dirty="0"/>
          </a:p>
        </p:txBody>
      </p:sp>
      <p:sp>
        <p:nvSpPr>
          <p:cNvPr id="3" name="Espace réservé du contenu 2"/>
          <p:cNvSpPr>
            <a:spLocks noGrp="1"/>
          </p:cNvSpPr>
          <p:nvPr>
            <p:ph idx="1"/>
          </p:nvPr>
        </p:nvSpPr>
        <p:spPr>
          <a:xfrm>
            <a:off x="450575" y="1793202"/>
            <a:ext cx="11741426" cy="4394200"/>
          </a:xfrm>
        </p:spPr>
        <p:txBody>
          <a:bodyPr>
            <a:normAutofit/>
          </a:bodyPr>
          <a:lstStyle/>
          <a:p>
            <a:r>
              <a:rPr lang="en-US" sz="1400" b="1" dirty="0"/>
              <a:t>Location: </a:t>
            </a:r>
            <a:r>
              <a:rPr lang="en-US" sz="1400" dirty="0"/>
              <a:t>Romania</a:t>
            </a:r>
          </a:p>
          <a:p>
            <a:r>
              <a:rPr lang="en-US" sz="1400" b="1" dirty="0"/>
              <a:t>Year of creation: </a:t>
            </a:r>
            <a:r>
              <a:rPr lang="en-US" sz="1400" dirty="0"/>
              <a:t>2012</a:t>
            </a:r>
          </a:p>
          <a:p>
            <a:r>
              <a:rPr lang="en-US" sz="1400" b="1" dirty="0"/>
              <a:t>N° of members: </a:t>
            </a:r>
            <a:r>
              <a:rPr lang="en-US" sz="1400" dirty="0"/>
              <a:t>37 (23 SMEs)</a:t>
            </a:r>
          </a:p>
          <a:p>
            <a:r>
              <a:rPr lang="en-US" sz="1400" b="1" dirty="0"/>
              <a:t>Sector of activity</a:t>
            </a:r>
            <a:r>
              <a:rPr lang="en-US" sz="1400" dirty="0"/>
              <a:t>: </a:t>
            </a:r>
            <a:r>
              <a:rPr lang="fr-FR" sz="1400" dirty="0"/>
              <a:t>Automotive Field</a:t>
            </a:r>
          </a:p>
          <a:p>
            <a:endParaRPr lang="fr-FR" sz="1400" dirty="0"/>
          </a:p>
          <a:p>
            <a:pPr algn="just"/>
            <a:r>
              <a:rPr lang="en-US" sz="1400" b="1" dirty="0"/>
              <a:t>Cluster mission: </a:t>
            </a:r>
            <a:r>
              <a:rPr lang="en-US" sz="1400" dirty="0"/>
              <a:t>Cluster development vision involves the development of private enterprises in the construction and adjacent sectors; the transfer of research results and innovation through the University of Craiova – Faculty of Mechanics to the private sector – productive; the expand into new markets and attracting customers and business partners for cluster members; training, qualification, specialization and training personnel in the construction industry and related sectors; creating a brand image and the internationalization of the cluster; attracting new members and diversifying the cluster.</a:t>
            </a:r>
          </a:p>
          <a:p>
            <a:pPr algn="just"/>
            <a:endParaRPr lang="fr-FR" sz="1400" dirty="0"/>
          </a:p>
          <a:p>
            <a:pPr algn="just"/>
            <a:r>
              <a:rPr lang="en-US" sz="1400" b="1" dirty="0"/>
              <a:t>Participation objectives</a:t>
            </a:r>
            <a:r>
              <a:rPr lang="en-US" sz="1400" dirty="0"/>
              <a:t>: South-West </a:t>
            </a:r>
            <a:r>
              <a:rPr lang="en-US" sz="1400" dirty="0" err="1"/>
              <a:t>Oltenia</a:t>
            </a:r>
            <a:r>
              <a:rPr lang="en-US" sz="1400" dirty="0"/>
              <a:t> Automotive Competitiveness Pole considers this event a good opportunity to develop our cluster by extending its contacts and vision as well as a chance to exchange good practices within clusters.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16</a:t>
            </a:fld>
            <a:endParaRPr lang="en-GB" dirty="0"/>
          </a:p>
        </p:txBody>
      </p:sp>
      <p:sp>
        <p:nvSpPr>
          <p:cNvPr id="8" name="ZoneTexte 7"/>
          <p:cNvSpPr txBox="1"/>
          <p:nvPr/>
        </p:nvSpPr>
        <p:spPr>
          <a:xfrm>
            <a:off x="450575" y="5513487"/>
            <a:ext cx="3396839" cy="815608"/>
          </a:xfrm>
          <a:prstGeom prst="rect">
            <a:avLst/>
          </a:prstGeom>
          <a:noFill/>
        </p:spPr>
        <p:txBody>
          <a:bodyPr wrap="square" rtlCol="0">
            <a:spAutoFit/>
          </a:bodyPr>
          <a:lstStyle/>
          <a:p>
            <a:r>
              <a:rPr lang="fr-FR" b="1" dirty="0"/>
              <a:t>Contact: </a:t>
            </a:r>
            <a:r>
              <a:rPr lang="en-GB" sz="1600" dirty="0"/>
              <a:t>Gabriel Burada</a:t>
            </a:r>
          </a:p>
          <a:p>
            <a:r>
              <a:rPr lang="en-GB" sz="1600" dirty="0"/>
              <a:t>office@adroltenia.ro</a:t>
            </a:r>
          </a:p>
          <a:p>
            <a:endParaRPr lang="pt-BR" sz="1300" b="1" dirty="0"/>
          </a:p>
        </p:txBody>
      </p:sp>
      <p:sp>
        <p:nvSpPr>
          <p:cNvPr id="12" name="ZoneTexte 11"/>
          <p:cNvSpPr txBox="1"/>
          <p:nvPr/>
        </p:nvSpPr>
        <p:spPr>
          <a:xfrm>
            <a:off x="7392192" y="5513487"/>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www.adroltenia.ro</a:t>
            </a:r>
            <a:endParaRPr lang="en-GB" i="1" dirty="0">
              <a:solidFill>
                <a:srgbClr val="000000"/>
              </a:solidFill>
            </a:endParaRPr>
          </a:p>
        </p:txBody>
      </p:sp>
      <p:pic>
        <p:nvPicPr>
          <p:cNvPr id="614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93202"/>
            <a:ext cx="2200275"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76" y="1278192"/>
            <a:ext cx="10515600" cy="471488"/>
          </a:xfrm>
        </p:spPr>
        <p:txBody>
          <a:bodyPr/>
          <a:lstStyle/>
          <a:p>
            <a:pPr algn="ctr"/>
            <a:r>
              <a:rPr lang="en-US" dirty="0"/>
              <a:t>OLTENIA TOURISM COMPETITIVENESS POLE</a:t>
            </a:r>
            <a:endParaRPr lang="fr-FR" dirty="0"/>
          </a:p>
        </p:txBody>
      </p:sp>
      <p:sp>
        <p:nvSpPr>
          <p:cNvPr id="3" name="Espace réservé du contenu 2"/>
          <p:cNvSpPr>
            <a:spLocks noGrp="1"/>
          </p:cNvSpPr>
          <p:nvPr>
            <p:ph idx="1"/>
          </p:nvPr>
        </p:nvSpPr>
        <p:spPr>
          <a:xfrm>
            <a:off x="543339" y="1793202"/>
            <a:ext cx="11648661" cy="4394200"/>
          </a:xfrm>
        </p:spPr>
        <p:txBody>
          <a:bodyPr>
            <a:normAutofit/>
          </a:bodyPr>
          <a:lstStyle/>
          <a:p>
            <a:r>
              <a:rPr lang="en-US" sz="1400" b="1" dirty="0"/>
              <a:t>Location: </a:t>
            </a:r>
            <a:r>
              <a:rPr lang="en-US" sz="1400" dirty="0"/>
              <a:t>Romania</a:t>
            </a:r>
          </a:p>
          <a:p>
            <a:r>
              <a:rPr lang="en-US" sz="1400" b="1" dirty="0"/>
              <a:t>Year of creation: </a:t>
            </a:r>
            <a:r>
              <a:rPr lang="en-US" sz="1400" dirty="0"/>
              <a:t>2012</a:t>
            </a:r>
          </a:p>
          <a:p>
            <a:r>
              <a:rPr lang="en-US" sz="1400" b="1" dirty="0"/>
              <a:t>N° of members: </a:t>
            </a:r>
            <a:r>
              <a:rPr lang="en-US" sz="1400" dirty="0"/>
              <a:t>66 (36 SMEs)</a:t>
            </a:r>
          </a:p>
          <a:p>
            <a:r>
              <a:rPr lang="en-US" sz="1400" b="1" dirty="0"/>
              <a:t>Sector of activity</a:t>
            </a:r>
            <a:r>
              <a:rPr lang="en-US" sz="1400" dirty="0"/>
              <a:t>: </a:t>
            </a:r>
            <a:r>
              <a:rPr lang="fr-FR" sz="1400" dirty="0" err="1"/>
              <a:t>Tourism</a:t>
            </a:r>
            <a:endParaRPr lang="fr-FR" sz="1400" dirty="0"/>
          </a:p>
          <a:p>
            <a:pPr algn="just"/>
            <a:r>
              <a:rPr lang="en-US" sz="1400" b="1" dirty="0"/>
              <a:t>Cluster mission: </a:t>
            </a:r>
            <a:r>
              <a:rPr lang="en-US" sz="1400" dirty="0" err="1"/>
              <a:t>ltenia</a:t>
            </a:r>
            <a:r>
              <a:rPr lang="en-US" sz="1400" dirty="0"/>
              <a:t> Tourism Competitiveness Pole aims at developing, modernizing and maintaining the relevant infrastructure to facilitate the development and promotion of tourism and the companies involved, defining the identity and regional tourism brand and promotion of the pole, developing innovative and creative marketing tools of tourism products, capitalizing of natural resources and sustainable tourism development, developing training on topics relevant to the tourism sector in terms of stabilization and expansion of the labor market in this sector, improving organizational capacity and accessing funds and implementing projects ability of the members pole.</a:t>
            </a:r>
          </a:p>
          <a:p>
            <a:pPr algn="just"/>
            <a:endParaRPr lang="fr-FR" sz="1400" dirty="0"/>
          </a:p>
          <a:p>
            <a:pPr algn="just"/>
            <a:r>
              <a:rPr lang="en-US" sz="1400" b="1" dirty="0"/>
              <a:t>Participation objectives</a:t>
            </a:r>
            <a:r>
              <a:rPr lang="en-US" sz="1400" dirty="0"/>
              <a:t>: </a:t>
            </a:r>
            <a:r>
              <a:rPr lang="fr-FR" sz="1400" dirty="0" err="1"/>
              <a:t>Oltenia</a:t>
            </a:r>
            <a:r>
              <a:rPr lang="fr-FR" sz="1400" dirty="0"/>
              <a:t> </a:t>
            </a:r>
            <a:r>
              <a:rPr lang="fr-FR" sz="1400" dirty="0" err="1"/>
              <a:t>tourism</a:t>
            </a:r>
            <a:r>
              <a:rPr lang="fr-FR" sz="1400" dirty="0"/>
              <a:t> </a:t>
            </a:r>
            <a:r>
              <a:rPr lang="en-US" sz="1400" dirty="0"/>
              <a:t>considers this event a good opportunity to develop our cluster by extending its contacts and vision as well as a chance to exchange good practices within clusters</a:t>
            </a:r>
            <a:endParaRPr lang="fr-FR" sz="1400" dirty="0">
              <a:highlight>
                <a:srgbClr val="FFFF00"/>
              </a:highlight>
            </a:endParaRPr>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17</a:t>
            </a:fld>
            <a:endParaRPr lang="en-GB" dirty="0"/>
          </a:p>
        </p:txBody>
      </p:sp>
      <p:sp>
        <p:nvSpPr>
          <p:cNvPr id="8" name="ZoneTexte 7"/>
          <p:cNvSpPr txBox="1"/>
          <p:nvPr/>
        </p:nvSpPr>
        <p:spPr>
          <a:xfrm>
            <a:off x="688113" y="5338549"/>
            <a:ext cx="2808312" cy="815608"/>
          </a:xfrm>
          <a:prstGeom prst="rect">
            <a:avLst/>
          </a:prstGeom>
          <a:noFill/>
        </p:spPr>
        <p:txBody>
          <a:bodyPr wrap="square" rtlCol="0">
            <a:spAutoFit/>
          </a:bodyPr>
          <a:lstStyle/>
          <a:p>
            <a:r>
              <a:rPr lang="fr-FR" b="1" dirty="0"/>
              <a:t>Contact: </a:t>
            </a:r>
            <a:r>
              <a:rPr lang="en-GB" sz="1600" dirty="0" err="1"/>
              <a:t>Laurentiu</a:t>
            </a:r>
            <a:r>
              <a:rPr lang="en-GB" sz="1600" dirty="0"/>
              <a:t> </a:t>
            </a:r>
            <a:r>
              <a:rPr lang="en-GB" sz="1600" dirty="0" err="1"/>
              <a:t>Catrinoiu</a:t>
            </a:r>
            <a:endParaRPr lang="en-GB" sz="1600" dirty="0"/>
          </a:p>
          <a:p>
            <a:r>
              <a:rPr lang="en-GB" sz="1600" dirty="0"/>
              <a:t>office@adroltenia.ro</a:t>
            </a:r>
          </a:p>
          <a:p>
            <a:endParaRPr lang="pt-BR" sz="1300" b="1" dirty="0"/>
          </a:p>
        </p:txBody>
      </p:sp>
      <p:sp>
        <p:nvSpPr>
          <p:cNvPr id="12" name="ZoneTexte 11"/>
          <p:cNvSpPr txBox="1"/>
          <p:nvPr/>
        </p:nvSpPr>
        <p:spPr>
          <a:xfrm>
            <a:off x="7350247" y="547704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ro-RO" dirty="0">
                <a:latin typeface="Arial" panose="020B0604020202020204" pitchFamily="34" charset="0"/>
                <a:cs typeface="Arial" panose="020B0604020202020204" pitchFamily="34" charset="0"/>
                <a:hlinkClick r:id="rId2"/>
              </a:rPr>
              <a:t>http://www.adroltenia.ro</a:t>
            </a:r>
            <a:endParaRPr lang="fr-FR" dirty="0">
              <a:latin typeface="Arial" panose="020B0604020202020204" pitchFamily="34" charset="0"/>
              <a:cs typeface="Arial" panose="020B0604020202020204" pitchFamily="34" charset="0"/>
            </a:endParaRPr>
          </a:p>
        </p:txBody>
      </p:sp>
      <p:pic>
        <p:nvPicPr>
          <p:cNvPr id="13" name="Image 12" descr="P:\PROJECT\Projfile\2015\15015 ECCP 2.0\WP2\Outgoing events (outside Europe)\Iran_October16\EOIs\oltenia tourism.jpg"/>
          <p:cNvPicPr/>
          <p:nvPr/>
        </p:nvPicPr>
        <p:blipFill>
          <a:blip r:embed="rId3">
            <a:extLst>
              <a:ext uri="{28A0092B-C50C-407E-A947-70E740481C1C}">
                <a14:useLocalDpi xmlns:a14="http://schemas.microsoft.com/office/drawing/2010/main" val="0"/>
              </a:ext>
            </a:extLst>
          </a:blip>
          <a:srcRect/>
          <a:stretch>
            <a:fillRect/>
          </a:stretch>
        </p:blipFill>
        <p:spPr bwMode="auto">
          <a:xfrm>
            <a:off x="10078692" y="1793202"/>
            <a:ext cx="781050" cy="1000125"/>
          </a:xfrm>
          <a:prstGeom prst="rect">
            <a:avLst/>
          </a:prstGeom>
          <a:noFill/>
          <a:ln>
            <a:noFill/>
          </a:ln>
        </p:spPr>
      </p:pic>
    </p:spTree>
    <p:extLst>
      <p:ext uri="{BB962C8B-B14F-4D97-AF65-F5344CB8AC3E}">
        <p14:creationId xmlns:p14="http://schemas.microsoft.com/office/powerpoint/2010/main" val="358355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139" y="1299814"/>
            <a:ext cx="10515600" cy="471488"/>
          </a:xfrm>
        </p:spPr>
        <p:txBody>
          <a:bodyPr/>
          <a:lstStyle/>
          <a:p>
            <a:pPr algn="ctr"/>
            <a:r>
              <a:rPr lang="en-GB" dirty="0"/>
              <a:t>SILESIAN AVIATION CLUSTER</a:t>
            </a:r>
            <a:endParaRPr lang="fr-FR" dirty="0"/>
          </a:p>
        </p:txBody>
      </p:sp>
      <p:sp>
        <p:nvSpPr>
          <p:cNvPr id="3" name="Espace réservé du contenu 2"/>
          <p:cNvSpPr>
            <a:spLocks noGrp="1"/>
          </p:cNvSpPr>
          <p:nvPr>
            <p:ph idx="1"/>
          </p:nvPr>
        </p:nvSpPr>
        <p:spPr>
          <a:xfrm>
            <a:off x="344557" y="1793202"/>
            <a:ext cx="11847443" cy="4394200"/>
          </a:xfrm>
        </p:spPr>
        <p:txBody>
          <a:bodyPr>
            <a:normAutofit/>
          </a:bodyPr>
          <a:lstStyle/>
          <a:p>
            <a:r>
              <a:rPr lang="en-US" sz="1400" b="1" dirty="0"/>
              <a:t>Location: </a:t>
            </a:r>
            <a:r>
              <a:rPr lang="en-US" sz="1400" dirty="0"/>
              <a:t>Poland</a:t>
            </a:r>
          </a:p>
          <a:p>
            <a:r>
              <a:rPr lang="en-US" sz="1400" b="1" dirty="0"/>
              <a:t>Year of creation: </a:t>
            </a:r>
            <a:r>
              <a:rPr lang="en-US" sz="1400" dirty="0"/>
              <a:t>2006</a:t>
            </a:r>
          </a:p>
          <a:p>
            <a:r>
              <a:rPr lang="en-US" sz="1400" b="1" dirty="0"/>
              <a:t>N° of members</a:t>
            </a:r>
            <a:r>
              <a:rPr lang="en-US" sz="1400" b="1"/>
              <a:t>: </a:t>
            </a:r>
            <a:r>
              <a:rPr lang="en-US" sz="1400"/>
              <a:t>55 (37)</a:t>
            </a:r>
            <a:endParaRPr lang="en-US" sz="1400" dirty="0"/>
          </a:p>
          <a:p>
            <a:pPr algn="just"/>
            <a:r>
              <a:rPr lang="en-US" sz="1400" b="1" dirty="0"/>
              <a:t>Sector of activity</a:t>
            </a:r>
            <a:r>
              <a:rPr lang="en-US" sz="1400" dirty="0"/>
              <a:t>: Aerospace Vehicles and Defense, Aeronautical technology / Avionics, Aircraft, Composite materials, Mobility Technologies</a:t>
            </a:r>
            <a:endParaRPr lang="fr-FR" sz="1400" dirty="0"/>
          </a:p>
          <a:p>
            <a:pPr algn="just"/>
            <a:r>
              <a:rPr lang="en-US" sz="1400" b="1" dirty="0"/>
              <a:t>Cluster mission: </a:t>
            </a:r>
            <a:r>
              <a:rPr lang="en-US" sz="1400" dirty="0"/>
              <a:t>The main purpose of establishing the Silesian Aviation Cluster is the increase of innovation and strengthening cooperative relations of its members what shall eventually lead to an improvement of competitiveness of all companies participating in the project. Achieving these goals is being done by mutual performance of the following tasks: Initializing of research projects and implementation of aeronautical technologies, participation in national and international research projects for clusters, carrying out regional, national and international promotional campaigns, building commercial relationships with national and international partners, search for investors willing to invest in the cluster, proceeding in order to establish and equip a research facility for aeronautical industry, carrying out actions aiming at opening new university faculties specializing in aeronautical technologies.</a:t>
            </a:r>
            <a:endParaRPr lang="fr-FR" sz="1400" dirty="0"/>
          </a:p>
          <a:p>
            <a:pPr algn="just"/>
            <a:r>
              <a:rPr lang="en-US" sz="1400" b="1" dirty="0"/>
              <a:t>Participation objectives</a:t>
            </a:r>
            <a:r>
              <a:rPr lang="en-US" sz="1400" dirty="0"/>
              <a:t>: </a:t>
            </a:r>
            <a:r>
              <a:rPr lang="en-GB" sz="1400" dirty="0"/>
              <a:t>Silesian Aviation Cluster</a:t>
            </a:r>
            <a:r>
              <a:rPr lang="en-US" sz="1400" dirty="0"/>
              <a:t> is  interested  in  participating  in  this  cluster  matchmaking  event  because  of  the  fact  that  they don’t  have  any  cluster  partners  from  Iran  and  this  event  is  great  opportunity  to  establish  good cluster cooperation. So its main mission objective is to find partner connected to its main fields of activities during this event and hopefully establish long-term collaboration.</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18</a:t>
            </a:fld>
            <a:endParaRPr lang="en-GB" dirty="0"/>
          </a:p>
        </p:txBody>
      </p:sp>
      <p:sp>
        <p:nvSpPr>
          <p:cNvPr id="8" name="ZoneTexte 7"/>
          <p:cNvSpPr txBox="1"/>
          <p:nvPr/>
        </p:nvSpPr>
        <p:spPr>
          <a:xfrm>
            <a:off x="344557" y="5530910"/>
            <a:ext cx="2969001" cy="815608"/>
          </a:xfrm>
          <a:prstGeom prst="rect">
            <a:avLst/>
          </a:prstGeom>
          <a:noFill/>
        </p:spPr>
        <p:txBody>
          <a:bodyPr wrap="square" rtlCol="0">
            <a:spAutoFit/>
          </a:bodyPr>
          <a:lstStyle/>
          <a:p>
            <a:r>
              <a:rPr lang="fr-FR" b="1" dirty="0"/>
              <a:t>Contact:</a:t>
            </a:r>
            <a:r>
              <a:rPr lang="fr-FR" b="1" dirty="0">
                <a:latin typeface="Arial" panose="020B0604020202020204" pitchFamily="34" charset="0"/>
                <a:cs typeface="Arial" panose="020B0604020202020204" pitchFamily="34" charset="0"/>
              </a:rPr>
              <a:t> </a:t>
            </a:r>
            <a:r>
              <a:rPr lang="en-GB" sz="1600" dirty="0">
                <a:cs typeface="Arial" panose="020B0604020202020204" pitchFamily="34" charset="0"/>
              </a:rPr>
              <a:t>Barbara </a:t>
            </a:r>
            <a:r>
              <a:rPr lang="en-GB" sz="1600" dirty="0" err="1">
                <a:cs typeface="Arial" panose="020B0604020202020204" pitchFamily="34" charset="0"/>
              </a:rPr>
              <a:t>Adamek</a:t>
            </a:r>
            <a:r>
              <a:rPr lang="en-GB" sz="1600" dirty="0">
                <a:cs typeface="Arial" panose="020B0604020202020204" pitchFamily="34" charset="0"/>
              </a:rPr>
              <a:t> </a:t>
            </a:r>
          </a:p>
          <a:p>
            <a:r>
              <a:rPr lang="en-GB" sz="1600" dirty="0">
                <a:cs typeface="Arial" panose="020B0604020202020204" pitchFamily="34" charset="0"/>
              </a:rPr>
              <a:t>barbara.adamek@aerosilesia.eu</a:t>
            </a:r>
          </a:p>
          <a:p>
            <a:endParaRPr lang="pt-BR" sz="1300" b="1" dirty="0"/>
          </a:p>
        </p:txBody>
      </p:sp>
      <p:sp>
        <p:nvSpPr>
          <p:cNvPr id="12" name="ZoneTexte 11"/>
          <p:cNvSpPr txBox="1"/>
          <p:nvPr/>
        </p:nvSpPr>
        <p:spPr>
          <a:xfrm>
            <a:off x="7392192" y="5563821"/>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FF0000"/>
                </a:solidFill>
                <a:hlinkClick r:id="rId2"/>
              </a:rPr>
              <a:t>www.aerosilesia.eu</a:t>
            </a:r>
            <a:endParaRPr lang="en-GB" i="1" dirty="0">
              <a:solidFill>
                <a:srgbClr val="FF0000"/>
              </a:solidFill>
            </a:endParaRPr>
          </a:p>
        </p:txBody>
      </p:sp>
      <p:pic>
        <p:nvPicPr>
          <p:cNvPr id="7" name="Image 6"/>
          <p:cNvPicPr>
            <a:picLocks noChangeAspect="1"/>
          </p:cNvPicPr>
          <p:nvPr/>
        </p:nvPicPr>
        <p:blipFill>
          <a:blip r:embed="rId3"/>
          <a:stretch>
            <a:fillRect/>
          </a:stretch>
        </p:blipFill>
        <p:spPr>
          <a:xfrm>
            <a:off x="8321964" y="1535558"/>
            <a:ext cx="1115651" cy="1110389"/>
          </a:xfrm>
          <a:prstGeom prst="rect">
            <a:avLst/>
          </a:prstGeom>
        </p:spPr>
      </p:pic>
    </p:spTree>
    <p:extLst>
      <p:ext uri="{BB962C8B-B14F-4D97-AF65-F5344CB8AC3E}">
        <p14:creationId xmlns:p14="http://schemas.microsoft.com/office/powerpoint/2010/main" val="424462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97217"/>
            <a:ext cx="10515600" cy="471488"/>
          </a:xfrm>
        </p:spPr>
        <p:txBody>
          <a:bodyPr/>
          <a:lstStyle/>
          <a:p>
            <a:pPr algn="ctr"/>
            <a:r>
              <a:rPr lang="fr-FR" dirty="0"/>
              <a:t>CLUSTER CONTACT LIST</a:t>
            </a:r>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a:p>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19</a:t>
            </a:fld>
            <a:endParaRPr lang="en-GB" dirty="0"/>
          </a:p>
        </p:txBody>
      </p:sp>
      <p:pic>
        <p:nvPicPr>
          <p:cNvPr id="9" name="Image 8"/>
          <p:cNvPicPr>
            <a:picLocks noChangeAspect="1"/>
          </p:cNvPicPr>
          <p:nvPr/>
        </p:nvPicPr>
        <p:blipFill>
          <a:blip r:embed="rId2"/>
          <a:stretch>
            <a:fillRect/>
          </a:stretch>
        </p:blipFill>
        <p:spPr>
          <a:xfrm>
            <a:off x="247650" y="1890711"/>
            <a:ext cx="11696700" cy="3794471"/>
          </a:xfrm>
          <a:prstGeom prst="rect">
            <a:avLst/>
          </a:prstGeom>
          <a:ln>
            <a:solidFill>
              <a:schemeClr val="tx1"/>
            </a:solidFill>
          </a:ln>
        </p:spPr>
      </p:pic>
    </p:spTree>
    <p:extLst>
      <p:ext uri="{BB962C8B-B14F-4D97-AF65-F5344CB8AC3E}">
        <p14:creationId xmlns:p14="http://schemas.microsoft.com/office/powerpoint/2010/main" val="247565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5021" y="740787"/>
            <a:ext cx="10515600" cy="471488"/>
          </a:xfrm>
        </p:spPr>
        <p:txBody>
          <a:bodyPr/>
          <a:lstStyle/>
          <a:p>
            <a:pPr algn="ctr"/>
            <a:r>
              <a:rPr lang="en-GB" sz="3200" dirty="0"/>
              <a:t>CONTEXT</a:t>
            </a:r>
          </a:p>
        </p:txBody>
      </p:sp>
      <p:sp>
        <p:nvSpPr>
          <p:cNvPr id="9" name="Content Placeholder 8"/>
          <p:cNvSpPr>
            <a:spLocks noGrp="1"/>
          </p:cNvSpPr>
          <p:nvPr>
            <p:ph idx="1"/>
          </p:nvPr>
        </p:nvSpPr>
        <p:spPr>
          <a:xfrm>
            <a:off x="1215419" y="1212275"/>
            <a:ext cx="9529293" cy="4619297"/>
          </a:xfrm>
        </p:spPr>
        <p:txBody>
          <a:bodyPr>
            <a:normAutofit/>
          </a:bodyPr>
          <a:lstStyle/>
          <a:p>
            <a:pPr algn="just"/>
            <a:r>
              <a:rPr lang="en-GB" sz="1500" dirty="0"/>
              <a:t>This mission is will be mainly based on economic mission in Iran.</a:t>
            </a:r>
          </a:p>
          <a:p>
            <a:pPr algn="just"/>
            <a:r>
              <a:rPr lang="en-US" sz="1500" dirty="0"/>
              <a:t>As part of an approach aimed at promoting international cluster cooperation for the benefit of SMEs, the Directorate-General for Internal Market, Industry, Entrepreneurship and SMEs of the European Commission (DG GROWTH)  is continuing its support to international cluster cooperation through the  European Cluster Collaboration Platform by </a:t>
            </a:r>
            <a:r>
              <a:rPr lang="en-US" sz="1500" dirty="0" err="1"/>
              <a:t>organising</a:t>
            </a:r>
            <a:r>
              <a:rPr lang="en-US" sz="1500" dirty="0"/>
              <a:t> specific cluster matchmaking missions. This is carried out in support to cluster </a:t>
            </a:r>
            <a:r>
              <a:rPr lang="en-US" sz="1500" dirty="0" err="1"/>
              <a:t>organisationss</a:t>
            </a:r>
            <a:r>
              <a:rPr lang="en-US" sz="1500" dirty="0"/>
              <a:t> to develop partnerships and business cooperation in European and global markets, for the benefit of their members, and it is currently funded under the EU COSME </a:t>
            </a:r>
            <a:r>
              <a:rPr lang="en-US" sz="1500" dirty="0" err="1"/>
              <a:t>Programme</a:t>
            </a:r>
            <a:r>
              <a:rPr lang="en-US" sz="1500" dirty="0"/>
              <a:t>. </a:t>
            </a:r>
            <a:endParaRPr lang="fr-FR" sz="1500" dirty="0"/>
          </a:p>
          <a:p>
            <a:pPr algn="just"/>
            <a:r>
              <a:rPr lang="en-US" sz="1500" dirty="0"/>
              <a:t>The NEW European Cluster Collaboration Platform (ECCP), launched on the 8th March 2016, provides a visible framework for it and for subsequent events. The ECCP is the cornerstone of the European strategy in support of SME </a:t>
            </a:r>
            <a:r>
              <a:rPr lang="en-US" sz="1500" dirty="0" err="1"/>
              <a:t>internationalisation</a:t>
            </a:r>
            <a:r>
              <a:rPr lang="en-US" sz="1500" dirty="0"/>
              <a:t> through clusters. The new ECCP provides a wide range of information and services to facilitate the interaction between clusters not only within Europe but also with international partners. </a:t>
            </a:r>
            <a:endParaRPr lang="fr-FR" sz="1500" dirty="0"/>
          </a:p>
          <a:p>
            <a:pPr algn="just"/>
            <a:r>
              <a:rPr lang="en-US" sz="1500" dirty="0"/>
              <a:t>The </a:t>
            </a:r>
            <a:r>
              <a:rPr lang="en-US" sz="1500" dirty="0" err="1"/>
              <a:t>organisation</a:t>
            </a:r>
            <a:r>
              <a:rPr lang="en-US" sz="1500" dirty="0"/>
              <a:t> of this matchmaking event is facilitated by a consortium led by </a:t>
            </a:r>
            <a:r>
              <a:rPr lang="en-US" sz="1500" dirty="0" err="1"/>
              <a:t>inno</a:t>
            </a:r>
            <a:r>
              <a:rPr lang="en-US" sz="1500" dirty="0"/>
              <a:t> TSD (France), in collaboration with Iranians clusters.</a:t>
            </a:r>
            <a:endParaRPr lang="fr-FR" sz="1500" dirty="0"/>
          </a:p>
          <a:p>
            <a:pPr algn="just"/>
            <a:br>
              <a:rPr lang="en-US" sz="1500" dirty="0"/>
            </a:br>
            <a:r>
              <a:rPr lang="en-GB" sz="1500" dirty="0"/>
              <a:t>The organisation of the matchmaking event is facilitated by the European Cluster Collaboration Platform consortium: </a:t>
            </a:r>
            <a:endParaRPr lang="fr-FR" sz="1500" dirty="0"/>
          </a:p>
          <a:p>
            <a:endParaRPr lang="en-GB" dirty="0"/>
          </a:p>
          <a:p>
            <a:endParaRPr lang="en-GB" sz="1600" dirty="0"/>
          </a:p>
          <a:p>
            <a:endParaRPr lang="en-GB" sz="1600" dirty="0"/>
          </a:p>
          <a:p>
            <a:pPr algn="ctr"/>
            <a:endParaRPr lang="en-GB" sz="1400" i="1" dirty="0"/>
          </a:p>
          <a:p>
            <a:endParaRPr lang="en-GB" sz="1600" dirty="0"/>
          </a:p>
        </p:txBody>
      </p:sp>
      <p:pic>
        <p:nvPicPr>
          <p:cNvPr id="4" name="Picture 2" descr="http://www.ict4saveenergy.eu/wp-content/uploads/2011/08/spi_logo.png"/>
          <p:cNvPicPr>
            <a:picLocks noChangeAspect="1" noChangeArrowheads="1"/>
          </p:cNvPicPr>
          <p:nvPr/>
        </p:nvPicPr>
        <p:blipFill>
          <a:blip r:embed="rId3" cstate="print"/>
          <a:srcRect/>
          <a:stretch>
            <a:fillRect/>
          </a:stretch>
        </p:blipFill>
        <p:spPr bwMode="auto">
          <a:xfrm>
            <a:off x="3881449" y="5475525"/>
            <a:ext cx="1296144" cy="798255"/>
          </a:xfrm>
          <a:prstGeom prst="rect">
            <a:avLst/>
          </a:prstGeom>
          <a:noFill/>
        </p:spPr>
      </p:pic>
      <p:pic>
        <p:nvPicPr>
          <p:cNvPr id="5" name="Picture 6" descr="http://www.inno-group.com/assets/inno-0886dacb2ff609260bde525a6f373f7c.png"/>
          <p:cNvPicPr>
            <a:picLocks noChangeAspect="1" noChangeArrowheads="1"/>
          </p:cNvPicPr>
          <p:nvPr/>
        </p:nvPicPr>
        <p:blipFill>
          <a:blip r:embed="rId4" cstate="print"/>
          <a:srcRect/>
          <a:stretch>
            <a:fillRect/>
          </a:stretch>
        </p:blipFill>
        <p:spPr bwMode="auto">
          <a:xfrm>
            <a:off x="2035785" y="5475525"/>
            <a:ext cx="1095266" cy="827535"/>
          </a:xfrm>
          <a:prstGeom prst="rect">
            <a:avLst/>
          </a:prstGeom>
          <a:noFill/>
        </p:spPr>
      </p:pic>
      <p:pic>
        <p:nvPicPr>
          <p:cNvPr id="10" name="Image 9" descr="C:\Users\vd.INNO\AppData\Local\Microsoft\Windows\Temporary Internet Files\Content.Outlook\0XP2D250\Lucia-Seel_Logo_International-Consulting.jpg"/>
          <p:cNvPicPr/>
          <p:nvPr/>
        </p:nvPicPr>
        <p:blipFill>
          <a:blip r:embed="rId5" cstate="print"/>
          <a:srcRect/>
          <a:stretch>
            <a:fillRect/>
          </a:stretch>
        </p:blipFill>
        <p:spPr bwMode="auto">
          <a:xfrm>
            <a:off x="5586738" y="5592233"/>
            <a:ext cx="1537409" cy="564838"/>
          </a:xfrm>
          <a:prstGeom prst="rect">
            <a:avLst/>
          </a:prstGeom>
          <a:noFill/>
          <a:ln w="9525">
            <a:noFill/>
            <a:miter lim="800000"/>
            <a:headEnd/>
            <a:tailEnd/>
          </a:ln>
        </p:spPr>
      </p:pic>
      <p:pic>
        <p:nvPicPr>
          <p:cNvPr id="11" name="Image 10" descr="C:\Users\vd.INNO\AppData\Local\Microsoft\Windows\Temporary Internet Files\Content.Outlook\0XP2D250\Logo-EuroTop_S.png"/>
          <p:cNvPicPr/>
          <p:nvPr/>
        </p:nvPicPr>
        <p:blipFill>
          <a:blip r:embed="rId6" cstate="print"/>
          <a:srcRect/>
          <a:stretch>
            <a:fillRect/>
          </a:stretch>
        </p:blipFill>
        <p:spPr bwMode="auto">
          <a:xfrm>
            <a:off x="8189218" y="5528125"/>
            <a:ext cx="1782299" cy="606894"/>
          </a:xfrm>
          <a:prstGeom prst="rect">
            <a:avLst/>
          </a:prstGeom>
          <a:noFill/>
          <a:ln w="9525">
            <a:noFill/>
            <a:miter lim="800000"/>
            <a:headEnd/>
            <a:tailEnd/>
          </a:ln>
        </p:spPr>
      </p:pic>
    </p:spTree>
    <p:extLst>
      <p:ext uri="{BB962C8B-B14F-4D97-AF65-F5344CB8AC3E}">
        <p14:creationId xmlns:p14="http://schemas.microsoft.com/office/powerpoint/2010/main" val="78175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886" y="1141372"/>
            <a:ext cx="10515600" cy="471488"/>
          </a:xfrm>
        </p:spPr>
        <p:txBody>
          <a:bodyPr/>
          <a:lstStyle/>
          <a:p>
            <a:pPr algn="ctr"/>
            <a:r>
              <a:rPr lang="fr-FR" dirty="0"/>
              <a:t>LIST OF THE EU CLUSTERS (15)</a:t>
            </a:r>
          </a:p>
        </p:txBody>
      </p:sp>
      <p:sp>
        <p:nvSpPr>
          <p:cNvPr id="3" name="Espace réservé du contenu 2"/>
          <p:cNvSpPr>
            <a:spLocks noGrp="1"/>
          </p:cNvSpPr>
          <p:nvPr>
            <p:ph idx="1"/>
          </p:nvPr>
        </p:nvSpPr>
        <p:spPr>
          <a:xfrm>
            <a:off x="838200" y="1032962"/>
            <a:ext cx="10515600" cy="5752142"/>
          </a:xfrm>
        </p:spPr>
        <p:txBody>
          <a:bodyPr>
            <a:normAutofit/>
          </a:bodyPr>
          <a:lstStyle/>
          <a:p>
            <a:pPr marL="285750" indent="-285750">
              <a:buFont typeface="Arial" panose="020B0604020202020204" pitchFamily="34" charset="0"/>
              <a:buChar char="•"/>
            </a:pPr>
            <a:endParaRPr lang="fr-FR" altLang="fr-FR" sz="1600" b="1" dirty="0"/>
          </a:p>
          <a:p>
            <a:endParaRPr lang="fr-FR" sz="1100" b="1" dirty="0"/>
          </a:p>
          <a:p>
            <a:endParaRPr lang="en-GB" sz="11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3</a:t>
            </a:fld>
            <a:endParaRPr lang="en-GB" dirty="0"/>
          </a:p>
        </p:txBody>
      </p:sp>
      <p:sp>
        <p:nvSpPr>
          <p:cNvPr id="7" name="Rectangle 6"/>
          <p:cNvSpPr/>
          <p:nvPr/>
        </p:nvSpPr>
        <p:spPr>
          <a:xfrm>
            <a:off x="132523" y="1923874"/>
            <a:ext cx="6198704" cy="3970318"/>
          </a:xfrm>
          <a:prstGeom prst="rect">
            <a:avLst/>
          </a:prstGeom>
        </p:spPr>
        <p:txBody>
          <a:bodyPr wrap="square">
            <a:spAutoFit/>
          </a:bodyPr>
          <a:lstStyle/>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AGROTRANSILVANIA</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AMEC</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(Spain)</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ARIA NORMANDY </a:t>
            </a:r>
            <a:r>
              <a:rPr lang="fr-FR" sz="1600" i="1" dirty="0">
                <a:solidFill>
                  <a:schemeClr val="bg2">
                    <a:lumMod val="10000"/>
                  </a:schemeClr>
                </a:solidFill>
                <a:latin typeface="Arial" panose="020B0604020202020204" pitchFamily="34" charset="0"/>
                <a:cs typeface="Arial" panose="020B0604020202020204" pitchFamily="34" charset="0"/>
              </a:rPr>
              <a:t>(France)</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BIOENERGY FOR THE REGION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Poland</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b="1" i="1"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CASTRA</a:t>
            </a:r>
            <a:r>
              <a:rPr lang="fr-FR" sz="1600" dirty="0">
                <a:solidFill>
                  <a:schemeClr val="bg2">
                    <a:lumMod val="10000"/>
                  </a:schemeClr>
                </a:solidFill>
                <a:latin typeface="Arial" panose="020B0604020202020204" pitchFamily="34" charset="0"/>
                <a:cs typeface="Arial" panose="020B0604020202020204" pitchFamily="34" charset="0"/>
              </a:rPr>
              <a:t> (Cluster for Aerospace Technologies, </a:t>
            </a:r>
            <a:r>
              <a:rPr lang="fr-FR" sz="1600" dirty="0" err="1">
                <a:solidFill>
                  <a:schemeClr val="bg2">
                    <a:lumMod val="10000"/>
                  </a:schemeClr>
                </a:solidFill>
                <a:latin typeface="Arial" panose="020B0604020202020204" pitchFamily="34" charset="0"/>
                <a:cs typeface="Arial" panose="020B0604020202020204" pitchFamily="34" charset="0"/>
              </a:rPr>
              <a:t>Research</a:t>
            </a:r>
            <a:r>
              <a:rPr lang="fr-FR" sz="1600" dirty="0">
                <a:solidFill>
                  <a:schemeClr val="bg2">
                    <a:lumMod val="10000"/>
                  </a:schemeClr>
                </a:solidFill>
                <a:latin typeface="Arial" panose="020B0604020202020204" pitchFamily="34" charset="0"/>
                <a:cs typeface="Arial" panose="020B0604020202020204" pitchFamily="34" charset="0"/>
              </a:rPr>
              <a:t> and Applications)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Bulgaria</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CATALAN WATER PARTNERSHIP </a:t>
            </a:r>
            <a:r>
              <a:rPr lang="fr-FR" sz="1600" i="1" dirty="0">
                <a:solidFill>
                  <a:schemeClr val="bg2">
                    <a:lumMod val="10000"/>
                  </a:schemeClr>
                </a:solidFill>
                <a:latin typeface="Arial" panose="020B0604020202020204" pitchFamily="34" charset="0"/>
                <a:cs typeface="Arial" panose="020B0604020202020204" pitchFamily="34" charset="0"/>
              </a:rPr>
              <a:t>(Spain)</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CEAGA</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dirty="0" err="1">
                <a:solidFill>
                  <a:schemeClr val="bg2">
                    <a:lumMod val="10000"/>
                  </a:schemeClr>
                </a:solidFill>
                <a:latin typeface="Arial" panose="020B0604020202020204" pitchFamily="34" charset="0"/>
                <a:cs typeface="Arial" panose="020B0604020202020204" pitchFamily="34" charset="0"/>
              </a:rPr>
              <a:t>Galician</a:t>
            </a:r>
            <a:r>
              <a:rPr lang="fr-FR" sz="1600" dirty="0">
                <a:solidFill>
                  <a:schemeClr val="bg2">
                    <a:lumMod val="10000"/>
                  </a:schemeClr>
                </a:solidFill>
                <a:latin typeface="Arial" panose="020B0604020202020204" pitchFamily="34" charset="0"/>
                <a:cs typeface="Arial" panose="020B0604020202020204" pitchFamily="34" charset="0"/>
              </a:rPr>
              <a:t> Automotive Cluster) </a:t>
            </a:r>
            <a:r>
              <a:rPr lang="fr-FR" sz="1600" i="1" dirty="0">
                <a:solidFill>
                  <a:schemeClr val="bg2">
                    <a:lumMod val="10000"/>
                  </a:schemeClr>
                </a:solidFill>
                <a:latin typeface="Arial" panose="020B0604020202020204" pitchFamily="34" charset="0"/>
                <a:cs typeface="Arial" panose="020B0604020202020204" pitchFamily="34" charset="0"/>
              </a:rPr>
              <a:t>(Spain)</a:t>
            </a: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
        <p:nvSpPr>
          <p:cNvPr id="9" name="Rectangle 8"/>
          <p:cNvSpPr/>
          <p:nvPr/>
        </p:nvSpPr>
        <p:spPr>
          <a:xfrm>
            <a:off x="6096000" y="1612860"/>
            <a:ext cx="6198704" cy="4708981"/>
          </a:xfrm>
          <a:prstGeom prst="rect">
            <a:avLst/>
          </a:prstGeom>
        </p:spPr>
        <p:txBody>
          <a:bodyPr wrap="square">
            <a:spAutoFit/>
          </a:bodyPr>
          <a:lstStyle/>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8. </a:t>
            </a:r>
            <a:r>
              <a:rPr lang="fr-FR" sz="1600" b="1" dirty="0">
                <a:solidFill>
                  <a:schemeClr val="bg2">
                    <a:lumMod val="10000"/>
                  </a:schemeClr>
                </a:solidFill>
                <a:latin typeface="Arial" panose="020B0604020202020204" pitchFamily="34" charset="0"/>
                <a:cs typeface="Arial" panose="020B0604020202020204" pitchFamily="34" charset="0"/>
              </a:rPr>
              <a:t>CLUSTER MONTAGNE</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(France)</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9. </a:t>
            </a:r>
            <a:r>
              <a:rPr lang="fr-FR" sz="1600" b="1" dirty="0">
                <a:solidFill>
                  <a:schemeClr val="bg2">
                    <a:lumMod val="10000"/>
                  </a:schemeClr>
                </a:solidFill>
                <a:latin typeface="Arial" panose="020B0604020202020204" pitchFamily="34" charset="0"/>
                <a:cs typeface="Arial" panose="020B0604020202020204" pitchFamily="34" charset="0"/>
              </a:rPr>
              <a:t>CONSTRUCT CLUSTER OLTENIA  ASSOCIATION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10. </a:t>
            </a:r>
            <a:r>
              <a:rPr lang="fr-FR" sz="1600" b="1" dirty="0">
                <a:solidFill>
                  <a:schemeClr val="bg2">
                    <a:lumMod val="10000"/>
                  </a:schemeClr>
                </a:solidFill>
                <a:latin typeface="Arial" panose="020B0604020202020204" pitchFamily="34" charset="0"/>
                <a:cs typeface="Arial" panose="020B0604020202020204" pitchFamily="34" charset="0"/>
              </a:rPr>
              <a:t>EPSI</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(Belgium)</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11. </a:t>
            </a:r>
            <a:r>
              <a:rPr lang="fr-FR" sz="1600" b="1" dirty="0">
                <a:solidFill>
                  <a:schemeClr val="bg2">
                    <a:lumMod val="10000"/>
                  </a:schemeClr>
                </a:solidFill>
                <a:latin typeface="Arial" panose="020B0604020202020204" pitchFamily="34" charset="0"/>
                <a:cs typeface="Arial" panose="020B0604020202020204" pitchFamily="34" charset="0"/>
              </a:rPr>
              <a:t>IMAGE ET RESEAUX </a:t>
            </a:r>
            <a:r>
              <a:rPr lang="fr-FR" sz="1600" i="1" dirty="0">
                <a:solidFill>
                  <a:schemeClr val="bg2">
                    <a:lumMod val="10000"/>
                  </a:schemeClr>
                </a:solidFill>
                <a:latin typeface="Arial" panose="020B0604020202020204" pitchFamily="34" charset="0"/>
                <a:cs typeface="Arial" panose="020B0604020202020204" pitchFamily="34" charset="0"/>
              </a:rPr>
              <a:t>(France)</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12. </a:t>
            </a:r>
            <a:r>
              <a:rPr lang="fr-FR" sz="1600" b="1" dirty="0">
                <a:solidFill>
                  <a:schemeClr val="bg2">
                    <a:lumMod val="10000"/>
                  </a:schemeClr>
                </a:solidFill>
                <a:latin typeface="Arial" panose="020B0604020202020204" pitchFamily="34" charset="0"/>
                <a:cs typeface="Arial" panose="020B0604020202020204" pitchFamily="34" charset="0"/>
              </a:rPr>
              <a:t>INDESCAT</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(Spain)</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13. </a:t>
            </a:r>
            <a:r>
              <a:rPr lang="fr-FR" sz="1600" b="1" dirty="0">
                <a:solidFill>
                  <a:schemeClr val="bg2">
                    <a:lumMod val="10000"/>
                  </a:schemeClr>
                </a:solidFill>
                <a:latin typeface="Arial" panose="020B0604020202020204" pitchFamily="34" charset="0"/>
                <a:cs typeface="Arial" panose="020B0604020202020204" pitchFamily="34" charset="0"/>
              </a:rPr>
              <a:t>OLTENIA AUTOMOTIVE COMPETITIVENESS POLE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14. </a:t>
            </a:r>
            <a:r>
              <a:rPr lang="fr-FR" sz="1600" b="1" dirty="0">
                <a:solidFill>
                  <a:schemeClr val="bg2">
                    <a:lumMod val="10000"/>
                  </a:schemeClr>
                </a:solidFill>
                <a:latin typeface="Arial" panose="020B0604020202020204" pitchFamily="34" charset="0"/>
                <a:cs typeface="Arial" panose="020B0604020202020204" pitchFamily="34" charset="0"/>
              </a:rPr>
              <a:t>OLTENIA TOURISM COMPETITIVENESS POLE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15. </a:t>
            </a:r>
            <a:r>
              <a:rPr lang="fr-FR" sz="1600" b="1" dirty="0">
                <a:solidFill>
                  <a:schemeClr val="bg2">
                    <a:lumMod val="10000"/>
                  </a:schemeClr>
                </a:solidFill>
                <a:latin typeface="Arial" panose="020B0604020202020204" pitchFamily="34" charset="0"/>
                <a:cs typeface="Arial" panose="020B0604020202020204" pitchFamily="34" charset="0"/>
              </a:rPr>
              <a:t>SILESIAN AVIATION CLUSTER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Poland</a:t>
            </a:r>
            <a:r>
              <a:rPr lang="fr-FR" sz="1600" i="1" dirty="0">
                <a:solidFill>
                  <a:schemeClr val="bg2">
                    <a:lumMod val="10000"/>
                  </a:schemeClr>
                </a:solidFill>
                <a:latin typeface="Arial" panose="020B0604020202020204" pitchFamily="34" charset="0"/>
                <a:cs typeface="Arial" panose="020B0604020202020204" pitchFamily="34" charset="0"/>
              </a:rPr>
              <a:t>)</a:t>
            </a:r>
            <a:endParaRPr lang="fr-FR" i="1" dirty="0">
              <a:solidFill>
                <a:schemeClr val="bg2">
                  <a:lumMod val="10000"/>
                </a:schemeClr>
              </a:solidFill>
              <a:latin typeface="Arial" panose="020B0604020202020204" pitchFamily="34" charset="0"/>
              <a:cs typeface="Arial" panose="020B0604020202020204" pitchFamily="34" charset="0"/>
            </a:endParaRP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05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AGRO TRANSILVANIA CLUSTER</a:t>
            </a:r>
          </a:p>
        </p:txBody>
      </p:sp>
      <p:sp>
        <p:nvSpPr>
          <p:cNvPr id="3" name="Espace réservé du contenu 2"/>
          <p:cNvSpPr>
            <a:spLocks noGrp="1"/>
          </p:cNvSpPr>
          <p:nvPr>
            <p:ph idx="1"/>
          </p:nvPr>
        </p:nvSpPr>
        <p:spPr>
          <a:xfrm>
            <a:off x="304800" y="1793202"/>
            <a:ext cx="11887200" cy="4394200"/>
          </a:xfrm>
        </p:spPr>
        <p:txBody>
          <a:bodyPr>
            <a:normAutofit/>
          </a:bodyPr>
          <a:lstStyle/>
          <a:p>
            <a:r>
              <a:rPr lang="en-US" sz="1400" b="1" dirty="0"/>
              <a:t>Location: </a:t>
            </a:r>
            <a:r>
              <a:rPr lang="en-US" sz="1400" dirty="0"/>
              <a:t>Romania</a:t>
            </a:r>
          </a:p>
          <a:p>
            <a:r>
              <a:rPr lang="en-US" sz="1400" b="1" dirty="0"/>
              <a:t>Year of creation: </a:t>
            </a:r>
            <a:r>
              <a:rPr lang="en-US" sz="1400" dirty="0"/>
              <a:t>2013</a:t>
            </a:r>
          </a:p>
          <a:p>
            <a:r>
              <a:rPr lang="en-US" sz="1400" b="1" dirty="0"/>
              <a:t>N° of members: </a:t>
            </a:r>
            <a:r>
              <a:rPr lang="en-US" sz="1400" dirty="0"/>
              <a:t>59 (35 SMEs)</a:t>
            </a:r>
          </a:p>
          <a:p>
            <a:r>
              <a:rPr lang="en-US" sz="1400" b="1" dirty="0"/>
              <a:t>Sector of activity</a:t>
            </a:r>
            <a:r>
              <a:rPr lang="en-US" sz="1400" dirty="0"/>
              <a:t>: Agro food business</a:t>
            </a:r>
          </a:p>
          <a:p>
            <a:pPr algn="just"/>
            <a:endParaRPr lang="en-US" sz="1400" b="1" dirty="0"/>
          </a:p>
          <a:p>
            <a:pPr algn="just"/>
            <a:r>
              <a:rPr lang="en-US" sz="1400" b="1" dirty="0"/>
              <a:t>Cluster mission: </a:t>
            </a:r>
            <a:r>
              <a:rPr lang="en-US" sz="1400" dirty="0"/>
              <a:t>Increase of Sustainable Competitiveness of the </a:t>
            </a:r>
            <a:r>
              <a:rPr lang="en-US" sz="1400" dirty="0" err="1"/>
              <a:t>Agri</a:t>
            </a:r>
            <a:r>
              <a:rPr lang="en-US" sz="1400" dirty="0"/>
              <a:t>-Industrial Sector in the Romanian </a:t>
            </a:r>
            <a:r>
              <a:rPr lang="fr-FR" sz="1400" dirty="0" err="1"/>
              <a:t>region</a:t>
            </a:r>
            <a:r>
              <a:rPr lang="fr-FR" sz="1400" dirty="0"/>
              <a:t> of Transylvania, </a:t>
            </a:r>
            <a:r>
              <a:rPr lang="fr-FR" sz="1400" dirty="0" err="1"/>
              <a:t>Encouraging</a:t>
            </a:r>
            <a:r>
              <a:rPr lang="fr-FR" sz="1400" dirty="0"/>
              <a:t> the </a:t>
            </a:r>
            <a:r>
              <a:rPr lang="fr-FR" sz="1400" dirty="0" err="1"/>
              <a:t>Set-up</a:t>
            </a:r>
            <a:r>
              <a:rPr lang="fr-FR" sz="1400" dirty="0"/>
              <a:t> and/or the </a:t>
            </a:r>
            <a:r>
              <a:rPr lang="fr-FR" sz="1400" dirty="0" err="1"/>
              <a:t>Development</a:t>
            </a:r>
            <a:r>
              <a:rPr lang="fr-FR" sz="1400" dirty="0"/>
              <a:t> of Associative </a:t>
            </a:r>
            <a:r>
              <a:rPr lang="fr-FR" sz="1400" dirty="0" err="1"/>
              <a:t>Forms</a:t>
            </a:r>
            <a:r>
              <a:rPr lang="fr-FR" sz="1400" dirty="0"/>
              <a:t>, </a:t>
            </a:r>
            <a:r>
              <a:rPr lang="fr-FR" sz="1400" dirty="0" err="1"/>
              <a:t>Integration</a:t>
            </a:r>
            <a:r>
              <a:rPr lang="fr-FR" sz="1400" dirty="0"/>
              <a:t> of </a:t>
            </a:r>
            <a:r>
              <a:rPr lang="fr-FR" sz="1400" dirty="0" err="1"/>
              <a:t>Producers</a:t>
            </a:r>
            <a:r>
              <a:rPr lang="fr-FR" sz="1400" dirty="0"/>
              <a:t> and/or Associative </a:t>
            </a:r>
            <a:r>
              <a:rPr lang="fr-FR" sz="1400" dirty="0" err="1"/>
              <a:t>Forms</a:t>
            </a:r>
            <a:r>
              <a:rPr lang="fr-FR" sz="1400" dirty="0"/>
              <a:t> </a:t>
            </a:r>
            <a:r>
              <a:rPr lang="fr-FR" sz="1400" dirty="0" err="1"/>
              <a:t>into</a:t>
            </a:r>
            <a:r>
              <a:rPr lang="fr-FR" sz="1400" dirty="0"/>
              <a:t> the Value Chain, The </a:t>
            </a:r>
            <a:r>
              <a:rPr lang="fr-FR" sz="1400" dirty="0" err="1"/>
              <a:t>Increase</a:t>
            </a:r>
            <a:r>
              <a:rPr lang="fr-FR" sz="1400" dirty="0"/>
              <a:t> of Qualitative and Quantitative </a:t>
            </a:r>
            <a:r>
              <a:rPr lang="fr-FR" sz="1400" dirty="0" err="1"/>
              <a:t>Representatives</a:t>
            </a:r>
            <a:r>
              <a:rPr lang="fr-FR" sz="1400" dirty="0"/>
              <a:t> of the Cluster, Support the </a:t>
            </a:r>
            <a:r>
              <a:rPr lang="fr-FR" sz="1400" dirty="0" err="1"/>
              <a:t>Development</a:t>
            </a:r>
            <a:r>
              <a:rPr lang="fr-FR" sz="1400" dirty="0"/>
              <a:t> of Local and </a:t>
            </a:r>
            <a:r>
              <a:rPr lang="fr-FR" sz="1400" dirty="0" err="1"/>
              <a:t>Regional</a:t>
            </a:r>
            <a:r>
              <a:rPr lang="fr-FR" sz="1400" dirty="0"/>
              <a:t> Initiatives, </a:t>
            </a:r>
            <a:r>
              <a:rPr lang="en-US" sz="1400" dirty="0"/>
              <a:t>Encouraging the Research, Innovation and Technological Transfer in the </a:t>
            </a:r>
            <a:r>
              <a:rPr lang="en-US" sz="1400" dirty="0" err="1"/>
              <a:t>Agri</a:t>
            </a:r>
            <a:r>
              <a:rPr lang="en-US" sz="1400" dirty="0"/>
              <a:t>-Industrial s</a:t>
            </a:r>
            <a:r>
              <a:rPr lang="fr-FR" sz="1400" dirty="0" err="1"/>
              <a:t>ector</a:t>
            </a:r>
            <a:endParaRPr lang="en-US" sz="1400" b="1" dirty="0"/>
          </a:p>
          <a:p>
            <a:pPr algn="just"/>
            <a:r>
              <a:rPr lang="en-US" sz="1400" b="1" dirty="0"/>
              <a:t>Participation objectives: </a:t>
            </a:r>
            <a:r>
              <a:rPr lang="en-US" sz="1400" dirty="0"/>
              <a:t>The </a:t>
            </a:r>
            <a:r>
              <a:rPr lang="en-US" sz="1400" dirty="0" err="1"/>
              <a:t>AgroTransilvania</a:t>
            </a:r>
            <a:r>
              <a:rPr lang="en-US" sz="1400" dirty="0"/>
              <a:t> Cluster is particularly interested in getting in touch with diverse entities, seeking for partnerships that imply the experience exchange with successful clusters, provide consultancy for the </a:t>
            </a:r>
            <a:r>
              <a:rPr lang="en-US" sz="1400" dirty="0" err="1"/>
              <a:t>agro</a:t>
            </a:r>
            <a:r>
              <a:rPr lang="en-US" sz="1400" dirty="0"/>
              <a:t>-food projects we intend to implement in the </a:t>
            </a:r>
            <a:r>
              <a:rPr lang="en-US" sz="1400" dirty="0" err="1"/>
              <a:t>Cluj</a:t>
            </a:r>
            <a:r>
              <a:rPr lang="en-US" sz="1400" dirty="0"/>
              <a:t> County. To participate to the knowledge transfer from the research institutions to the practical part of the </a:t>
            </a:r>
            <a:r>
              <a:rPr lang="en-US" sz="1400" dirty="0" err="1"/>
              <a:t>agri</a:t>
            </a:r>
            <a:r>
              <a:rPr lang="en-US" sz="1400" dirty="0"/>
              <a:t>-food sector, provide investment for the joint projects.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4</a:t>
            </a:fld>
            <a:endParaRPr lang="en-GB" dirty="0"/>
          </a:p>
        </p:txBody>
      </p:sp>
      <p:sp>
        <p:nvSpPr>
          <p:cNvPr id="8" name="ZoneTexte 7"/>
          <p:cNvSpPr txBox="1"/>
          <p:nvPr/>
        </p:nvSpPr>
        <p:spPr>
          <a:xfrm>
            <a:off x="304800" y="5571849"/>
            <a:ext cx="2808312" cy="615553"/>
          </a:xfrm>
          <a:prstGeom prst="rect">
            <a:avLst/>
          </a:prstGeom>
          <a:noFill/>
        </p:spPr>
        <p:txBody>
          <a:bodyPr wrap="square" rtlCol="0">
            <a:spAutoFit/>
          </a:bodyPr>
          <a:lstStyle/>
          <a:p>
            <a:r>
              <a:rPr lang="fr-FR" b="1" dirty="0"/>
              <a:t>Contact: </a:t>
            </a:r>
            <a:r>
              <a:rPr lang="fr-FR" sz="1600" dirty="0">
                <a:cs typeface="Arial" panose="020B0604020202020204" pitchFamily="34" charset="0"/>
              </a:rPr>
              <a:t>Felix Arion </a:t>
            </a:r>
          </a:p>
          <a:p>
            <a:r>
              <a:rPr lang="fr-FR" sz="1600" dirty="0">
                <a:cs typeface="Arial" panose="020B0604020202020204" pitchFamily="34" charset="0"/>
              </a:rPr>
              <a:t>Felix.arion@agrocluster.ro</a:t>
            </a:r>
          </a:p>
        </p:txBody>
      </p:sp>
      <p:sp>
        <p:nvSpPr>
          <p:cNvPr id="12" name="ZoneTexte 11"/>
          <p:cNvSpPr txBox="1"/>
          <p:nvPr/>
        </p:nvSpPr>
        <p:spPr>
          <a:xfrm>
            <a:off x="7366276" y="540779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dirty="0">
                <a:solidFill>
                  <a:srgbClr val="000000"/>
                </a:solidFill>
                <a:hlinkClick r:id="rId2"/>
              </a:rPr>
              <a:t>www.agrocluster.ro</a:t>
            </a:r>
            <a:endParaRPr lang="en-GB" dirty="0">
              <a:solidFill>
                <a:srgbClr val="000000"/>
              </a:solidFill>
            </a:endParaRPr>
          </a:p>
        </p:txBody>
      </p:sp>
      <p:pic>
        <p:nvPicPr>
          <p:cNvPr id="2052" name="Picture 4" descr="http://www.vitrina.ro/resources/pagini/image/AgroTransilvania-logo-vitrina-advertis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0487" t="40651" r="19769" b="39440"/>
          <a:stretch/>
        </p:blipFill>
        <p:spPr bwMode="auto">
          <a:xfrm>
            <a:off x="7652878" y="1793202"/>
            <a:ext cx="3613537" cy="82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1278192"/>
            <a:ext cx="10515600" cy="471488"/>
          </a:xfrm>
        </p:spPr>
        <p:txBody>
          <a:bodyPr/>
          <a:lstStyle/>
          <a:p>
            <a:pPr algn="ctr"/>
            <a:r>
              <a:rPr lang="en-US" dirty="0"/>
              <a:t>AMEC (association of the Internationalized industrial companies)</a:t>
            </a:r>
            <a:endParaRPr lang="fr-FR" dirty="0"/>
          </a:p>
        </p:txBody>
      </p:sp>
      <p:sp>
        <p:nvSpPr>
          <p:cNvPr id="3" name="Espace réservé du contenu 2"/>
          <p:cNvSpPr>
            <a:spLocks noGrp="1"/>
          </p:cNvSpPr>
          <p:nvPr>
            <p:ph idx="1"/>
          </p:nvPr>
        </p:nvSpPr>
        <p:spPr>
          <a:xfrm>
            <a:off x="424070" y="1843536"/>
            <a:ext cx="11767930" cy="4394200"/>
          </a:xfrm>
        </p:spPr>
        <p:txBody>
          <a:bodyPr>
            <a:normAutofit/>
          </a:bodyPr>
          <a:lstStyle/>
          <a:p>
            <a:r>
              <a:rPr lang="en-US" sz="1400" b="1" dirty="0"/>
              <a:t>Location: </a:t>
            </a:r>
            <a:r>
              <a:rPr lang="en-US" sz="1400" dirty="0"/>
              <a:t>Spain</a:t>
            </a:r>
          </a:p>
          <a:p>
            <a:r>
              <a:rPr lang="en-US" sz="1400" b="1" dirty="0"/>
              <a:t>Year of creation: </a:t>
            </a:r>
            <a:r>
              <a:rPr lang="en-US" sz="1400" dirty="0"/>
              <a:t>1969</a:t>
            </a:r>
          </a:p>
          <a:p>
            <a:r>
              <a:rPr lang="en-US" sz="1400" b="1" dirty="0"/>
              <a:t>N° of members: </a:t>
            </a:r>
            <a:r>
              <a:rPr lang="en-US" sz="1400" dirty="0"/>
              <a:t>355 (346 SMEs)</a:t>
            </a:r>
          </a:p>
          <a:p>
            <a:r>
              <a:rPr lang="en-US" sz="1400" b="1" dirty="0"/>
              <a:t>Sector of activity</a:t>
            </a:r>
            <a:r>
              <a:rPr lang="en-US" sz="1400" dirty="0"/>
              <a:t>: Internationalization</a:t>
            </a:r>
            <a:r>
              <a:rPr lang="fr-FR" sz="1400" dirty="0"/>
              <a:t>, innovation, networking, </a:t>
            </a:r>
            <a:r>
              <a:rPr lang="en-US" sz="1400" dirty="0"/>
              <a:t>competitive</a:t>
            </a:r>
            <a:r>
              <a:rPr lang="fr-FR" sz="1400" dirty="0"/>
              <a:t> </a:t>
            </a:r>
            <a:r>
              <a:rPr lang="en-US" sz="1400" dirty="0"/>
              <a:t>improvement</a:t>
            </a:r>
          </a:p>
          <a:p>
            <a:pPr algn="just"/>
            <a:r>
              <a:rPr lang="en-US" sz="1400" b="1" dirty="0"/>
              <a:t>Cluster mission: </a:t>
            </a:r>
            <a:r>
              <a:rPr lang="en-US" sz="1400" dirty="0"/>
              <a:t>The</a:t>
            </a:r>
            <a:r>
              <a:rPr lang="en-US" sz="1400" b="1" dirty="0"/>
              <a:t> </a:t>
            </a:r>
            <a:r>
              <a:rPr lang="en-US" sz="1400" dirty="0"/>
              <a:t>Association of the Internationalized industrial companies aims at promoting the internationalization of its members, enhancing the collaboration between them, their innovation and competitiveness, generating new business opportunities to the members of the cluster, all adapting to new international trends and at strengthening the competitiveness of the sector of the industrial sectors enhancing the synergies and cooperation among their companies and agents. </a:t>
            </a:r>
          </a:p>
          <a:p>
            <a:pPr algn="just"/>
            <a:endParaRPr lang="fr-FR" sz="1400" dirty="0"/>
          </a:p>
          <a:p>
            <a:pPr algn="just"/>
            <a:r>
              <a:rPr lang="en-US" sz="1400" b="1" dirty="0"/>
              <a:t>Participation objectives</a:t>
            </a:r>
            <a:r>
              <a:rPr lang="en-US" sz="1400" dirty="0"/>
              <a:t>: The</a:t>
            </a:r>
            <a:r>
              <a:rPr lang="en-US" sz="1400" b="1" dirty="0"/>
              <a:t> </a:t>
            </a:r>
            <a:r>
              <a:rPr lang="en-US" sz="1400" dirty="0"/>
              <a:t>Association of the Internationalized industrial companies  has a wide number of members and knowledges corresponding to the sectors of construction, mobility, textile technology, environmental technologies and other related industries. </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5</a:t>
            </a:fld>
            <a:endParaRPr lang="en-GB" dirty="0"/>
          </a:p>
        </p:txBody>
      </p:sp>
      <p:sp>
        <p:nvSpPr>
          <p:cNvPr id="8" name="ZoneTexte 7"/>
          <p:cNvSpPr txBox="1"/>
          <p:nvPr/>
        </p:nvSpPr>
        <p:spPr>
          <a:xfrm>
            <a:off x="514044" y="5447556"/>
            <a:ext cx="2808312" cy="615553"/>
          </a:xfrm>
          <a:prstGeom prst="rect">
            <a:avLst/>
          </a:prstGeom>
          <a:noFill/>
        </p:spPr>
        <p:txBody>
          <a:bodyPr wrap="square" rtlCol="0">
            <a:spAutoFit/>
          </a:bodyPr>
          <a:lstStyle/>
          <a:p>
            <a:r>
              <a:rPr lang="fr-FR" b="1" dirty="0"/>
              <a:t>Contact: </a:t>
            </a:r>
            <a:r>
              <a:rPr lang="fr-FR" sz="1600" dirty="0"/>
              <a:t>Oscar </a:t>
            </a:r>
            <a:r>
              <a:rPr lang="fr-FR" sz="1600" dirty="0" err="1"/>
              <a:t>Puig</a:t>
            </a:r>
            <a:r>
              <a:rPr lang="fr-FR" sz="1600" dirty="0"/>
              <a:t> </a:t>
            </a:r>
            <a:endParaRPr lang="en-GB" sz="1600" dirty="0">
              <a:highlight>
                <a:srgbClr val="FFFF00"/>
              </a:highlight>
            </a:endParaRPr>
          </a:p>
          <a:p>
            <a:r>
              <a:rPr lang="fr-FR" sz="1600" dirty="0"/>
              <a:t>opuig@amec.es</a:t>
            </a:r>
            <a:endParaRPr lang="en-GB" sz="1600" dirty="0">
              <a:highlight>
                <a:srgbClr val="FFFF00"/>
              </a:highlight>
            </a:endParaRPr>
          </a:p>
        </p:txBody>
      </p:sp>
      <p:sp>
        <p:nvSpPr>
          <p:cNvPr id="12" name="ZoneTexte 11"/>
          <p:cNvSpPr txBox="1"/>
          <p:nvPr/>
        </p:nvSpPr>
        <p:spPr>
          <a:xfrm>
            <a:off x="7392192" y="5538654"/>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www.amec.es</a:t>
            </a:r>
            <a:endParaRPr lang="fr-FR" dirty="0"/>
          </a:p>
        </p:txBody>
      </p:sp>
      <p:pic>
        <p:nvPicPr>
          <p:cNvPr id="7" name="Image 6"/>
          <p:cNvPicPr>
            <a:picLocks noChangeAspect="1"/>
          </p:cNvPicPr>
          <p:nvPr/>
        </p:nvPicPr>
        <p:blipFill>
          <a:blip r:embed="rId3"/>
          <a:stretch>
            <a:fillRect/>
          </a:stretch>
        </p:blipFill>
        <p:spPr>
          <a:xfrm>
            <a:off x="9177121" y="1749680"/>
            <a:ext cx="1325896" cy="1203505"/>
          </a:xfrm>
          <a:prstGeom prst="rect">
            <a:avLst/>
          </a:prstGeom>
        </p:spPr>
      </p:pic>
    </p:spTree>
    <p:extLst>
      <p:ext uri="{BB962C8B-B14F-4D97-AF65-F5344CB8AC3E}">
        <p14:creationId xmlns:p14="http://schemas.microsoft.com/office/powerpoint/2010/main" val="182380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ARIA NORMANDY</a:t>
            </a:r>
            <a:endParaRPr lang="fr-FR" dirty="0"/>
          </a:p>
        </p:txBody>
      </p:sp>
      <p:sp>
        <p:nvSpPr>
          <p:cNvPr id="3" name="Espace réservé du contenu 2"/>
          <p:cNvSpPr>
            <a:spLocks noGrp="1"/>
          </p:cNvSpPr>
          <p:nvPr>
            <p:ph idx="1"/>
          </p:nvPr>
        </p:nvSpPr>
        <p:spPr>
          <a:xfrm>
            <a:off x="530087" y="1793202"/>
            <a:ext cx="11661913" cy="4394200"/>
          </a:xfrm>
        </p:spPr>
        <p:txBody>
          <a:bodyPr>
            <a:normAutofit/>
          </a:bodyPr>
          <a:lstStyle/>
          <a:p>
            <a:r>
              <a:rPr lang="en-US" sz="1400" b="1" dirty="0"/>
              <a:t>Location: </a:t>
            </a:r>
            <a:r>
              <a:rPr lang="en-US" sz="1400" dirty="0"/>
              <a:t>France</a:t>
            </a:r>
          </a:p>
          <a:p>
            <a:r>
              <a:rPr lang="en-US" sz="1400" b="1" dirty="0"/>
              <a:t>Year of creation: </a:t>
            </a:r>
            <a:r>
              <a:rPr lang="en-US" sz="1400" dirty="0"/>
              <a:t>2006</a:t>
            </a:r>
          </a:p>
          <a:p>
            <a:r>
              <a:rPr lang="en-US" sz="1400" b="1" dirty="0"/>
              <a:t>N° of members: </a:t>
            </a:r>
            <a:r>
              <a:rPr lang="en-US" sz="1400" dirty="0"/>
              <a:t>100 (68 SMEs)</a:t>
            </a:r>
          </a:p>
          <a:p>
            <a:r>
              <a:rPr lang="en-US" sz="1400" b="1" dirty="0"/>
              <a:t>Sector of activity</a:t>
            </a:r>
            <a:r>
              <a:rPr lang="en-US" sz="1400" dirty="0"/>
              <a:t>: Automotive industries, including vehicle, parts/</a:t>
            </a:r>
            <a:r>
              <a:rPr lang="en-US" sz="1400" dirty="0" err="1"/>
              <a:t>OEm</a:t>
            </a:r>
            <a:r>
              <a:rPr lang="en-US" sz="1400" dirty="0"/>
              <a:t>, sub-contractors and production machines (product transformation and sort lines …) </a:t>
            </a:r>
            <a:endParaRPr lang="fr-FR" sz="1400" dirty="0"/>
          </a:p>
          <a:p>
            <a:pPr algn="just"/>
            <a:r>
              <a:rPr lang="en-US" sz="1400" b="1" dirty="0"/>
              <a:t>Cluster mission: </a:t>
            </a:r>
            <a:r>
              <a:rPr lang="en-US" sz="1400" dirty="0"/>
              <a:t>ARIA Normandy has an important experience in automotive sector and is developing in other industrial sectors (for these SME) based on the cluster strengths, e.g. high productivity and high quality industrial means. Its important experience in automotive sector is fully adaptable to other business sectors.</a:t>
            </a:r>
            <a:endParaRPr lang="fr-FR" sz="1400" dirty="0"/>
          </a:p>
          <a:p>
            <a:pPr algn="just"/>
            <a:r>
              <a:rPr lang="en-US" sz="1400" b="1" dirty="0"/>
              <a:t>Participation objectives</a:t>
            </a:r>
            <a:r>
              <a:rPr lang="en-US" sz="1400" dirty="0"/>
              <a:t>: ARIA is very interested of the great business opportunity represented by re-opened Iran market. ARIA is involved (for our members) in an economic mission in September in Iran with the sponsoring of Renault and Peugeot-Citroën. These 2 companies are investing in Iran and involve French automotive cluster, like ARIA Normandy, to support the SME to develop business in Iran and work with these car makers. Moreover, the cars makers IKCO (Iran) and Peugeot (France) have a business agreement (production …) with important ambitions. This background shall leverage a fruitful C2C matchmaking for our automotive sector.</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6</a:t>
            </a:fld>
            <a:endParaRPr lang="en-GB" dirty="0"/>
          </a:p>
        </p:txBody>
      </p:sp>
      <p:sp>
        <p:nvSpPr>
          <p:cNvPr id="8" name="ZoneTexte 7"/>
          <p:cNvSpPr txBox="1"/>
          <p:nvPr/>
        </p:nvSpPr>
        <p:spPr>
          <a:xfrm>
            <a:off x="530087" y="5343631"/>
            <a:ext cx="3581397" cy="615553"/>
          </a:xfrm>
          <a:prstGeom prst="rect">
            <a:avLst/>
          </a:prstGeom>
          <a:noFill/>
        </p:spPr>
        <p:txBody>
          <a:bodyPr wrap="square" rtlCol="0">
            <a:spAutoFit/>
          </a:bodyPr>
          <a:lstStyle/>
          <a:p>
            <a:r>
              <a:rPr lang="fr-FR" b="1" dirty="0"/>
              <a:t>Contact: </a:t>
            </a:r>
            <a:r>
              <a:rPr lang="en-GB" sz="1600" dirty="0"/>
              <a:t>Vincent CIVITA</a:t>
            </a:r>
            <a:endParaRPr lang="en-GB" sz="1600" dirty="0">
              <a:highlight>
                <a:srgbClr val="FFFF00"/>
              </a:highlight>
            </a:endParaRPr>
          </a:p>
          <a:p>
            <a:r>
              <a:rPr lang="fr-FR" sz="1600" dirty="0" err="1"/>
              <a:t>vincent.civita</a:t>
            </a:r>
            <a:r>
              <a:rPr lang="fr-FR" sz="1600" dirty="0"/>
              <a:t>@</a:t>
            </a:r>
            <a:r>
              <a:rPr lang="en-GB" sz="1600" dirty="0"/>
              <a:t>arianormandie.com</a:t>
            </a:r>
            <a:endParaRPr lang="pt-BR" sz="1600" b="1" dirty="0"/>
          </a:p>
        </p:txBody>
      </p:sp>
      <p:sp>
        <p:nvSpPr>
          <p:cNvPr id="12" name="ZoneTexte 11"/>
          <p:cNvSpPr txBox="1"/>
          <p:nvPr/>
        </p:nvSpPr>
        <p:spPr>
          <a:xfrm>
            <a:off x="7392192" y="550509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dirty="0">
                <a:hlinkClick r:id="rId2"/>
              </a:rPr>
              <a:t>www.arianormandie.com</a:t>
            </a:r>
            <a:endParaRPr lang="en-GB" dirty="0"/>
          </a:p>
        </p:txBody>
      </p:sp>
      <p:pic>
        <p:nvPicPr>
          <p:cNvPr id="512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306" y="1495866"/>
            <a:ext cx="1279598" cy="127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BIOENERGY FOR THE REGION</a:t>
            </a:r>
          </a:p>
        </p:txBody>
      </p:sp>
      <p:sp>
        <p:nvSpPr>
          <p:cNvPr id="3" name="Espace réservé du contenu 2"/>
          <p:cNvSpPr>
            <a:spLocks noGrp="1"/>
          </p:cNvSpPr>
          <p:nvPr>
            <p:ph idx="1"/>
          </p:nvPr>
        </p:nvSpPr>
        <p:spPr>
          <a:xfrm>
            <a:off x="530087" y="1793202"/>
            <a:ext cx="11661913" cy="4394200"/>
          </a:xfrm>
        </p:spPr>
        <p:txBody>
          <a:bodyPr>
            <a:normAutofit/>
          </a:bodyPr>
          <a:lstStyle/>
          <a:p>
            <a:r>
              <a:rPr lang="en-US" sz="1400" b="1" dirty="0"/>
              <a:t>Location: </a:t>
            </a:r>
            <a:r>
              <a:rPr lang="en-US" sz="1400" dirty="0"/>
              <a:t>Poland</a:t>
            </a:r>
          </a:p>
          <a:p>
            <a:r>
              <a:rPr lang="en-US" sz="1400" b="1" dirty="0"/>
              <a:t>Year of creation: </a:t>
            </a:r>
            <a:r>
              <a:rPr lang="en-US" sz="1400" dirty="0"/>
              <a:t>2007</a:t>
            </a:r>
          </a:p>
          <a:p>
            <a:r>
              <a:rPr lang="en-US" sz="1400" b="1" dirty="0"/>
              <a:t>N° of members: </a:t>
            </a:r>
            <a:r>
              <a:rPr lang="en-US" sz="1400" dirty="0"/>
              <a:t>84 (53 SMEs)</a:t>
            </a:r>
          </a:p>
          <a:p>
            <a:r>
              <a:rPr lang="en-US" sz="1400" b="1" dirty="0"/>
              <a:t>Sector of activity</a:t>
            </a:r>
            <a:r>
              <a:rPr lang="en-US" sz="1400" dirty="0"/>
              <a:t>: </a:t>
            </a:r>
            <a:r>
              <a:rPr lang="fr-FR" sz="1400" dirty="0"/>
              <a:t>Clean </a:t>
            </a:r>
            <a:r>
              <a:rPr lang="en-US" sz="1400" dirty="0"/>
              <a:t>energy</a:t>
            </a:r>
            <a:r>
              <a:rPr lang="fr-FR" sz="1400" dirty="0"/>
              <a:t>, </a:t>
            </a:r>
            <a:r>
              <a:rPr lang="en-US" sz="1400" dirty="0"/>
              <a:t>environmental</a:t>
            </a:r>
            <a:r>
              <a:rPr lang="fr-FR" sz="1400" dirty="0"/>
              <a:t> technologies, </a:t>
            </a:r>
            <a:r>
              <a:rPr lang="en-US" sz="1400" dirty="0"/>
              <a:t>eco-innovation</a:t>
            </a:r>
          </a:p>
          <a:p>
            <a:pPr algn="just"/>
            <a:r>
              <a:rPr lang="en-US" sz="1400" b="1" dirty="0"/>
              <a:t>Cluster mission: </a:t>
            </a:r>
            <a:r>
              <a:rPr lang="en-US" sz="1400" dirty="0"/>
              <a:t>'Bioenergy for the Region' Cluster is a co-operation platform of over 80 companies, research institutions, local administration and business support institutions. The main aim of the cluster is sustainable energy development in Central Poland. In the context of climate change the cluster promotes innovative solutions in renewable energy sources (RES) and related environmental and eco-technologies in local and regional dimensions. In 2012, ‘Bioenergy for the Region’ Cluster was recognized by the Polish Agency for Enterprise Development as a cluster of supra-regional importance for the Polish economy.</a:t>
            </a:r>
            <a:endParaRPr lang="fr-FR" sz="1400" dirty="0"/>
          </a:p>
          <a:p>
            <a:pPr algn="just"/>
            <a:r>
              <a:rPr lang="en-US" sz="1400" b="1" dirty="0"/>
              <a:t>Participation objectives</a:t>
            </a:r>
            <a:r>
              <a:rPr lang="en-US" sz="1400" dirty="0"/>
              <a:t>: Bioenergy for the Region is very interested in participating in this event. The main reason is to increase the competitiveness of the eco-innovation technologies in Poland, e.g. using processing wastes for energy production. This event is a great opportunity to establish strong cooperation with international partners on the field of bioenergy production and to transfer new, advanced technologies and knowledge to Polish market.</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7</a:t>
            </a:fld>
            <a:endParaRPr lang="en-GB" dirty="0"/>
          </a:p>
        </p:txBody>
      </p:sp>
      <p:sp>
        <p:nvSpPr>
          <p:cNvPr id="8" name="ZoneTexte 7"/>
          <p:cNvSpPr txBox="1"/>
          <p:nvPr/>
        </p:nvSpPr>
        <p:spPr>
          <a:xfrm>
            <a:off x="539133" y="5371794"/>
            <a:ext cx="3195504" cy="815608"/>
          </a:xfrm>
          <a:prstGeom prst="rect">
            <a:avLst/>
          </a:prstGeom>
          <a:noFill/>
        </p:spPr>
        <p:txBody>
          <a:bodyPr wrap="square" rtlCol="0">
            <a:spAutoFit/>
          </a:bodyPr>
          <a:lstStyle/>
          <a:p>
            <a:r>
              <a:rPr lang="fr-FR" b="1" dirty="0"/>
              <a:t>Contact: </a:t>
            </a:r>
            <a:r>
              <a:rPr lang="fr-FR" sz="1600" dirty="0"/>
              <a:t>Dr. </a:t>
            </a:r>
            <a:r>
              <a:rPr lang="fr-FR" sz="1600" dirty="0" err="1"/>
              <a:t>Ewa</a:t>
            </a:r>
            <a:r>
              <a:rPr lang="fr-FR" sz="1600" dirty="0"/>
              <a:t> </a:t>
            </a:r>
            <a:r>
              <a:rPr lang="fr-FR" sz="1600" dirty="0" err="1"/>
              <a:t>Kochanska</a:t>
            </a:r>
            <a:endParaRPr lang="en-GB" sz="1600" dirty="0">
              <a:highlight>
                <a:srgbClr val="FFFF00"/>
              </a:highlight>
            </a:endParaRPr>
          </a:p>
          <a:p>
            <a:r>
              <a:rPr lang="en-GB" sz="1600" dirty="0"/>
              <a:t>Ewa.Kochanska@proakademia.eu</a:t>
            </a:r>
          </a:p>
          <a:p>
            <a:endParaRPr lang="pt-BR" sz="1300" b="1" dirty="0"/>
          </a:p>
        </p:txBody>
      </p:sp>
      <p:sp>
        <p:nvSpPr>
          <p:cNvPr id="12" name="ZoneTexte 11"/>
          <p:cNvSpPr txBox="1"/>
          <p:nvPr/>
        </p:nvSpPr>
        <p:spPr>
          <a:xfrm>
            <a:off x="6939186" y="5454764"/>
            <a:ext cx="3052102"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www.bioenergiadlaregionu.eu</a:t>
            </a:r>
            <a:endParaRPr lang="fr-FR" dirty="0"/>
          </a:p>
        </p:txBody>
      </p:sp>
      <p:pic>
        <p:nvPicPr>
          <p:cNvPr id="9" name="Image 8"/>
          <p:cNvPicPr>
            <a:picLocks noChangeAspect="1"/>
          </p:cNvPicPr>
          <p:nvPr/>
        </p:nvPicPr>
        <p:blipFill>
          <a:blip r:embed="rId3"/>
          <a:stretch>
            <a:fillRect/>
          </a:stretch>
        </p:blipFill>
        <p:spPr>
          <a:xfrm>
            <a:off x="8649795" y="1488983"/>
            <a:ext cx="1517662" cy="1512702"/>
          </a:xfrm>
          <a:prstGeom prst="rect">
            <a:avLst/>
          </a:prstGeom>
        </p:spPr>
      </p:pic>
    </p:spTree>
    <p:extLst>
      <p:ext uri="{BB962C8B-B14F-4D97-AF65-F5344CB8AC3E}">
        <p14:creationId xmlns:p14="http://schemas.microsoft.com/office/powerpoint/2010/main" val="81256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CASTRA</a:t>
            </a:r>
            <a:endParaRPr lang="fr-FR" dirty="0"/>
          </a:p>
        </p:txBody>
      </p:sp>
      <p:sp>
        <p:nvSpPr>
          <p:cNvPr id="3" name="Espace réservé du contenu 2"/>
          <p:cNvSpPr>
            <a:spLocks noGrp="1"/>
          </p:cNvSpPr>
          <p:nvPr>
            <p:ph idx="1"/>
          </p:nvPr>
        </p:nvSpPr>
        <p:spPr>
          <a:xfrm>
            <a:off x="450574" y="1281473"/>
            <a:ext cx="11741426" cy="4394200"/>
          </a:xfrm>
        </p:spPr>
        <p:txBody>
          <a:bodyPr>
            <a:normAutofit/>
          </a:bodyPr>
          <a:lstStyle/>
          <a:p>
            <a:r>
              <a:rPr lang="en-US" sz="1400" b="1" dirty="0"/>
              <a:t>Location: </a:t>
            </a:r>
            <a:r>
              <a:rPr lang="en-US" sz="1400" dirty="0"/>
              <a:t>Bulgaria</a:t>
            </a:r>
          </a:p>
          <a:p>
            <a:r>
              <a:rPr lang="en-US" sz="1400" b="1" dirty="0"/>
              <a:t>Year of creation: </a:t>
            </a:r>
            <a:r>
              <a:rPr lang="en-US" sz="1400" dirty="0"/>
              <a:t>2010</a:t>
            </a:r>
          </a:p>
          <a:p>
            <a:r>
              <a:rPr lang="en-US" sz="1400" b="1" dirty="0"/>
              <a:t>N° of members: </a:t>
            </a:r>
            <a:r>
              <a:rPr lang="en-US" sz="1400" dirty="0"/>
              <a:t>21 (14 SMEs)</a:t>
            </a:r>
          </a:p>
          <a:p>
            <a:r>
              <a:rPr lang="en-US" sz="1400" b="1" dirty="0"/>
              <a:t>Sector of activity</a:t>
            </a:r>
            <a:r>
              <a:rPr lang="en-US" sz="1400" dirty="0"/>
              <a:t>: </a:t>
            </a:r>
            <a:r>
              <a:rPr lang="fr-FR" sz="1400" dirty="0"/>
              <a:t> Aerospace </a:t>
            </a:r>
            <a:r>
              <a:rPr lang="en-US" sz="1400" dirty="0"/>
              <a:t>technology</a:t>
            </a:r>
            <a:r>
              <a:rPr lang="fr-FR" sz="1400" dirty="0"/>
              <a:t> and applications </a:t>
            </a:r>
            <a:r>
              <a:rPr lang="en-US" sz="1400" dirty="0"/>
              <a:t>development</a:t>
            </a:r>
            <a:r>
              <a:rPr lang="fr-FR" sz="1400" dirty="0"/>
              <a:t>, ICT </a:t>
            </a:r>
            <a:r>
              <a:rPr lang="fr-FR" sz="1400" dirty="0" err="1"/>
              <a:t>systems</a:t>
            </a:r>
            <a:r>
              <a:rPr lang="fr-FR" sz="1400" dirty="0"/>
              <a:t> </a:t>
            </a:r>
            <a:r>
              <a:rPr lang="fr-FR" sz="1400" dirty="0" err="1"/>
              <a:t>based</a:t>
            </a:r>
            <a:r>
              <a:rPr lang="fr-FR" sz="1400" dirty="0"/>
              <a:t> on satellite </a:t>
            </a:r>
            <a:r>
              <a:rPr lang="fr-FR" sz="1400" dirty="0" err="1"/>
              <a:t>sensors</a:t>
            </a:r>
            <a:r>
              <a:rPr lang="fr-FR" sz="1400" dirty="0"/>
              <a:t> data </a:t>
            </a:r>
            <a:r>
              <a:rPr lang="fr-FR" sz="1400" dirty="0" err="1"/>
              <a:t>processing</a:t>
            </a:r>
            <a:r>
              <a:rPr lang="fr-FR" sz="1400" dirty="0"/>
              <a:t>, information management, </a:t>
            </a:r>
            <a:r>
              <a:rPr lang="fr-FR" sz="1400" dirty="0" err="1"/>
              <a:t>big</a:t>
            </a:r>
            <a:r>
              <a:rPr lang="fr-FR" sz="1400" dirty="0"/>
              <a:t> data, cyber </a:t>
            </a:r>
            <a:r>
              <a:rPr lang="fr-FR" sz="1400" dirty="0" err="1"/>
              <a:t>security</a:t>
            </a:r>
            <a:r>
              <a:rPr lang="fr-FR" sz="1400" dirty="0"/>
              <a:t>, </a:t>
            </a:r>
            <a:r>
              <a:rPr lang="fr-FR" sz="1400" dirty="0" err="1"/>
              <a:t>embedded</a:t>
            </a:r>
            <a:r>
              <a:rPr lang="fr-FR" sz="1400" dirty="0"/>
              <a:t> </a:t>
            </a:r>
            <a:r>
              <a:rPr lang="fr-FR" sz="1400" dirty="0" err="1"/>
              <a:t>systems</a:t>
            </a:r>
            <a:r>
              <a:rPr lang="fr-FR" sz="1400" dirty="0"/>
              <a:t>, </a:t>
            </a:r>
            <a:r>
              <a:rPr lang="fr-FR" sz="1400" dirty="0" err="1"/>
              <a:t>electronic</a:t>
            </a:r>
            <a:r>
              <a:rPr lang="fr-FR" sz="1400" dirty="0"/>
              <a:t> </a:t>
            </a:r>
            <a:r>
              <a:rPr lang="fr-FR" sz="1400" dirty="0" err="1"/>
              <a:t>systems</a:t>
            </a:r>
            <a:r>
              <a:rPr lang="fr-FR" sz="1400" dirty="0"/>
              <a:t>, </a:t>
            </a:r>
            <a:r>
              <a:rPr lang="fr-FR" sz="1400" dirty="0" err="1"/>
              <a:t>remote</a:t>
            </a:r>
            <a:r>
              <a:rPr lang="fr-FR" sz="1400" dirty="0"/>
              <a:t> </a:t>
            </a:r>
            <a:r>
              <a:rPr lang="fr-FR" sz="1400" dirty="0" err="1"/>
              <a:t>sensing</a:t>
            </a:r>
            <a:r>
              <a:rPr lang="fr-FR" sz="1400" dirty="0"/>
              <a:t>, satellite </a:t>
            </a:r>
            <a:r>
              <a:rPr lang="fr-FR" sz="1400" dirty="0" err="1"/>
              <a:t>imagery</a:t>
            </a:r>
            <a:r>
              <a:rPr lang="fr-FR" sz="1400" dirty="0"/>
              <a:t> data </a:t>
            </a:r>
            <a:r>
              <a:rPr lang="fr-FR" sz="1400" dirty="0" err="1"/>
              <a:t>processing</a:t>
            </a:r>
            <a:r>
              <a:rPr lang="fr-FR" sz="1400" dirty="0"/>
              <a:t>, </a:t>
            </a:r>
            <a:r>
              <a:rPr lang="fr-FR" sz="1400" dirty="0" err="1"/>
              <a:t>telemedicine</a:t>
            </a:r>
            <a:r>
              <a:rPr lang="fr-FR" sz="1400" dirty="0"/>
              <a:t>, </a:t>
            </a:r>
            <a:r>
              <a:rPr lang="fr-FR" sz="1400" dirty="0" err="1"/>
              <a:t>sensor</a:t>
            </a:r>
            <a:r>
              <a:rPr lang="fr-FR" sz="1400" dirty="0"/>
              <a:t>  networks, satellite communications and </a:t>
            </a:r>
            <a:r>
              <a:rPr lang="fr-FR" sz="1400" dirty="0" err="1"/>
              <a:t>other</a:t>
            </a:r>
            <a:r>
              <a:rPr lang="fr-FR" sz="1400" dirty="0"/>
              <a:t> </a:t>
            </a:r>
            <a:r>
              <a:rPr lang="fr-FR" sz="1400" dirty="0" err="1"/>
              <a:t>related</a:t>
            </a:r>
            <a:r>
              <a:rPr lang="fr-FR" sz="1400" dirty="0"/>
              <a:t> technologies. </a:t>
            </a:r>
          </a:p>
          <a:p>
            <a:pPr algn="just"/>
            <a:r>
              <a:rPr lang="en-US" sz="1400" b="1" dirty="0"/>
              <a:t>Cluster mission: </a:t>
            </a:r>
            <a:r>
              <a:rPr lang="en-US" sz="1400" dirty="0"/>
              <a:t>CASTRA’s mission is to drive the research, innovations, technology and business applications developments in the aerospace sector, to inspire and motivate the interest and activities of the public, academic and SME bodies, and to support the organizations - members of the cluster.</a:t>
            </a:r>
          </a:p>
          <a:p>
            <a:pPr lvl="0" algn="just" eaLnBrk="0" fontAlgn="base" hangingPunct="0">
              <a:lnSpc>
                <a:spcPct val="100000"/>
              </a:lnSpc>
              <a:spcBef>
                <a:spcPct val="0"/>
              </a:spcBef>
              <a:spcAft>
                <a:spcPct val="0"/>
              </a:spcAft>
              <a:buClrTx/>
              <a:buFontTx/>
              <a:buChar char="•"/>
            </a:pPr>
            <a:endParaRPr lang="en-US" sz="1400" b="1" dirty="0"/>
          </a:p>
          <a:p>
            <a:pPr lvl="0" algn="just" eaLnBrk="0" fontAlgn="base" hangingPunct="0">
              <a:lnSpc>
                <a:spcPct val="100000"/>
              </a:lnSpc>
              <a:spcBef>
                <a:spcPct val="0"/>
              </a:spcBef>
              <a:spcAft>
                <a:spcPct val="0"/>
              </a:spcAft>
              <a:buClrTx/>
            </a:pPr>
            <a:r>
              <a:rPr lang="en-US" sz="1400" b="1" dirty="0"/>
              <a:t>Participation objectives</a:t>
            </a:r>
            <a:r>
              <a:rPr lang="en-US" sz="1400" dirty="0"/>
              <a:t>: </a:t>
            </a:r>
            <a:r>
              <a:rPr lang="en-GB" sz="1400" dirty="0"/>
              <a:t>CASTRA is interested in e</a:t>
            </a:r>
            <a:r>
              <a:rPr lang="en-GB" altLang="en-US" sz="1400" dirty="0">
                <a:ea typeface="Calibri" panose="020F0502020204030204" pitchFamily="34" charset="0"/>
              </a:rPr>
              <a:t>stablishing R&amp;D, Academic and business contacts with Iranian organisations and companies in the high-tech sector but also with possible customers in the region, in jointly exploring the business potential to third countries, in w</a:t>
            </a:r>
            <a:r>
              <a:rPr lang="en-US" altLang="en-US" sz="1400" dirty="0" err="1">
                <a:ea typeface="Calibri" panose="020F0502020204030204" pitchFamily="34" charset="0"/>
              </a:rPr>
              <a:t>orking</a:t>
            </a:r>
            <a:r>
              <a:rPr lang="en-US" altLang="en-US" sz="1400" dirty="0">
                <a:ea typeface="Calibri" panose="020F0502020204030204" pitchFamily="34" charset="0"/>
              </a:rPr>
              <a:t> </a:t>
            </a:r>
            <a:r>
              <a:rPr lang="en-GB" altLang="en-US" sz="1400" dirty="0">
                <a:ea typeface="Calibri" panose="020F0502020204030204" pitchFamily="34" charset="0"/>
              </a:rPr>
              <a:t>together on technology and know-how transfer projects for the purpose of jointly expanding the individual business potential of CASTRA and its possible Iranian partners</a:t>
            </a:r>
            <a:r>
              <a:rPr lang="fr-FR" altLang="en-US" sz="1400" dirty="0">
                <a:ea typeface="Calibri" panose="020F0502020204030204" pitchFamily="34" charset="0"/>
              </a:rPr>
              <a:t>, in </a:t>
            </a:r>
            <a:r>
              <a:rPr lang="en-US" altLang="en-US" sz="1400" dirty="0" err="1">
                <a:ea typeface="Calibri" panose="020F0502020204030204" pitchFamily="34" charset="0"/>
              </a:rPr>
              <a:t>mplementing</a:t>
            </a:r>
            <a:r>
              <a:rPr lang="en-US" altLang="en-US" sz="1400" dirty="0">
                <a:ea typeface="Calibri" panose="020F0502020204030204" pitchFamily="34" charset="0"/>
              </a:rPr>
              <a:t> </a:t>
            </a:r>
            <a:r>
              <a:rPr lang="fr-FR" altLang="en-US" sz="1400" dirty="0" err="1">
                <a:ea typeface="Calibri" panose="020F0502020204030204" pitchFamily="34" charset="0"/>
              </a:rPr>
              <a:t>Educational</a:t>
            </a:r>
            <a:r>
              <a:rPr lang="fr-FR" altLang="en-US" sz="1400" dirty="0">
                <a:ea typeface="Calibri" panose="020F0502020204030204" pitchFamily="34" charset="0"/>
              </a:rPr>
              <a:t> and Training </a:t>
            </a:r>
            <a:r>
              <a:rPr lang="fr-FR" altLang="en-US" sz="1400" dirty="0" err="1">
                <a:ea typeface="Calibri" panose="020F0502020204030204" pitchFamily="34" charset="0"/>
              </a:rPr>
              <a:t>activities</a:t>
            </a:r>
            <a:r>
              <a:rPr lang="fr-FR" altLang="en-US" sz="1400" dirty="0">
                <a:ea typeface="Calibri" panose="020F0502020204030204" pitchFamily="34" charset="0"/>
              </a:rPr>
              <a:t> and </a:t>
            </a:r>
            <a:r>
              <a:rPr lang="fr-FR" altLang="en-US" sz="1400" dirty="0" err="1">
                <a:ea typeface="Calibri" panose="020F0502020204030204" pitchFamily="34" charset="0"/>
              </a:rPr>
              <a:t>projects</a:t>
            </a:r>
            <a:r>
              <a:rPr lang="fr-FR" altLang="en-US" sz="1400" dirty="0">
                <a:ea typeface="Calibri" panose="020F0502020204030204" pitchFamily="34" charset="0"/>
              </a:rPr>
              <a:t>, </a:t>
            </a:r>
            <a:r>
              <a:rPr lang="fr-FR" altLang="en-US" sz="1400" dirty="0" err="1">
                <a:ea typeface="Calibri" panose="020F0502020204030204" pitchFamily="34" charset="0"/>
              </a:rPr>
              <a:t>also</a:t>
            </a:r>
            <a:r>
              <a:rPr lang="fr-FR" altLang="en-US" sz="1400" dirty="0">
                <a:ea typeface="Calibri" panose="020F0502020204030204" pitchFamily="34" charset="0"/>
              </a:rPr>
              <a:t> to </a:t>
            </a:r>
            <a:r>
              <a:rPr lang="fr-FR" altLang="en-US" sz="1400" dirty="0" err="1">
                <a:ea typeface="Calibri" panose="020F0502020204030204" pitchFamily="34" charset="0"/>
              </a:rPr>
              <a:t>beneficiaries</a:t>
            </a:r>
            <a:r>
              <a:rPr lang="fr-FR" altLang="en-US" sz="1400" dirty="0">
                <a:ea typeface="Calibri" panose="020F0502020204030204" pitchFamily="34" charset="0"/>
              </a:rPr>
              <a:t> in </a:t>
            </a:r>
            <a:r>
              <a:rPr lang="fr-FR" altLang="en-US" sz="1400" dirty="0" err="1">
                <a:ea typeface="Calibri" panose="020F0502020204030204" pitchFamily="34" charset="0"/>
              </a:rPr>
              <a:t>other</a:t>
            </a:r>
            <a:r>
              <a:rPr lang="fr-FR" altLang="en-US" sz="1400" dirty="0">
                <a:ea typeface="Calibri" panose="020F0502020204030204" pitchFamily="34" charset="0"/>
              </a:rPr>
              <a:t> countries in Europe and Asia/Iran </a:t>
            </a:r>
            <a:r>
              <a:rPr lang="fr-FR" altLang="en-US" sz="1400" dirty="0" err="1">
                <a:ea typeface="Calibri" panose="020F0502020204030204" pitchFamily="34" charset="0"/>
              </a:rPr>
              <a:t>regio</a:t>
            </a:r>
            <a:r>
              <a:rPr lang="fr-FR" altLang="en-US" sz="1400" dirty="0">
                <a:ea typeface="Calibri" panose="020F0502020204030204" pitchFamily="34" charset="0"/>
              </a:rPr>
              <a:t>, in </a:t>
            </a:r>
            <a:r>
              <a:rPr lang="fr-FR" altLang="en-US" sz="1400" dirty="0" err="1">
                <a:ea typeface="Calibri" panose="020F0502020204030204" pitchFamily="34" charset="0"/>
              </a:rPr>
              <a:t>finding</a:t>
            </a:r>
            <a:r>
              <a:rPr lang="fr-FR" altLang="en-US" sz="1400" dirty="0">
                <a:ea typeface="Calibri" panose="020F0502020204030204" pitchFamily="34" charset="0"/>
              </a:rPr>
              <a:t> </a:t>
            </a:r>
            <a:r>
              <a:rPr lang="fr-FR" altLang="en-US" sz="1400" dirty="0" err="1">
                <a:ea typeface="Calibri" panose="020F0502020204030204" pitchFamily="34" charset="0"/>
              </a:rPr>
              <a:t>Iranian</a:t>
            </a:r>
            <a:r>
              <a:rPr lang="fr-FR" altLang="en-US" sz="1400" dirty="0">
                <a:ea typeface="Calibri" panose="020F0502020204030204" pitchFamily="34" charset="0"/>
              </a:rPr>
              <a:t> </a:t>
            </a:r>
            <a:r>
              <a:rPr lang="fr-FR" altLang="en-US" sz="1400" dirty="0" err="1">
                <a:ea typeface="Calibri" panose="020F0502020204030204" pitchFamily="34" charset="0"/>
              </a:rPr>
              <a:t>partners</a:t>
            </a:r>
            <a:r>
              <a:rPr lang="fr-FR" altLang="en-US" sz="1400" dirty="0">
                <a:ea typeface="Calibri" panose="020F0502020204030204" pitchFamily="34" charset="0"/>
              </a:rPr>
              <a:t> for </a:t>
            </a:r>
            <a:r>
              <a:rPr lang="fr-FR" altLang="en-US" sz="1400" dirty="0" err="1">
                <a:ea typeface="Calibri" panose="020F0502020204030204" pitchFamily="34" charset="0"/>
              </a:rPr>
              <a:t>jointly</a:t>
            </a:r>
            <a:r>
              <a:rPr lang="fr-FR" altLang="en-US" sz="1400" dirty="0">
                <a:ea typeface="Calibri" panose="020F0502020204030204" pitchFamily="34" charset="0"/>
              </a:rPr>
              <a:t> </a:t>
            </a:r>
            <a:r>
              <a:rPr lang="fr-FR" altLang="en-US" sz="1400" dirty="0" err="1">
                <a:ea typeface="Calibri" panose="020F0502020204030204" pitchFamily="34" charset="0"/>
              </a:rPr>
              <a:t>implementing</a:t>
            </a:r>
            <a:r>
              <a:rPr lang="fr-FR" altLang="en-US" sz="1400" dirty="0">
                <a:ea typeface="Calibri" panose="020F0502020204030204" pitchFamily="34" charset="0"/>
              </a:rPr>
              <a:t> ICT business </a:t>
            </a:r>
            <a:r>
              <a:rPr lang="fr-FR" altLang="en-US" sz="1400" dirty="0" err="1">
                <a:ea typeface="Calibri" panose="020F0502020204030204" pitchFamily="34" charset="0"/>
              </a:rPr>
              <a:t>projects</a:t>
            </a:r>
            <a:r>
              <a:rPr lang="fr-FR" altLang="en-US" sz="1400" dirty="0">
                <a:ea typeface="Calibri" panose="020F0502020204030204" pitchFamily="34" charset="0"/>
              </a:rPr>
              <a:t> </a:t>
            </a:r>
            <a:r>
              <a:rPr lang="fr-FR" altLang="en-US" sz="1400" dirty="0" err="1">
                <a:ea typeface="Calibri" panose="020F0502020204030204" pitchFamily="34" charset="0"/>
              </a:rPr>
              <a:t>using</a:t>
            </a:r>
            <a:r>
              <a:rPr lang="fr-FR" altLang="en-US" sz="1400" dirty="0">
                <a:ea typeface="Calibri" panose="020F0502020204030204" pitchFamily="34" charset="0"/>
              </a:rPr>
              <a:t> </a:t>
            </a:r>
            <a:r>
              <a:rPr lang="fr-FR" altLang="en-US" sz="1400" dirty="0" err="1">
                <a:ea typeface="Calibri" panose="020F0502020204030204" pitchFamily="34" charset="0"/>
              </a:rPr>
              <a:t>advanced</a:t>
            </a:r>
            <a:r>
              <a:rPr lang="fr-FR" altLang="en-US" sz="1400" dirty="0">
                <a:ea typeface="Calibri" panose="020F0502020204030204" pitchFamily="34" charset="0"/>
              </a:rPr>
              <a:t> satellite communication solutions and </a:t>
            </a:r>
            <a:r>
              <a:rPr lang="fr-FR" altLang="en-US" sz="1400" dirty="0" err="1">
                <a:ea typeface="Calibri" panose="020F0502020204030204" pitchFamily="34" charset="0"/>
              </a:rPr>
              <a:t>Earth</a:t>
            </a:r>
            <a:r>
              <a:rPr lang="fr-FR" altLang="en-US" sz="1400" dirty="0">
                <a:ea typeface="Calibri" panose="020F0502020204030204" pitchFamily="34" charset="0"/>
              </a:rPr>
              <a:t> </a:t>
            </a:r>
            <a:r>
              <a:rPr lang="fr-FR" altLang="en-US" sz="1400" dirty="0" err="1">
                <a:ea typeface="Calibri" panose="020F0502020204030204" pitchFamily="34" charset="0"/>
              </a:rPr>
              <a:t>level</a:t>
            </a:r>
            <a:r>
              <a:rPr lang="fr-FR" altLang="en-US" sz="1400" dirty="0">
                <a:ea typeface="Calibri" panose="020F0502020204030204" pitchFamily="34" charset="0"/>
              </a:rPr>
              <a:t> </a:t>
            </a:r>
            <a:r>
              <a:rPr lang="fr-FR" altLang="en-US" sz="1400" dirty="0" err="1">
                <a:ea typeface="Calibri" panose="020F0502020204030204" pitchFamily="34" charset="0"/>
              </a:rPr>
              <a:t>sensor</a:t>
            </a:r>
            <a:r>
              <a:rPr lang="fr-FR" altLang="en-US" sz="1400" dirty="0">
                <a:ea typeface="Calibri" panose="020F0502020204030204" pitchFamily="34" charset="0"/>
              </a:rPr>
              <a:t> networks </a:t>
            </a:r>
            <a:r>
              <a:rPr lang="fr-FR" altLang="en-US" sz="1400" dirty="0" err="1">
                <a:ea typeface="Calibri" panose="020F0502020204030204" pitchFamily="34" charset="0"/>
              </a:rPr>
              <a:t>tailored</a:t>
            </a:r>
            <a:r>
              <a:rPr lang="fr-FR" altLang="en-US" sz="1400" dirty="0">
                <a:ea typeface="Calibri" panose="020F0502020204030204" pitchFamily="34" charset="0"/>
              </a:rPr>
              <a:t> for the </a:t>
            </a:r>
            <a:r>
              <a:rPr lang="fr-FR" altLang="en-US" sz="1400" dirty="0" err="1">
                <a:ea typeface="Calibri" panose="020F0502020204030204" pitchFamily="34" charset="0"/>
              </a:rPr>
              <a:t>specific</a:t>
            </a:r>
            <a:r>
              <a:rPr lang="fr-FR" altLang="en-US" sz="1400" dirty="0">
                <a:ea typeface="Calibri" panose="020F0502020204030204" pitchFamily="34" charset="0"/>
              </a:rPr>
              <a:t> </a:t>
            </a:r>
            <a:r>
              <a:rPr lang="fr-FR" altLang="en-US" sz="1400" dirty="0" err="1">
                <a:ea typeface="Calibri" panose="020F0502020204030204" pitchFamily="34" charset="0"/>
              </a:rPr>
              <a:t>needs</a:t>
            </a:r>
            <a:r>
              <a:rPr lang="fr-FR" altLang="en-US" sz="1400" dirty="0">
                <a:ea typeface="Calibri" panose="020F0502020204030204" pitchFamily="34" charset="0"/>
              </a:rPr>
              <a:t> of Asia </a:t>
            </a:r>
            <a:r>
              <a:rPr lang="fr-FR" altLang="en-US" sz="1400" dirty="0" err="1">
                <a:ea typeface="Calibri" panose="020F0502020204030204" pitchFamily="34" charset="0"/>
              </a:rPr>
              <a:t>region</a:t>
            </a:r>
            <a:r>
              <a:rPr lang="fr-FR" altLang="en-US" sz="1400" dirty="0">
                <a:ea typeface="Calibri" panose="020F0502020204030204" pitchFamily="34" charset="0"/>
              </a:rPr>
              <a:t> </a:t>
            </a:r>
            <a:r>
              <a:rPr lang="fr-FR" altLang="en-US" sz="1400" dirty="0" err="1">
                <a:ea typeface="Calibri" panose="020F0502020204030204" pitchFamily="34" charset="0"/>
              </a:rPr>
              <a:t>users</a:t>
            </a:r>
            <a:r>
              <a:rPr lang="fr-FR" altLang="en-US" sz="1400" dirty="0">
                <a:ea typeface="Calibri" panose="020F0502020204030204" pitchFamily="34" charset="0"/>
              </a:rPr>
              <a:t> and </a:t>
            </a:r>
            <a:r>
              <a:rPr lang="fr-FR" altLang="en-US" sz="1400" dirty="0" err="1">
                <a:ea typeface="Calibri" panose="020F0502020204030204" pitchFamily="34" charset="0"/>
              </a:rPr>
              <a:t>customers</a:t>
            </a:r>
            <a:r>
              <a:rPr lang="fr-FR" altLang="en-US" sz="1400" dirty="0">
                <a:ea typeface="Calibri" panose="020F0502020204030204" pitchFamily="34" charset="0"/>
              </a:rPr>
              <a:t> (</a:t>
            </a:r>
            <a:r>
              <a:rPr lang="fr-FR" altLang="en-US" sz="1400" dirty="0" err="1">
                <a:ea typeface="Calibri" panose="020F0502020204030204" pitchFamily="34" charset="0"/>
              </a:rPr>
              <a:t>both</a:t>
            </a:r>
            <a:r>
              <a:rPr lang="fr-FR" altLang="en-US" sz="1400" dirty="0">
                <a:ea typeface="Calibri" panose="020F0502020204030204" pitchFamily="34" charset="0"/>
              </a:rPr>
              <a:t> public and </a:t>
            </a:r>
            <a:r>
              <a:rPr lang="fr-FR" altLang="en-US" sz="1400" dirty="0" err="1">
                <a:ea typeface="Calibri" panose="020F0502020204030204" pitchFamily="34" charset="0"/>
              </a:rPr>
              <a:t>private</a:t>
            </a:r>
            <a:r>
              <a:rPr lang="fr-FR" altLang="en-US" sz="1400" dirty="0">
                <a:ea typeface="Calibri" panose="020F0502020204030204" pitchFamily="34" charset="0"/>
              </a:rPr>
              <a:t>). </a:t>
            </a:r>
            <a:endParaRPr lang="fr-FR" altLang="en-US" sz="1400" b="1" dirty="0">
              <a:ea typeface="Calibri" panose="020F0502020204030204" pitchFamily="34" charset="0"/>
            </a:endParaRPr>
          </a:p>
          <a:p>
            <a:pPr lvl="0" eaLnBrk="0" fontAlgn="base" hangingPunct="0">
              <a:lnSpc>
                <a:spcPct val="100000"/>
              </a:lnSpc>
              <a:spcBef>
                <a:spcPct val="0"/>
              </a:spcBef>
              <a:spcAft>
                <a:spcPct val="0"/>
              </a:spcAft>
              <a:buClrTx/>
            </a:pPr>
            <a:r>
              <a:rPr lang="fr-FR" altLang="en-US" sz="1400" b="1" dirty="0">
                <a:ea typeface="Calibri" panose="020F0502020204030204" pitchFamily="34" charset="0"/>
              </a:rPr>
              <a:t>   </a:t>
            </a:r>
            <a:r>
              <a:rPr lang="en-US" altLang="en-US" sz="1000" dirty="0"/>
              <a:t> </a:t>
            </a:r>
            <a:endParaRPr lang="en-US" altLang="en-US" sz="2400" dirty="0"/>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8</a:t>
            </a:fld>
            <a:endParaRPr lang="en-GB" dirty="0"/>
          </a:p>
        </p:txBody>
      </p:sp>
      <p:sp>
        <p:nvSpPr>
          <p:cNvPr id="8" name="ZoneTexte 7"/>
          <p:cNvSpPr txBox="1"/>
          <p:nvPr/>
        </p:nvSpPr>
        <p:spPr>
          <a:xfrm>
            <a:off x="450574" y="5580599"/>
            <a:ext cx="2808312" cy="815608"/>
          </a:xfrm>
          <a:prstGeom prst="rect">
            <a:avLst/>
          </a:prstGeom>
          <a:noFill/>
        </p:spPr>
        <p:txBody>
          <a:bodyPr wrap="square" rtlCol="0">
            <a:spAutoFit/>
          </a:bodyPr>
          <a:lstStyle/>
          <a:p>
            <a:r>
              <a:rPr lang="fr-FR" b="1" dirty="0"/>
              <a:t>Contact: </a:t>
            </a:r>
            <a:r>
              <a:rPr lang="en-GB" sz="1600" dirty="0" err="1"/>
              <a:t>Vesselin</a:t>
            </a:r>
            <a:r>
              <a:rPr lang="en-GB" sz="1600" dirty="0"/>
              <a:t> </a:t>
            </a:r>
            <a:r>
              <a:rPr lang="en-GB" sz="1600" dirty="0" err="1"/>
              <a:t>Vassilev</a:t>
            </a:r>
            <a:r>
              <a:rPr lang="en-GB" sz="1600" dirty="0"/>
              <a:t>, PhD</a:t>
            </a:r>
          </a:p>
          <a:p>
            <a:r>
              <a:rPr lang="en-GB" sz="1600" dirty="0"/>
              <a:t>vesselin.vassilev@castra.org</a:t>
            </a:r>
            <a:r>
              <a:rPr lang="en-GB" sz="1600" dirty="0">
                <a:highlight>
                  <a:srgbClr val="FFFF00"/>
                </a:highlight>
              </a:rPr>
              <a:t> </a:t>
            </a:r>
          </a:p>
          <a:p>
            <a:endParaRPr lang="pt-BR" sz="1300" b="1" dirty="0"/>
          </a:p>
        </p:txBody>
      </p:sp>
      <p:sp>
        <p:nvSpPr>
          <p:cNvPr id="12" name="ZoneTexte 11"/>
          <p:cNvSpPr txBox="1"/>
          <p:nvPr/>
        </p:nvSpPr>
        <p:spPr>
          <a:xfrm>
            <a:off x="7392192" y="558059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www.castra.org</a:t>
            </a:r>
            <a:endParaRPr lang="en-GB" i="1" dirty="0">
              <a:solidFill>
                <a:srgbClr val="000000"/>
              </a:solidFill>
            </a:endParaRPr>
          </a:p>
        </p:txBody>
      </p:sp>
      <p:sp>
        <p:nvSpPr>
          <p:cNvPr id="15" name="Rectangle 5"/>
          <p:cNvSpPr>
            <a:spLocks noChangeArrowheads="1"/>
          </p:cNvSpPr>
          <p:nvPr/>
        </p:nvSpPr>
        <p:spPr bwMode="auto">
          <a:xfrm>
            <a:off x="0" y="-130805"/>
            <a:ext cx="1219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Image 17"/>
          <p:cNvPicPr>
            <a:picLocks noChangeAspect="1"/>
          </p:cNvPicPr>
          <p:nvPr/>
        </p:nvPicPr>
        <p:blipFill>
          <a:blip r:embed="rId3"/>
          <a:stretch>
            <a:fillRect/>
          </a:stretch>
        </p:blipFill>
        <p:spPr>
          <a:xfrm>
            <a:off x="7247497" y="1462763"/>
            <a:ext cx="1690556" cy="663498"/>
          </a:xfrm>
          <a:prstGeom prst="rect">
            <a:avLst/>
          </a:prstGeom>
        </p:spPr>
      </p:pic>
    </p:spTree>
    <p:extLst>
      <p:ext uri="{BB962C8B-B14F-4D97-AF65-F5344CB8AC3E}">
        <p14:creationId xmlns:p14="http://schemas.microsoft.com/office/powerpoint/2010/main" val="303856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CATALAN WATER PARTNERSHIP</a:t>
            </a:r>
          </a:p>
        </p:txBody>
      </p:sp>
      <p:sp>
        <p:nvSpPr>
          <p:cNvPr id="3" name="Espace réservé du contenu 2"/>
          <p:cNvSpPr>
            <a:spLocks noGrp="1"/>
          </p:cNvSpPr>
          <p:nvPr>
            <p:ph idx="1"/>
          </p:nvPr>
        </p:nvSpPr>
        <p:spPr>
          <a:xfrm>
            <a:off x="450574" y="1793202"/>
            <a:ext cx="11741426" cy="4394200"/>
          </a:xfrm>
        </p:spPr>
        <p:txBody>
          <a:bodyPr>
            <a:normAutofit/>
          </a:bodyPr>
          <a:lstStyle/>
          <a:p>
            <a:r>
              <a:rPr lang="en-US" sz="1400" b="1" dirty="0"/>
              <a:t>Location: </a:t>
            </a:r>
            <a:r>
              <a:rPr lang="en-US" sz="1400" dirty="0"/>
              <a:t>Spain</a:t>
            </a:r>
          </a:p>
          <a:p>
            <a:r>
              <a:rPr lang="en-US" sz="1400" b="1" dirty="0"/>
              <a:t>Year of creation: </a:t>
            </a:r>
            <a:r>
              <a:rPr lang="en-US" sz="1400" dirty="0"/>
              <a:t>2008</a:t>
            </a:r>
          </a:p>
          <a:p>
            <a:r>
              <a:rPr lang="en-US" sz="1400" b="1" dirty="0"/>
              <a:t>N° of members: </a:t>
            </a:r>
            <a:r>
              <a:rPr lang="en-US" sz="1400" dirty="0"/>
              <a:t>52 (29 SMEs)</a:t>
            </a:r>
          </a:p>
          <a:p>
            <a:r>
              <a:rPr lang="en-US" sz="1400" b="1" dirty="0"/>
              <a:t>Sector of activity</a:t>
            </a:r>
            <a:r>
              <a:rPr lang="en-US" sz="1400" dirty="0"/>
              <a:t>: Sustainable use of water, water treatment</a:t>
            </a:r>
          </a:p>
          <a:p>
            <a:endParaRPr lang="fr-FR" sz="1400" dirty="0"/>
          </a:p>
          <a:p>
            <a:pPr algn="just"/>
            <a:r>
              <a:rPr lang="en-US" sz="1400" b="1" dirty="0"/>
              <a:t>Cluster mission: </a:t>
            </a:r>
            <a:r>
              <a:rPr lang="en-US" sz="1400" dirty="0"/>
              <a:t>CATALAN WATER PARTNERSHIP (CWP) is the Catalan Cluster of water treatment and solutions for the sustainable use of water. It is formed by engineering and consulting firms, research centers, equipment manufacturers and other entities that work in the water sector. Its mission is to improve the competitiveness of its members and contributes to the progress of society through the sustainable use of water. </a:t>
            </a:r>
          </a:p>
          <a:p>
            <a:pPr algn="just"/>
            <a:endParaRPr lang="fr-FR" sz="1400" dirty="0"/>
          </a:p>
          <a:p>
            <a:pPr algn="just"/>
            <a:r>
              <a:rPr lang="en-US" sz="1400" b="1" dirty="0"/>
              <a:t>Participation objectives</a:t>
            </a:r>
            <a:r>
              <a:rPr lang="en-US" sz="1400" dirty="0"/>
              <a:t>: </a:t>
            </a:r>
            <a:r>
              <a:rPr lang="fr-FR" sz="1400" dirty="0"/>
              <a:t>Catalan Water </a:t>
            </a:r>
            <a:r>
              <a:rPr lang="fr-FR" sz="1400" dirty="0" err="1"/>
              <a:t>Partnership</a:t>
            </a:r>
            <a:r>
              <a:rPr lang="fr-FR" sz="1400" dirty="0"/>
              <a:t> </a:t>
            </a:r>
            <a:r>
              <a:rPr lang="fr-FR" sz="1400" dirty="0" err="1"/>
              <a:t>is</a:t>
            </a:r>
            <a:r>
              <a:rPr lang="fr-FR" sz="1400" dirty="0"/>
              <a:t> </a:t>
            </a:r>
            <a:r>
              <a:rPr lang="en-US" sz="1400" dirty="0"/>
              <a:t>interested</a:t>
            </a:r>
            <a:r>
              <a:rPr lang="fr-FR" sz="1400" dirty="0"/>
              <a:t> in </a:t>
            </a:r>
            <a:r>
              <a:rPr lang="en-US" sz="1400" dirty="0"/>
              <a:t>investment in environmental is one of the priorities of this country, especially in water. The companies of our cluster doesn’t have presence in this country at this moment, it’s a real opportunity to find a new market for SME, but also for the big companies and research centers of the CWP.</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9</a:t>
            </a:fld>
            <a:endParaRPr lang="en-GB" dirty="0"/>
          </a:p>
        </p:txBody>
      </p:sp>
      <p:sp>
        <p:nvSpPr>
          <p:cNvPr id="8" name="ZoneTexte 7"/>
          <p:cNvSpPr txBox="1"/>
          <p:nvPr/>
        </p:nvSpPr>
        <p:spPr>
          <a:xfrm>
            <a:off x="450574" y="5502052"/>
            <a:ext cx="2808312" cy="846386"/>
          </a:xfrm>
          <a:prstGeom prst="rect">
            <a:avLst/>
          </a:prstGeom>
          <a:noFill/>
        </p:spPr>
        <p:txBody>
          <a:bodyPr wrap="square" rtlCol="0">
            <a:spAutoFit/>
          </a:bodyPr>
          <a:lstStyle/>
          <a:p>
            <a:r>
              <a:rPr lang="fr-FR" b="1" dirty="0"/>
              <a:t>Contact: </a:t>
            </a:r>
            <a:r>
              <a:rPr lang="fr-FR" sz="1600" dirty="0"/>
              <a:t>Xavier </a:t>
            </a:r>
            <a:r>
              <a:rPr lang="fr-FR" sz="1600" dirty="0" err="1"/>
              <a:t>Amores</a:t>
            </a:r>
            <a:endParaRPr lang="en-GB" sz="1600" dirty="0">
              <a:highlight>
                <a:srgbClr val="FFFF00"/>
              </a:highlight>
            </a:endParaRPr>
          </a:p>
          <a:p>
            <a:r>
              <a:rPr lang="fr-FR" sz="1600" dirty="0"/>
              <a:t>xavier.amores@cwp.cat</a:t>
            </a:r>
            <a:endParaRPr lang="en-GB" sz="1600" dirty="0">
              <a:highlight>
                <a:srgbClr val="FFFF00"/>
              </a:highlight>
            </a:endParaRPr>
          </a:p>
          <a:p>
            <a:endParaRPr lang="pt-BR" sz="1300" b="1" dirty="0"/>
          </a:p>
        </p:txBody>
      </p:sp>
      <p:sp>
        <p:nvSpPr>
          <p:cNvPr id="12" name="ZoneTexte 11"/>
          <p:cNvSpPr txBox="1"/>
          <p:nvPr/>
        </p:nvSpPr>
        <p:spPr>
          <a:xfrm>
            <a:off x="7392192" y="5488320"/>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www.cwp.cat/en</a:t>
            </a:r>
            <a:endParaRPr lang="fr-FR" dirty="0"/>
          </a:p>
        </p:txBody>
      </p:sp>
      <p:pic>
        <p:nvPicPr>
          <p:cNvPr id="409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900" y="1793202"/>
            <a:ext cx="1896331" cy="8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316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805DDB-E0AA-43A8-9BB6-C58C6DEE8344}" vid="{8D3A7662-CA6B-4D34-8C0C-DD7A3BDAE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eccp ppt template_Final version-20160308</Template>
  <TotalTime>1584</TotalTime>
  <Words>3588</Words>
  <Application>Microsoft Office PowerPoint</Application>
  <PresentationFormat>Grand écran</PresentationFormat>
  <Paragraphs>257</Paragraphs>
  <Slides>19</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Times New Roman</vt:lpstr>
      <vt:lpstr>Thème Office</vt:lpstr>
      <vt:lpstr>EU Cluster Participants Booklet  EU economic mission and Conference on economic, industrial and investment opportunities in Tehran, Iran </vt:lpstr>
      <vt:lpstr>CONTEXT</vt:lpstr>
      <vt:lpstr>LIST OF THE EU CLUSTERS (15)</vt:lpstr>
      <vt:lpstr>AGRO TRANSILVANIA CLUSTER</vt:lpstr>
      <vt:lpstr>AMEC (association of the Internationalized industrial companies)</vt:lpstr>
      <vt:lpstr>ARIA NORMANDY</vt:lpstr>
      <vt:lpstr>BIOENERGY FOR THE REGION</vt:lpstr>
      <vt:lpstr>CASTRA</vt:lpstr>
      <vt:lpstr>CATALAN WATER PARTNERSHIP</vt:lpstr>
      <vt:lpstr>CEAGA (galician automotive cluster)</vt:lpstr>
      <vt:lpstr>CLUSTER MONTAGNE</vt:lpstr>
      <vt:lpstr>CONSTRUCT CLUSTER OLTENIA ASSOCIATION</vt:lpstr>
      <vt:lpstr>EPSI </vt:lpstr>
      <vt:lpstr>IMAGES &amp; RESEAUX</vt:lpstr>
      <vt:lpstr>INDESCAT</vt:lpstr>
      <vt:lpstr>OLTENIA AUTOMOTIVE COMPETITIVENESS POLE</vt:lpstr>
      <vt:lpstr>OLTENIA TOURISM COMPETITIVENESS POLE</vt:lpstr>
      <vt:lpstr>SILESIAN AVIATION CLUSTER</vt:lpstr>
      <vt:lpstr>CLUSTER CONTACT LIST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EU-US Matchmaking event at Hannover Messe, Germany</dc:title>
  <dc:creator>Camille VIDAUD</dc:creator>
  <cp:lastModifiedBy>Camille VIDAUD</cp:lastModifiedBy>
  <cp:revision>317</cp:revision>
  <dcterms:created xsi:type="dcterms:W3CDTF">2016-04-08T12:14:14Z</dcterms:created>
  <dcterms:modified xsi:type="dcterms:W3CDTF">2016-10-10T08:16:57Z</dcterms:modified>
</cp:coreProperties>
</file>