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84" r:id="rId3"/>
    <p:sldId id="265" r:id="rId4"/>
    <p:sldId id="300" r:id="rId5"/>
    <p:sldId id="294" r:id="rId6"/>
    <p:sldId id="266" r:id="rId7"/>
    <p:sldId id="301" r:id="rId8"/>
    <p:sldId id="270" r:id="rId9"/>
    <p:sldId id="285" r:id="rId10"/>
    <p:sldId id="309" r:id="rId11"/>
    <p:sldId id="268" r:id="rId12"/>
    <p:sldId id="271" r:id="rId13"/>
    <p:sldId id="303" r:id="rId14"/>
    <p:sldId id="302" r:id="rId15"/>
    <p:sldId id="304" r:id="rId16"/>
    <p:sldId id="299" r:id="rId17"/>
    <p:sldId id="275"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cmAuthor>
  <p:cmAuthor id="2" name="Eva FADIL" initials="EF"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B7"/>
    <a:srgbClr val="990000"/>
    <a:srgbClr val="FF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56"/>
      </p:cViewPr>
      <p:guideLst>
        <p:guide orient="horz" pos="2160"/>
        <p:guide pos="3840"/>
      </p:guideLst>
    </p:cSldViewPr>
  </p:slideViewPr>
  <p:notesTextViewPr>
    <p:cViewPr>
      <p:scale>
        <a:sx n="3" d="2"/>
        <a:sy n="3" d="2"/>
      </p:scale>
      <p:origin x="0" y="0"/>
    </p:cViewPr>
  </p:notesTextViewPr>
  <p:sorterViewPr>
    <p:cViewPr>
      <p:scale>
        <a:sx n="100" d="100"/>
        <a:sy n="100" d="100"/>
      </p:scale>
      <p:origin x="0" y="-1260"/>
    </p:cViewPr>
  </p:sorterViewPr>
  <p:notesViewPr>
    <p:cSldViewPr snapToGrid="0">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F50D5-C236-455E-8DF5-76927C0DA0EB}" type="datetimeFigureOut">
              <a:rPr lang="en-GB" smtClean="0"/>
              <a:pPr/>
              <a:t>06/11/2018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24BFA-A239-49E9-AD74-8BF67266E300}" type="slidenum">
              <a:rPr lang="en-GB" smtClean="0"/>
              <a:pPr/>
              <a:t>‹N°›</a:t>
            </a:fld>
            <a:endParaRPr lang="en-GB"/>
          </a:p>
        </p:txBody>
      </p:sp>
    </p:spTree>
    <p:extLst>
      <p:ext uri="{BB962C8B-B14F-4D97-AF65-F5344CB8AC3E}">
        <p14:creationId xmlns:p14="http://schemas.microsoft.com/office/powerpoint/2010/main" val="10665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1</a:t>
            </a:fld>
            <a:endParaRPr lang="en-GB"/>
          </a:p>
        </p:txBody>
      </p:sp>
    </p:spTree>
    <p:extLst>
      <p:ext uri="{BB962C8B-B14F-4D97-AF65-F5344CB8AC3E}">
        <p14:creationId xmlns:p14="http://schemas.microsoft.com/office/powerpoint/2010/main" val="187067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5</a:t>
            </a:fld>
            <a:endParaRPr lang="en-GB"/>
          </a:p>
        </p:txBody>
      </p:sp>
    </p:spTree>
    <p:extLst>
      <p:ext uri="{BB962C8B-B14F-4D97-AF65-F5344CB8AC3E}">
        <p14:creationId xmlns:p14="http://schemas.microsoft.com/office/powerpoint/2010/main" val="208315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6</a:t>
            </a:fld>
            <a:endParaRPr lang="en-GB"/>
          </a:p>
        </p:txBody>
      </p:sp>
    </p:spTree>
    <p:extLst>
      <p:ext uri="{BB962C8B-B14F-4D97-AF65-F5344CB8AC3E}">
        <p14:creationId xmlns:p14="http://schemas.microsoft.com/office/powerpoint/2010/main" val="92830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7</a:t>
            </a:fld>
            <a:endParaRPr lang="en-GB"/>
          </a:p>
        </p:txBody>
      </p:sp>
    </p:spTree>
    <p:extLst>
      <p:ext uri="{BB962C8B-B14F-4D97-AF65-F5344CB8AC3E}">
        <p14:creationId xmlns:p14="http://schemas.microsoft.com/office/powerpoint/2010/main" val="311342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96000" y="2371212"/>
            <a:ext cx="10800000" cy="1776765"/>
          </a:xfrm>
        </p:spPr>
        <p:txBody>
          <a:bodyPr lIns="0" rIns="0" anchor="ctr" anchorCtr="0">
            <a:normAutofit/>
          </a:bodyPr>
          <a:lstStyle>
            <a:lvl1pPr algn="l">
              <a:defRPr sz="4000" b="1">
                <a:solidFill>
                  <a:srgbClr val="1D70B7"/>
                </a:solidFill>
              </a:defRPr>
            </a:lvl1pPr>
          </a:lstStyle>
          <a:p>
            <a:r>
              <a:rPr lang="en-GB" noProof="0" dirty="0"/>
              <a:t>Cluster presentation template</a:t>
            </a:r>
            <a:br>
              <a:rPr lang="en-GB" noProof="0" dirty="0"/>
            </a:br>
            <a:r>
              <a:rPr lang="en-GB" noProof="0" dirty="0"/>
              <a:t>Type your presentation title here</a:t>
            </a:r>
          </a:p>
        </p:txBody>
      </p:sp>
      <p:sp>
        <p:nvSpPr>
          <p:cNvPr id="3" name="Subtitle 2"/>
          <p:cNvSpPr>
            <a:spLocks noGrp="1"/>
          </p:cNvSpPr>
          <p:nvPr>
            <p:ph type="subTitle" idx="1" hasCustomPrompt="1"/>
          </p:nvPr>
        </p:nvSpPr>
        <p:spPr>
          <a:xfrm>
            <a:off x="695999" y="4280000"/>
            <a:ext cx="7200000" cy="540000"/>
          </a:xfrm>
        </p:spPr>
        <p:txBody>
          <a:bodyPr lIns="0">
            <a:normAutofit/>
          </a:bodyPr>
          <a:lstStyle>
            <a:lvl1pPr marL="0" indent="0" algn="l">
              <a:buNone/>
              <a:defRPr sz="2400" b="0">
                <a:solidFill>
                  <a:srgbClr val="1D70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John Doe, CEO Organisation</a:t>
            </a:r>
          </a:p>
        </p:txBody>
      </p:sp>
      <p:sp>
        <p:nvSpPr>
          <p:cNvPr id="10" name="TextBox 9"/>
          <p:cNvSpPr txBox="1"/>
          <p:nvPr userDrawn="1"/>
        </p:nvSpPr>
        <p:spPr>
          <a:xfrm>
            <a:off x="695999" y="5855488"/>
            <a:ext cx="9202913" cy="445477"/>
          </a:xfrm>
          <a:prstGeom prst="rect">
            <a:avLst/>
          </a:prstGeom>
          <a:noFill/>
        </p:spPr>
        <p:txBody>
          <a:bodyPr wrap="square" l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50000"/>
                  </a:schemeClr>
                </a:solidFill>
                <a:latin typeface="Arial" panose="020B0604020202020204" pitchFamily="34" charset="0"/>
                <a:cs typeface="Arial" panose="020B0604020202020204" pitchFamily="34" charset="0"/>
              </a:rPr>
              <a:t>© Executive Agency for Small and Medium-sized Enterprises (EASME), 2016. Reproduction is authorised provided the source is acknowledged. The information and views set out in this presentation are those of the author(s) and do not necessarily reflect the official opinion of EASME, the European Commission or other European Institutions. EASME does not guarantee the accuracy of the data included in this presentation. Neither EASME, nor the Commission or any person acting on their behalf may be held responsible for the use which may be made of the information contained therein.</a:t>
            </a:r>
          </a:p>
          <a:p>
            <a:endParaRPr lang="en-GB" sz="800" noProof="0" dirty="0">
              <a:solidFill>
                <a:schemeClr val="bg1">
                  <a:lumMod val="50000"/>
                </a:schemeClr>
              </a:solidFill>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7896000" y="4277489"/>
            <a:ext cx="3600000" cy="540000"/>
          </a:xfrm>
        </p:spPr>
        <p:txBody>
          <a:bodyPr rIns="0">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a:solidFill>
                  <a:schemeClr val="bg1">
                    <a:lumMod val="50000"/>
                  </a:schemeClr>
                </a:solidFill>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lumMod val="50000"/>
                  </a:schemeClr>
                </a:solidFill>
                <a:latin typeface="Arial" panose="020B0604020202020204" pitchFamily="34" charset="0"/>
                <a:cs typeface="Arial" panose="020B0604020202020204" pitchFamily="34" charset="0"/>
              </a:rPr>
              <a:t>12.12.2016 | Brussels</a:t>
            </a:r>
          </a:p>
        </p:txBody>
      </p:sp>
      <p:sp>
        <p:nvSpPr>
          <p:cNvPr id="8" name="TextBox 7"/>
          <p:cNvSpPr txBox="1"/>
          <p:nvPr userDrawn="1"/>
        </p:nvSpPr>
        <p:spPr>
          <a:xfrm>
            <a:off x="0" y="6417356"/>
            <a:ext cx="121920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www.clustercollaboration.eu</a:t>
            </a:r>
          </a:p>
        </p:txBody>
      </p:sp>
    </p:spTree>
    <p:extLst>
      <p:ext uri="{BB962C8B-B14F-4D97-AF65-F5344CB8AC3E}">
        <p14:creationId xmlns:p14="http://schemas.microsoft.com/office/powerpoint/2010/main" val="185153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94798" y="1278192"/>
            <a:ext cx="10800000" cy="471488"/>
          </a:xfrm>
        </p:spPr>
        <p:txBody>
          <a:bodyPr lIns="0" rIns="0">
            <a:noAutofit/>
          </a:bodyPr>
          <a:lstStyle>
            <a:lvl1pPr>
              <a:defRPr sz="2600" b="1">
                <a:solidFill>
                  <a:srgbClr val="1D70B7"/>
                </a:solidFill>
              </a:defRPr>
            </a:lvl1pPr>
          </a:lstStyle>
          <a:p>
            <a:r>
              <a:rPr lang="en-US"/>
              <a:t>Click to edit Master title style</a:t>
            </a:r>
            <a:endParaRPr lang="en-GB" dirty="0"/>
          </a:p>
        </p:txBody>
      </p:sp>
      <p:sp>
        <p:nvSpPr>
          <p:cNvPr id="3" name="Content Placeholder 2"/>
          <p:cNvSpPr>
            <a:spLocks noGrp="1"/>
          </p:cNvSpPr>
          <p:nvPr>
            <p:ph idx="1"/>
          </p:nvPr>
        </p:nvSpPr>
        <p:spPr>
          <a:xfrm>
            <a:off x="694798" y="1902941"/>
            <a:ext cx="10800000" cy="4316884"/>
          </a:xfrm>
        </p:spPr>
        <p:txBody>
          <a:bodyPr lIns="0" rIns="0"/>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Box 19"/>
          <p:cNvSpPr txBox="1"/>
          <p:nvPr userDrawn="1"/>
        </p:nvSpPr>
        <p:spPr>
          <a:xfrm>
            <a:off x="694798" y="505314"/>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a:xfrm>
            <a:off x="694798" y="6346518"/>
            <a:ext cx="1223402" cy="501650"/>
          </a:xfrm>
        </p:spPr>
        <p:txBody>
          <a:bodyPr lIns="0" rIns="0"/>
          <a:lstStyle/>
          <a:p>
            <a:fld id="{C3C11A44-9630-4D9D-AA5E-2619911044E8}" type="datetime1">
              <a:rPr lang="fr-FR" smtClean="0"/>
              <a:t>06/11/2018</a:t>
            </a:fld>
            <a:endParaRPr lang="en-GB" dirty="0"/>
          </a:p>
        </p:txBody>
      </p:sp>
      <p:sp>
        <p:nvSpPr>
          <p:cNvPr id="22" name="Footer Placeholder 21"/>
          <p:cNvSpPr>
            <a:spLocks noGrp="1"/>
          </p:cNvSpPr>
          <p:nvPr>
            <p:ph type="ftr" sz="quarter" idx="11"/>
          </p:nvPr>
        </p:nvSpPr>
        <p:spPr/>
        <p:txBody>
          <a:bodyPr/>
          <a:lstStyle/>
          <a:p>
            <a:r>
              <a:rPr lang="en-US"/>
              <a:t>European Cluster Matchmaking Event-Aerospace Value Chain</a:t>
            </a:r>
            <a:endParaRPr lang="en-GB" dirty="0"/>
          </a:p>
        </p:txBody>
      </p:sp>
      <p:sp>
        <p:nvSpPr>
          <p:cNvPr id="23" name="Slide Number Placeholder 22"/>
          <p:cNvSpPr>
            <a:spLocks noGrp="1"/>
          </p:cNvSpPr>
          <p:nvPr>
            <p:ph type="sldNum" sz="quarter" idx="12"/>
          </p:nvPr>
        </p:nvSpPr>
        <p:spPr>
          <a:xfrm>
            <a:off x="10656598" y="6346518"/>
            <a:ext cx="838200" cy="501650"/>
          </a:xfrm>
        </p:spPr>
        <p:txBody>
          <a:bodyPr lIns="0" rIns="0"/>
          <a:lstStyle>
            <a:lvl1pPr algn="r">
              <a:defRPr/>
            </a:lvl1p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63647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25F9E-ABE5-4A41-85C8-2C26EF248664}" type="datetime1">
              <a:rPr lang="fr-FR" smtClean="0"/>
              <a:t>06/11/2018</a:t>
            </a:fld>
            <a:endParaRPr lang="en-GB"/>
          </a:p>
        </p:txBody>
      </p:sp>
      <p:sp>
        <p:nvSpPr>
          <p:cNvPr id="3" name="Footer Placeholder 2"/>
          <p:cNvSpPr>
            <a:spLocks noGrp="1"/>
          </p:cNvSpPr>
          <p:nvPr>
            <p:ph type="ftr" sz="quarter" idx="11"/>
          </p:nvPr>
        </p:nvSpPr>
        <p:spPr/>
        <p:txBody>
          <a:bodyPr/>
          <a:lstStyle/>
          <a:p>
            <a:r>
              <a:rPr lang="en-US"/>
              <a:t>European Cluster Matchmaking Event-Aerospace Value Chain</a:t>
            </a:r>
            <a:endParaRPr lang="en-GB"/>
          </a:p>
        </p:txBody>
      </p:sp>
      <p:sp>
        <p:nvSpPr>
          <p:cNvPr id="4" name="Slide Number Placeholder 3"/>
          <p:cNvSpPr>
            <a:spLocks noGrp="1"/>
          </p:cNvSpPr>
          <p:nvPr>
            <p:ph type="sldNum" sz="quarter" idx="12"/>
          </p:nvPr>
        </p:nvSpPr>
        <p:spPr/>
        <p:txBody>
          <a:bodyPr/>
          <a:lstStyle/>
          <a:p>
            <a:fld id="{97378575-3712-44BD-96FA-C13EF75AD9F1}" type="slidenum">
              <a:rPr lang="en-GB" smtClean="0"/>
              <a:pPr/>
              <a:t>‹N°›</a:t>
            </a:fld>
            <a:endParaRPr lang="en-GB"/>
          </a:p>
        </p:txBody>
      </p:sp>
    </p:spTree>
    <p:extLst>
      <p:ext uri="{BB962C8B-B14F-4D97-AF65-F5344CB8AC3E}">
        <p14:creationId xmlns:p14="http://schemas.microsoft.com/office/powerpoint/2010/main" val="6156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278192"/>
            <a:ext cx="10515600" cy="471488"/>
          </a:xfrm>
        </p:spPr>
        <p:txBody>
          <a:bodyPr>
            <a:noAutofit/>
          </a:bodyPr>
          <a:lstStyle>
            <a:lvl1pPr>
              <a:defRPr sz="2600" b="1">
                <a:solidFill>
                  <a:srgbClr val="1D70B7"/>
                </a:solidFill>
              </a:defRPr>
            </a:lvl1pPr>
          </a:lstStyle>
          <a:p>
            <a:r>
              <a:rPr lang="fr-FR"/>
              <a:t>Modifiez le style du titre</a:t>
            </a:r>
            <a:endParaRPr lang="en-GB" dirty="0"/>
          </a:p>
        </p:txBody>
      </p:sp>
      <p:sp>
        <p:nvSpPr>
          <p:cNvPr id="3" name="Content Placeholder 2"/>
          <p:cNvSpPr>
            <a:spLocks noGrp="1"/>
          </p:cNvSpPr>
          <p:nvPr>
            <p:ph idx="1"/>
          </p:nvPr>
        </p:nvSpPr>
        <p:spPr>
          <a:xfrm>
            <a:off x="838200" y="1825625"/>
            <a:ext cx="10515600" cy="4394200"/>
          </a:xfrm>
        </p:spPr>
        <p:txBody>
          <a:bodyPr/>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Box 19"/>
          <p:cNvSpPr txBox="1"/>
          <p:nvPr userDrawn="1"/>
        </p:nvSpPr>
        <p:spPr>
          <a:xfrm>
            <a:off x="838200" y="494681"/>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p:txBody>
          <a:bodyPr/>
          <a:lstStyle/>
          <a:p>
            <a:r>
              <a:rPr lang="fr-FR"/>
              <a:t>08/10/2018</a:t>
            </a:r>
            <a:endParaRPr lang="en-GB" dirty="0"/>
          </a:p>
        </p:txBody>
      </p:sp>
      <p:sp>
        <p:nvSpPr>
          <p:cNvPr id="22" name="Footer Placeholder 21"/>
          <p:cNvSpPr>
            <a:spLocks noGrp="1"/>
          </p:cNvSpPr>
          <p:nvPr>
            <p:ph type="ftr" sz="quarter" idx="11"/>
          </p:nvPr>
        </p:nvSpPr>
        <p:spPr/>
        <p:txBody>
          <a:bodyPr/>
          <a:lstStyle/>
          <a:p>
            <a:r>
              <a:rPr lang="en-US"/>
              <a:t>Type the title of your presentation here</a:t>
            </a:r>
            <a:endParaRPr lang="en-GB" dirty="0"/>
          </a:p>
        </p:txBody>
      </p:sp>
      <p:sp>
        <p:nvSpPr>
          <p:cNvPr id="23" name="Slide Number Placeholder 22"/>
          <p:cNvSpPr>
            <a:spLocks noGrp="1"/>
          </p:cNvSpPr>
          <p:nvPr>
            <p:ph type="sldNum" sz="quarter" idx="12"/>
          </p:nvPr>
        </p:nvSpPr>
        <p:spPr/>
        <p:txBody>
          <a:body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940107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46518"/>
            <a:ext cx="1080000" cy="501650"/>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C18EAAA5-936F-4A71-98A7-08A0F0D090F1}" type="datetime1">
              <a:rPr lang="fr-FR" smtClean="0"/>
              <a:t>06/11/2018</a:t>
            </a:fld>
            <a:endParaRPr lang="en-GB" dirty="0"/>
          </a:p>
        </p:txBody>
      </p:sp>
      <p:sp>
        <p:nvSpPr>
          <p:cNvPr id="5" name="Footer Placeholder 4"/>
          <p:cNvSpPr>
            <a:spLocks noGrp="1"/>
          </p:cNvSpPr>
          <p:nvPr>
            <p:ph type="ftr" sz="quarter" idx="3"/>
          </p:nvPr>
        </p:nvSpPr>
        <p:spPr>
          <a:xfrm>
            <a:off x="1956000" y="6346518"/>
            <a:ext cx="8280000" cy="501650"/>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a:t>European Cluster Matchmaking Event-Aerospace Value Chain</a:t>
            </a:r>
            <a:endParaRPr lang="en-GB" dirty="0"/>
          </a:p>
        </p:txBody>
      </p:sp>
      <p:sp>
        <p:nvSpPr>
          <p:cNvPr id="6" name="Slide Number Placeholder 5"/>
          <p:cNvSpPr>
            <a:spLocks noGrp="1"/>
          </p:cNvSpPr>
          <p:nvPr>
            <p:ph type="sldNum" sz="quarter" idx="4"/>
          </p:nvPr>
        </p:nvSpPr>
        <p:spPr>
          <a:xfrm>
            <a:off x="11353800" y="6346518"/>
            <a:ext cx="838200" cy="501650"/>
          </a:xfrm>
          <a:prstGeom prst="rect">
            <a:avLst/>
          </a:prstGeom>
        </p:spPr>
        <p:txBody>
          <a:bodyPr vert="horz" lIns="91440" tIns="45720" rIns="91440" bIns="45720" rtlCol="0" anchor="ctr"/>
          <a:lstStyle>
            <a:lvl1pPr algn="ctr">
              <a:defRPr sz="1600" b="0">
                <a:solidFill>
                  <a:schemeClr val="bg1"/>
                </a:solidFill>
                <a:latin typeface="Arial" panose="020B0604020202020204" pitchFamily="34" charset="0"/>
                <a:cs typeface="Arial" panose="020B0604020202020204" pitchFamily="34" charset="0"/>
              </a:defRPr>
            </a:lvl1p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5069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ontact@clustercollaboration.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lustercollaboration.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5999" y="2125594"/>
            <a:ext cx="10800000" cy="1776765"/>
          </a:xfrm>
        </p:spPr>
        <p:txBody>
          <a:bodyPr>
            <a:normAutofit/>
          </a:bodyPr>
          <a:lstStyle/>
          <a:p>
            <a:r>
              <a:rPr lang="en-GB" dirty="0"/>
              <a:t>Welcome to the </a:t>
            </a:r>
            <a:br>
              <a:rPr lang="en-GB" dirty="0"/>
            </a:br>
            <a:r>
              <a:rPr lang="en-GB" dirty="0"/>
              <a:t>European Cluster Collaboration Platform!</a:t>
            </a:r>
          </a:p>
        </p:txBody>
      </p:sp>
      <p:sp>
        <p:nvSpPr>
          <p:cNvPr id="7" name="Subtitle 6"/>
          <p:cNvSpPr>
            <a:spLocks noGrp="1"/>
          </p:cNvSpPr>
          <p:nvPr>
            <p:ph type="subTitle" idx="1"/>
          </p:nvPr>
        </p:nvSpPr>
        <p:spPr>
          <a:xfrm>
            <a:off x="554636" y="4117425"/>
            <a:ext cx="5569890" cy="935465"/>
          </a:xfrm>
        </p:spPr>
        <p:txBody>
          <a:bodyPr>
            <a:normAutofit/>
          </a:bodyPr>
          <a:lstStyle/>
          <a:p>
            <a:r>
              <a:rPr lang="en-GB" dirty="0"/>
              <a:t>Marc Pattinson</a:t>
            </a:r>
          </a:p>
          <a:p>
            <a:r>
              <a:rPr lang="en-GB" dirty="0"/>
              <a:t>ECCP Project coordinator</a:t>
            </a:r>
          </a:p>
        </p:txBody>
      </p:sp>
      <p:sp>
        <p:nvSpPr>
          <p:cNvPr id="8" name="Text Placeholder 7"/>
          <p:cNvSpPr>
            <a:spLocks noGrp="1"/>
          </p:cNvSpPr>
          <p:nvPr>
            <p:ph type="body" sz="quarter" idx="10"/>
          </p:nvPr>
        </p:nvSpPr>
        <p:spPr>
          <a:xfrm>
            <a:off x="6095999" y="4456623"/>
            <a:ext cx="5569890" cy="867848"/>
          </a:xfrm>
        </p:spPr>
        <p:txBody>
          <a:bodyPr/>
          <a:lstStyle/>
          <a:p>
            <a:r>
              <a:rPr lang="en-GB" b="1" dirty="0"/>
              <a:t>EU-Korea Cluster Matchmaking Event</a:t>
            </a:r>
          </a:p>
          <a:p>
            <a:r>
              <a:rPr lang="en-GB" b="1" dirty="0"/>
              <a:t>EU Utility </a:t>
            </a:r>
            <a:r>
              <a:rPr lang="en-GB" b="1" dirty="0" err="1"/>
              <a:t>Week,Vienna</a:t>
            </a:r>
            <a:r>
              <a:rPr lang="en-GB" b="1" dirty="0"/>
              <a:t>, Austria</a:t>
            </a:r>
          </a:p>
          <a:p>
            <a:r>
              <a:rPr lang="en-GB" b="1" dirty="0"/>
              <a:t>7-8 November, 2018</a:t>
            </a:r>
            <a:endParaRPr lang="en-GB" dirty="0"/>
          </a:p>
        </p:txBody>
      </p:sp>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554636" y="5127839"/>
            <a:ext cx="767204" cy="636126"/>
          </a:xfrm>
          <a:prstGeom prst="rect">
            <a:avLst/>
          </a:prstGeom>
          <a:noFill/>
          <a:ln>
            <a:noFill/>
          </a:ln>
        </p:spPr>
      </p:pic>
      <p:sp>
        <p:nvSpPr>
          <p:cNvPr id="10" name="Rectangle 9">
            <a:extLst>
              <a:ext uri="{FF2B5EF4-FFF2-40B4-BE49-F238E27FC236}">
                <a16:creationId xmlns:a16="http://schemas.microsoft.com/office/drawing/2014/main" id="{90FD2BE1-00DA-4E67-97B0-2C217D706786}"/>
              </a:ext>
            </a:extLst>
          </p:cNvPr>
          <p:cNvSpPr/>
          <p:nvPr/>
        </p:nvSpPr>
        <p:spPr>
          <a:xfrm>
            <a:off x="9064943" y="183299"/>
            <a:ext cx="3004352" cy="954107"/>
          </a:xfrm>
          <a:prstGeom prst="rect">
            <a:avLst/>
          </a:prstGeom>
        </p:spPr>
        <p:txBody>
          <a:bodyPr wrap="square">
            <a:spAutoFit/>
          </a:bodyPr>
          <a:lstStyle/>
          <a:p>
            <a:pPr algn="ctr">
              <a:defRPr/>
            </a:pPr>
            <a:r>
              <a:rPr lang="fr-BE" altLang="en-US" sz="2800" b="1" dirty="0"/>
              <a:t>Twitter: </a:t>
            </a:r>
            <a:r>
              <a:rPr lang="fr-BE" altLang="en-US" sz="2800" b="1" dirty="0">
                <a:solidFill>
                  <a:srgbClr val="FF0000"/>
                </a:solidFill>
              </a:rPr>
              <a:t>@</a:t>
            </a:r>
            <a:r>
              <a:rPr lang="fr-BE" altLang="en-US" sz="2800" b="1" dirty="0" err="1">
                <a:solidFill>
                  <a:srgbClr val="FF0000"/>
                </a:solidFill>
              </a:rPr>
              <a:t>Clusters_EU</a:t>
            </a:r>
            <a:endParaRPr lang="fr-BE" altLang="en-US" sz="2800" b="1" dirty="0">
              <a:solidFill>
                <a:srgbClr val="FF0000"/>
              </a:solidFill>
            </a:endParaRPr>
          </a:p>
        </p:txBody>
      </p:sp>
    </p:spTree>
    <p:extLst>
      <p:ext uri="{BB962C8B-B14F-4D97-AF65-F5344CB8AC3E}">
        <p14:creationId xmlns:p14="http://schemas.microsoft.com/office/powerpoint/2010/main" val="223684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98" y="1099423"/>
            <a:ext cx="10800000" cy="471488"/>
          </a:xfrm>
        </p:spPr>
        <p:txBody>
          <a:bodyPr/>
          <a:lstStyle/>
          <a:p>
            <a:r>
              <a:rPr lang="de-AT" dirty="0"/>
              <a:t>ECCP – Cluster Go International : </a:t>
            </a:r>
            <a:r>
              <a:rPr lang="de-AT" dirty="0" err="1"/>
              <a:t>Overview</a:t>
            </a:r>
            <a:r>
              <a:rPr lang="de-AT" dirty="0"/>
              <a:t> 2018</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10</a:t>
            </a:fld>
            <a:endParaRPr lang="en-GB" dirty="0"/>
          </a:p>
        </p:txBody>
      </p:sp>
      <p:sp>
        <p:nvSpPr>
          <p:cNvPr id="8" name="Footer Placeholder 1"/>
          <p:cNvSpPr>
            <a:spLocks noGrp="1"/>
          </p:cNvSpPr>
          <p:nvPr>
            <p:ph type="ftr" sz="quarter" idx="11"/>
          </p:nvPr>
        </p:nvSpPr>
        <p:spPr>
          <a:xfrm>
            <a:off x="1956000" y="6346518"/>
            <a:ext cx="8280000" cy="501650"/>
          </a:xfrm>
        </p:spPr>
        <p:txBody>
          <a:bodyPr/>
          <a:lstStyle/>
          <a:p>
            <a:r>
              <a:rPr lang="en-GB" b="1"/>
              <a:t>European Cluster Collaboration Platform </a:t>
            </a:r>
            <a:endParaRPr lang="en-GB" dirty="0"/>
          </a:p>
        </p:txBody>
      </p:sp>
      <p:sp>
        <p:nvSpPr>
          <p:cNvPr id="9" name="Date Placeholder 2"/>
          <p:cNvSpPr>
            <a:spLocks noGrp="1"/>
          </p:cNvSpPr>
          <p:nvPr>
            <p:ph type="dt" sz="half" idx="10"/>
          </p:nvPr>
        </p:nvSpPr>
        <p:spPr>
          <a:xfrm>
            <a:off x="694798" y="6346518"/>
            <a:ext cx="1223402" cy="501650"/>
          </a:xfrm>
        </p:spPr>
        <p:txBody>
          <a:bodyPr/>
          <a:lstStyle/>
          <a:p>
            <a:fld id="{24319236-C7F3-4A33-881D-99BC477E5868}" type="datetime1">
              <a:rPr lang="fr-FR" smtClean="0"/>
              <a:t>06/11/2018</a:t>
            </a:fld>
            <a:endParaRPr lang="en-GB" dirty="0"/>
          </a:p>
        </p:txBody>
      </p:sp>
      <p:sp>
        <p:nvSpPr>
          <p:cNvPr id="7" name="Rectangle 6">
            <a:extLst>
              <a:ext uri="{FF2B5EF4-FFF2-40B4-BE49-F238E27FC236}">
                <a16:creationId xmlns:a16="http://schemas.microsoft.com/office/drawing/2014/main" id="{81AD4FD8-6168-4577-8C83-C8832A89F9FA}"/>
              </a:ext>
            </a:extLst>
          </p:cNvPr>
          <p:cNvSpPr/>
          <p:nvPr/>
        </p:nvSpPr>
        <p:spPr bwMode="auto">
          <a:xfrm>
            <a:off x="2063552" y="1988840"/>
            <a:ext cx="223224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0" name="Rectangle 9">
            <a:extLst>
              <a:ext uri="{FF2B5EF4-FFF2-40B4-BE49-F238E27FC236}">
                <a16:creationId xmlns:a16="http://schemas.microsoft.com/office/drawing/2014/main" id="{1903342C-42F0-4FF6-BFF0-364EF7F102C0}"/>
              </a:ext>
            </a:extLst>
          </p:cNvPr>
          <p:cNvSpPr/>
          <p:nvPr/>
        </p:nvSpPr>
        <p:spPr bwMode="auto">
          <a:xfrm>
            <a:off x="4890120" y="1844824"/>
            <a:ext cx="29340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b="1" dirty="0">
              <a:latin typeface="Verdana" pitchFamily="34" charset="0"/>
            </a:endParaRPr>
          </a:p>
        </p:txBody>
      </p:sp>
      <p:pic>
        <p:nvPicPr>
          <p:cNvPr id="12" name="Picture 2">
            <a:extLst>
              <a:ext uri="{FF2B5EF4-FFF2-40B4-BE49-F238E27FC236}">
                <a16:creationId xmlns:a16="http://schemas.microsoft.com/office/drawing/2014/main" id="{59F71D40-05B4-4886-8B72-6AD57A3E8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569" y="3787776"/>
            <a:ext cx="998538"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a16="http://schemas.microsoft.com/office/drawing/2014/main" id="{C360E428-FB31-4D59-A495-E10BDB1B28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645208"/>
            <a:ext cx="640873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0727F124-E17E-46C3-9734-F2AC341411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5819776"/>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5BADCE98-FDCA-4A49-84E8-562552105E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0538" y="4868863"/>
            <a:ext cx="16383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CC00EA06-C345-49DC-9862-E001E097AC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75738" y="2384426"/>
            <a:ext cx="15621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a:extLst>
              <a:ext uri="{FF2B5EF4-FFF2-40B4-BE49-F238E27FC236}">
                <a16:creationId xmlns:a16="http://schemas.microsoft.com/office/drawing/2014/main" id="{E67D0042-C20C-4417-989C-A3565D1F3E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7156" y="216852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a:extLst>
              <a:ext uri="{FF2B5EF4-FFF2-40B4-BE49-F238E27FC236}">
                <a16:creationId xmlns:a16="http://schemas.microsoft.com/office/drawing/2014/main" id="{97ADB18B-7F1B-4275-9D98-03DDB5FB773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05125" y="2532063"/>
            <a:ext cx="623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a:extLst>
              <a:ext uri="{FF2B5EF4-FFF2-40B4-BE49-F238E27FC236}">
                <a16:creationId xmlns:a16="http://schemas.microsoft.com/office/drawing/2014/main" id="{5DF7091C-0A5C-4E69-9BF7-DFF96E2CE4B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66901" y="4159251"/>
            <a:ext cx="1133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a:extLst>
              <a:ext uri="{FF2B5EF4-FFF2-40B4-BE49-F238E27FC236}">
                <a16:creationId xmlns:a16="http://schemas.microsoft.com/office/drawing/2014/main" id="{73154CB0-87A5-4E40-82D8-31C35CA3F15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11313" y="5614988"/>
            <a:ext cx="1905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extLst>
              <a:ext uri="{FF2B5EF4-FFF2-40B4-BE49-F238E27FC236}">
                <a16:creationId xmlns:a16="http://schemas.microsoft.com/office/drawing/2014/main" id="{8FEF3F1B-AB02-4086-8DE3-CFABFCDF3D2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27676" y="6180037"/>
            <a:ext cx="790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ECCP – International Cooperation</a:t>
            </a:r>
            <a:endParaRPr lang="en-GB" dirty="0"/>
          </a:p>
        </p:txBody>
      </p:sp>
      <p:sp>
        <p:nvSpPr>
          <p:cNvPr id="3" name="Content Placeholder 2"/>
          <p:cNvSpPr>
            <a:spLocks noGrp="1"/>
          </p:cNvSpPr>
          <p:nvPr>
            <p:ph idx="1"/>
          </p:nvPr>
        </p:nvSpPr>
        <p:spPr/>
        <p:txBody>
          <a:bodyPr>
            <a:normAutofit/>
          </a:bodyPr>
          <a:lstStyle/>
          <a:p>
            <a:r>
              <a:rPr lang="en-US" sz="2000" dirty="0"/>
              <a:t>Support for existing and launching of new dynamic MoUs between the European Commission and third country strategic partners (briefing documents, strategic meetings, country reports on respective cluster landscapes, etc.)</a:t>
            </a:r>
          </a:p>
          <a:p>
            <a:endParaRPr lang="de-AT" sz="2000" dirty="0"/>
          </a:p>
          <a:p>
            <a:endParaRPr lang="en-GB" sz="2000" dirty="0"/>
          </a:p>
        </p:txBody>
      </p:sp>
      <p:sp>
        <p:nvSpPr>
          <p:cNvPr id="4" name="Date Placeholder 3"/>
          <p:cNvSpPr>
            <a:spLocks noGrp="1"/>
          </p:cNvSpPr>
          <p:nvPr>
            <p:ph type="dt" sz="half" idx="10"/>
          </p:nvPr>
        </p:nvSpPr>
        <p:spPr/>
        <p:txBody>
          <a:bodyPr/>
          <a:lstStyle/>
          <a:p>
            <a:fld id="{3D9F2358-74A0-4A72-8FA6-1F40B6E6E2EC}" type="datetime1">
              <a:rPr lang="fr-FR"/>
              <a:pPr/>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11</a:t>
            </a:fld>
            <a:endParaRPr lang="en-GB" dirty="0"/>
          </a:p>
        </p:txBody>
      </p:sp>
      <p:pic>
        <p:nvPicPr>
          <p:cNvPr id="9" name="Image 8">
            <a:extLst>
              <a:ext uri="{FF2B5EF4-FFF2-40B4-BE49-F238E27FC236}">
                <a16:creationId xmlns:a16="http://schemas.microsoft.com/office/drawing/2014/main" id="{2C9BDA40-9237-4BA6-90C4-352FC0E70481}"/>
              </a:ext>
            </a:extLst>
          </p:cNvPr>
          <p:cNvPicPr>
            <a:picLocks noChangeAspect="1"/>
          </p:cNvPicPr>
          <p:nvPr/>
        </p:nvPicPr>
        <p:blipFill rotWithShape="1">
          <a:blip r:embed="rId2"/>
          <a:srcRect l="-1006" t="19153" r="1006" b="6516"/>
          <a:stretch/>
        </p:blipFill>
        <p:spPr>
          <a:xfrm>
            <a:off x="3329646" y="2792018"/>
            <a:ext cx="5532708" cy="3427807"/>
          </a:xfrm>
          <a:prstGeom prst="rect">
            <a:avLst/>
          </a:prstGeom>
        </p:spPr>
      </p:pic>
    </p:spTree>
    <p:extLst>
      <p:ext uri="{BB962C8B-B14F-4D97-AF65-F5344CB8AC3E}">
        <p14:creationId xmlns:p14="http://schemas.microsoft.com/office/powerpoint/2010/main" val="247055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46" y="926146"/>
            <a:ext cx="11145907" cy="471488"/>
          </a:xfrm>
        </p:spPr>
        <p:txBody>
          <a:bodyPr/>
          <a:lstStyle/>
          <a:p>
            <a:r>
              <a:rPr lang="de-AT" dirty="0"/>
              <a:t>ECCP International </a:t>
            </a:r>
            <a:r>
              <a:rPr lang="de-AT" dirty="0" err="1"/>
              <a:t>Cooperation</a:t>
            </a:r>
            <a:r>
              <a:rPr lang="de-AT" dirty="0"/>
              <a:t> </a:t>
            </a:r>
            <a:r>
              <a:rPr lang="de-AT" dirty="0" err="1"/>
              <a:t>pages</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12</a:t>
            </a:fld>
            <a:endParaRPr lang="en-GB" dirty="0"/>
          </a:p>
        </p:txBody>
      </p:sp>
      <p:sp>
        <p:nvSpPr>
          <p:cNvPr id="14" name="Content Placeholder 2"/>
          <p:cNvSpPr>
            <a:spLocks noGrp="1"/>
          </p:cNvSpPr>
          <p:nvPr>
            <p:ph idx="1"/>
          </p:nvPr>
        </p:nvSpPr>
        <p:spPr>
          <a:xfrm>
            <a:off x="8834731" y="1741896"/>
            <a:ext cx="3415778" cy="4316884"/>
          </a:xfrm>
        </p:spPr>
        <p:txBody>
          <a:bodyPr>
            <a:normAutofit/>
          </a:bodyPr>
          <a:lstStyle/>
          <a:p>
            <a:pPr marL="342900" indent="-342900">
              <a:buFont typeface="Wingdings" panose="05000000000000000000" pitchFamily="2" charset="2"/>
              <a:buChar char="v"/>
            </a:pPr>
            <a:r>
              <a:rPr lang="de-AT" sz="2000" dirty="0"/>
              <a:t>Find out </a:t>
            </a:r>
            <a:r>
              <a:rPr lang="de-AT" sz="2000" dirty="0" err="1"/>
              <a:t>more</a:t>
            </a:r>
            <a:r>
              <a:rPr lang="de-AT" sz="2000" dirty="0"/>
              <a:t> on </a:t>
            </a:r>
            <a:r>
              <a:rPr lang="de-AT" sz="2000" dirty="0" err="1"/>
              <a:t>the</a:t>
            </a:r>
            <a:r>
              <a:rPr lang="de-AT" sz="2000" dirty="0"/>
              <a:t> </a:t>
            </a:r>
            <a:r>
              <a:rPr lang="de-AT" sz="2000" dirty="0" err="1"/>
              <a:t>cluster</a:t>
            </a:r>
            <a:r>
              <a:rPr lang="de-AT" sz="2000" dirty="0"/>
              <a:t> </a:t>
            </a:r>
            <a:r>
              <a:rPr lang="de-AT" sz="2000" dirty="0" err="1"/>
              <a:t>landscape</a:t>
            </a:r>
            <a:r>
              <a:rPr lang="de-AT" sz="2000" dirty="0"/>
              <a:t> </a:t>
            </a:r>
            <a:r>
              <a:rPr lang="de-AT" sz="2000" dirty="0" err="1"/>
              <a:t>instrategic</a:t>
            </a:r>
            <a:r>
              <a:rPr lang="de-AT" sz="2000" dirty="0"/>
              <a:t> </a:t>
            </a:r>
            <a:r>
              <a:rPr lang="de-AT" sz="2000" dirty="0" err="1"/>
              <a:t>third</a:t>
            </a:r>
            <a:r>
              <a:rPr lang="de-AT" sz="2000" dirty="0"/>
              <a:t> countries</a:t>
            </a:r>
          </a:p>
          <a:p>
            <a:pPr marL="342900" indent="-342900">
              <a:buFont typeface="Wingdings" panose="05000000000000000000" pitchFamily="2" charset="2"/>
              <a:buChar char="v"/>
            </a:pPr>
            <a:endParaRPr lang="de-AT" sz="2000" dirty="0"/>
          </a:p>
          <a:p>
            <a:pPr marL="342900" indent="-342900">
              <a:buFont typeface="Wingdings" panose="05000000000000000000" pitchFamily="2" charset="2"/>
              <a:buChar char="v"/>
            </a:pPr>
            <a:endParaRPr lang="de-AT" sz="2000" dirty="0"/>
          </a:p>
          <a:p>
            <a:pPr marL="342900" indent="-342900">
              <a:buFont typeface="Wingdings" panose="05000000000000000000" pitchFamily="2" charset="2"/>
              <a:buChar char="v"/>
            </a:pPr>
            <a:endParaRPr lang="de-AT" sz="2000" dirty="0"/>
          </a:p>
          <a:p>
            <a:pPr marL="342900" indent="-342900">
              <a:buFont typeface="Wingdings" panose="05000000000000000000" pitchFamily="2" charset="2"/>
              <a:buChar char="v"/>
            </a:pPr>
            <a:r>
              <a:rPr lang="de-AT" sz="2000" dirty="0"/>
              <a:t>Analysis </a:t>
            </a:r>
            <a:r>
              <a:rPr lang="de-AT" sz="2000" dirty="0" err="1"/>
              <a:t>reports</a:t>
            </a:r>
            <a:r>
              <a:rPr lang="de-AT" sz="2000" dirty="0"/>
              <a:t> </a:t>
            </a:r>
            <a:r>
              <a:rPr lang="de-AT" sz="2000" dirty="0" err="1"/>
              <a:t>illustrating</a:t>
            </a:r>
            <a:r>
              <a:rPr lang="de-AT" sz="2000" dirty="0"/>
              <a:t> </a:t>
            </a:r>
            <a:r>
              <a:rPr lang="de-AT" sz="2000" dirty="0" err="1"/>
              <a:t>strategic</a:t>
            </a:r>
            <a:r>
              <a:rPr lang="de-AT" sz="2000" dirty="0"/>
              <a:t> </a:t>
            </a:r>
            <a:r>
              <a:rPr lang="de-AT" sz="2000" dirty="0" err="1"/>
              <a:t>industry</a:t>
            </a:r>
            <a:r>
              <a:rPr lang="de-AT" sz="2000" dirty="0"/>
              <a:t> </a:t>
            </a:r>
            <a:r>
              <a:rPr lang="de-AT" sz="2000" dirty="0" err="1"/>
              <a:t>sectors</a:t>
            </a:r>
            <a:r>
              <a:rPr lang="de-AT" sz="2000" dirty="0"/>
              <a:t>, </a:t>
            </a:r>
            <a:r>
              <a:rPr lang="de-AT" sz="2000" dirty="0" err="1"/>
              <a:t>cluster</a:t>
            </a:r>
            <a:r>
              <a:rPr lang="de-AT" sz="2000" dirty="0"/>
              <a:t> </a:t>
            </a:r>
            <a:r>
              <a:rPr lang="de-AT" sz="2000" dirty="0" err="1"/>
              <a:t>mapping</a:t>
            </a:r>
            <a:r>
              <a:rPr lang="de-AT" sz="2000" dirty="0"/>
              <a:t> and </a:t>
            </a:r>
            <a:r>
              <a:rPr lang="de-AT" sz="2000" dirty="0" err="1"/>
              <a:t>cluster</a:t>
            </a:r>
            <a:r>
              <a:rPr lang="de-AT" sz="2000" dirty="0"/>
              <a:t> </a:t>
            </a:r>
            <a:r>
              <a:rPr lang="de-AT" sz="2000" dirty="0" err="1"/>
              <a:t>policy</a:t>
            </a:r>
            <a:r>
              <a:rPr lang="de-AT" sz="2000" dirty="0"/>
              <a:t> </a:t>
            </a:r>
            <a:r>
              <a:rPr lang="de-AT" sz="2000" dirty="0" err="1"/>
              <a:t>framework</a:t>
            </a:r>
            <a:r>
              <a:rPr lang="de-AT" sz="2000" dirty="0"/>
              <a:t>, </a:t>
            </a:r>
            <a:r>
              <a:rPr lang="de-AT" sz="2000" dirty="0" err="1"/>
              <a:t>as</a:t>
            </a:r>
            <a:r>
              <a:rPr lang="de-AT" sz="2000" dirty="0"/>
              <a:t> </a:t>
            </a:r>
            <a:r>
              <a:rPr lang="de-AT" sz="2000" dirty="0" err="1"/>
              <a:t>well</a:t>
            </a:r>
            <a:r>
              <a:rPr lang="de-AT" sz="2000" dirty="0"/>
              <a:t> </a:t>
            </a:r>
            <a:r>
              <a:rPr lang="de-AT" sz="2000" dirty="0" err="1"/>
              <a:t>as</a:t>
            </a:r>
            <a:r>
              <a:rPr lang="de-AT" sz="2000" dirty="0"/>
              <a:t> </a:t>
            </a:r>
            <a:r>
              <a:rPr lang="de-AT" sz="2000" dirty="0" err="1"/>
              <a:t>existing</a:t>
            </a:r>
            <a:r>
              <a:rPr lang="de-AT" sz="2000" dirty="0"/>
              <a:t> cluster-</a:t>
            </a:r>
            <a:r>
              <a:rPr lang="de-AT" sz="2000" dirty="0" err="1"/>
              <a:t>driven</a:t>
            </a:r>
            <a:r>
              <a:rPr lang="de-AT" sz="2000" dirty="0"/>
              <a:t> </a:t>
            </a:r>
            <a:r>
              <a:rPr lang="de-AT" sz="2000" dirty="0" err="1"/>
              <a:t>collaboration</a:t>
            </a:r>
            <a:r>
              <a:rPr lang="de-AT" sz="2000" dirty="0"/>
              <a:t> </a:t>
            </a:r>
            <a:r>
              <a:rPr lang="de-AT" sz="2000" dirty="0" err="1"/>
              <a:t>cases</a:t>
            </a:r>
            <a:endParaRPr lang="de-AT" sz="2000" dirty="0"/>
          </a:p>
          <a:p>
            <a:endParaRPr lang="en-GB" sz="2000" dirty="0"/>
          </a:p>
        </p:txBody>
      </p:sp>
      <p:sp>
        <p:nvSpPr>
          <p:cNvPr id="16" name="Date Placeholder 2"/>
          <p:cNvSpPr>
            <a:spLocks noGrp="1"/>
          </p:cNvSpPr>
          <p:nvPr>
            <p:ph type="dt" sz="half" idx="10"/>
          </p:nvPr>
        </p:nvSpPr>
        <p:spPr>
          <a:xfrm>
            <a:off x="694798" y="6346518"/>
            <a:ext cx="1223402" cy="501650"/>
          </a:xfrm>
        </p:spPr>
        <p:txBody>
          <a:bodyPr/>
          <a:lstStyle/>
          <a:p>
            <a:fld id="{36099389-A4AC-4474-88D3-CE1539BEB5C4}" type="datetime1">
              <a:rPr lang="fr-FR" smtClean="0"/>
              <a:t>06/11/2018</a:t>
            </a:fld>
            <a:endParaRPr lang="en-GB" dirty="0"/>
          </a:p>
        </p:txBody>
      </p:sp>
      <p:pic>
        <p:nvPicPr>
          <p:cNvPr id="3" name="Image 2">
            <a:extLst>
              <a:ext uri="{FF2B5EF4-FFF2-40B4-BE49-F238E27FC236}">
                <a16:creationId xmlns:a16="http://schemas.microsoft.com/office/drawing/2014/main" id="{D087662A-3C86-4C84-9EE5-9FBE3C6658D0}"/>
              </a:ext>
            </a:extLst>
          </p:cNvPr>
          <p:cNvPicPr>
            <a:picLocks noChangeAspect="1"/>
          </p:cNvPicPr>
          <p:nvPr/>
        </p:nvPicPr>
        <p:blipFill rotWithShape="1">
          <a:blip r:embed="rId2"/>
          <a:srcRect l="20302" t="13085" r="39387" b="42333"/>
          <a:stretch/>
        </p:blipFill>
        <p:spPr>
          <a:xfrm>
            <a:off x="65316" y="1685372"/>
            <a:ext cx="4565974" cy="2839003"/>
          </a:xfrm>
          <a:prstGeom prst="rect">
            <a:avLst/>
          </a:prstGeom>
        </p:spPr>
      </p:pic>
      <p:pic>
        <p:nvPicPr>
          <p:cNvPr id="4" name="Image 3">
            <a:extLst>
              <a:ext uri="{FF2B5EF4-FFF2-40B4-BE49-F238E27FC236}">
                <a16:creationId xmlns:a16="http://schemas.microsoft.com/office/drawing/2014/main" id="{DB4532C1-AC58-406F-B360-F6BAE5A1AC4A}"/>
              </a:ext>
            </a:extLst>
          </p:cNvPr>
          <p:cNvPicPr>
            <a:picLocks noChangeAspect="1"/>
          </p:cNvPicPr>
          <p:nvPr/>
        </p:nvPicPr>
        <p:blipFill rotWithShape="1">
          <a:blip r:embed="rId3"/>
          <a:srcRect l="19955" t="55196" r="71664" b="31762"/>
          <a:stretch/>
        </p:blipFill>
        <p:spPr>
          <a:xfrm>
            <a:off x="9827525" y="2746987"/>
            <a:ext cx="1318086" cy="1153351"/>
          </a:xfrm>
          <a:prstGeom prst="rect">
            <a:avLst/>
          </a:prstGeom>
        </p:spPr>
      </p:pic>
      <p:sp>
        <p:nvSpPr>
          <p:cNvPr id="10" name="Content Placeholder 2">
            <a:extLst>
              <a:ext uri="{FF2B5EF4-FFF2-40B4-BE49-F238E27FC236}">
                <a16:creationId xmlns:a16="http://schemas.microsoft.com/office/drawing/2014/main" id="{08D25F68-3AA5-4682-AFC2-B5A1DDA8912F}"/>
              </a:ext>
            </a:extLst>
          </p:cNvPr>
          <p:cNvSpPr txBox="1">
            <a:spLocks/>
          </p:cNvSpPr>
          <p:nvPr/>
        </p:nvSpPr>
        <p:spPr>
          <a:xfrm>
            <a:off x="188250" y="4795148"/>
            <a:ext cx="3415778" cy="431688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rgbClr val="1D70B7"/>
              </a:buClr>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70B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D70B7"/>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D70B7"/>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D70B7"/>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v"/>
            </a:pPr>
            <a:r>
              <a:rPr lang="en-US" sz="2000" dirty="0"/>
              <a:t>Find out more about the existing EU support services and international initiatives</a:t>
            </a:r>
          </a:p>
          <a:p>
            <a:endParaRPr lang="en-GB" sz="2000" dirty="0"/>
          </a:p>
        </p:txBody>
      </p:sp>
      <p:pic>
        <p:nvPicPr>
          <p:cNvPr id="5" name="Image 4">
            <a:extLst>
              <a:ext uri="{FF2B5EF4-FFF2-40B4-BE49-F238E27FC236}">
                <a16:creationId xmlns:a16="http://schemas.microsoft.com/office/drawing/2014/main" id="{DC47071B-E38B-41A4-B42F-882B1147CB47}"/>
              </a:ext>
            </a:extLst>
          </p:cNvPr>
          <p:cNvPicPr>
            <a:picLocks noChangeAspect="1"/>
          </p:cNvPicPr>
          <p:nvPr/>
        </p:nvPicPr>
        <p:blipFill>
          <a:blip r:embed="rId4"/>
          <a:stretch>
            <a:fillRect/>
          </a:stretch>
        </p:blipFill>
        <p:spPr>
          <a:xfrm>
            <a:off x="4457398" y="1579970"/>
            <a:ext cx="4293098" cy="4030255"/>
          </a:xfrm>
          <a:prstGeom prst="rect">
            <a:avLst/>
          </a:prstGeom>
        </p:spPr>
      </p:pic>
    </p:spTree>
    <p:extLst>
      <p:ext uri="{BB962C8B-B14F-4D97-AF65-F5344CB8AC3E}">
        <p14:creationId xmlns:p14="http://schemas.microsoft.com/office/powerpoint/2010/main" val="39511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EU-Korea </a:t>
            </a:r>
            <a:r>
              <a:rPr lang="de-AT" dirty="0" err="1"/>
              <a:t>Cooperation</a:t>
            </a:r>
            <a:r>
              <a:rPr lang="de-AT" dirty="0"/>
              <a:t> </a:t>
            </a:r>
            <a:r>
              <a:rPr lang="de-AT" dirty="0" err="1"/>
              <a:t>cases</a:t>
            </a:r>
            <a:r>
              <a:rPr lang="de-AT" dirty="0"/>
              <a:t> (1/2)</a:t>
            </a:r>
            <a:endParaRPr lang="en-GB" dirty="0"/>
          </a:p>
        </p:txBody>
      </p:sp>
      <p:sp>
        <p:nvSpPr>
          <p:cNvPr id="16" name="Date Placeholder 2"/>
          <p:cNvSpPr>
            <a:spLocks noGrp="1"/>
          </p:cNvSpPr>
          <p:nvPr>
            <p:ph type="dt" sz="half" idx="10"/>
          </p:nvPr>
        </p:nvSpPr>
        <p:spPr/>
        <p:txBody>
          <a:bodyPr/>
          <a:lstStyle/>
          <a:p>
            <a:fld id="{36099389-A4AC-4474-88D3-CE1539BEB5C4}" type="datetime1">
              <a:rPr lang="fr-FR" smtClean="0"/>
              <a:t>06/11/2018</a:t>
            </a:fld>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13</a:t>
            </a:fld>
            <a:endParaRPr lang="en-GB" dirty="0"/>
          </a:p>
        </p:txBody>
      </p:sp>
      <p:sp>
        <p:nvSpPr>
          <p:cNvPr id="13" name="Espace réservé du contenu 12">
            <a:extLst>
              <a:ext uri="{FF2B5EF4-FFF2-40B4-BE49-F238E27FC236}">
                <a16:creationId xmlns:a16="http://schemas.microsoft.com/office/drawing/2014/main" id="{DAB4FB56-308F-4668-B2CE-440F8DBBDE07}"/>
              </a:ext>
            </a:extLst>
          </p:cNvPr>
          <p:cNvSpPr>
            <a:spLocks noGrp="1"/>
          </p:cNvSpPr>
          <p:nvPr>
            <p:ph idx="1"/>
          </p:nvPr>
        </p:nvSpPr>
        <p:spPr/>
        <p:txBody>
          <a:bodyPr/>
          <a:lstStyle/>
          <a:p>
            <a:pPr marL="342900" indent="-342900">
              <a:buFont typeface="Arial" panose="020B0604020202020204" pitchFamily="34" charset="0"/>
              <a:buChar char="•"/>
            </a:pPr>
            <a:r>
              <a:rPr lang="en-GB" dirty="0" err="1"/>
              <a:t>Vitagora</a:t>
            </a:r>
            <a:r>
              <a:rPr lang="en-GB" dirty="0"/>
              <a:t>, French cluster in </a:t>
            </a:r>
            <a:r>
              <a:rPr lang="en-GB" dirty="0" err="1"/>
              <a:t>agrofood</a:t>
            </a:r>
            <a:endParaRPr lang="en-GB" dirty="0"/>
          </a:p>
          <a:p>
            <a:pPr marL="342900" indent="-342900">
              <a:buFont typeface="Arial" panose="020B0604020202020204" pitchFamily="34" charset="0"/>
              <a:buChar char="•"/>
            </a:pPr>
            <a:r>
              <a:rPr lang="en-GB" dirty="0"/>
              <a:t>Cooperation with the Korean Ministry of Agriculture, food and rural affaires </a:t>
            </a:r>
          </a:p>
          <a:p>
            <a:pPr marL="342900" indent="-342900">
              <a:buFont typeface="Arial" panose="020B0604020202020204" pitchFamily="34" charset="0"/>
              <a:buChar char="•"/>
            </a:pPr>
            <a:r>
              <a:rPr lang="en-GB" dirty="0"/>
              <a:t>Cooperation established to support the creation of a Korean cluster on </a:t>
            </a:r>
            <a:r>
              <a:rPr lang="en-GB" dirty="0" err="1"/>
              <a:t>agrofood</a:t>
            </a:r>
            <a:endParaRPr lang="en-GB" dirty="0"/>
          </a:p>
          <a:p>
            <a:pPr marL="342900" indent="-342900">
              <a:buFont typeface="Arial" panose="020B0604020202020204" pitchFamily="34" charset="0"/>
              <a:buChar char="•"/>
            </a:pPr>
            <a:r>
              <a:rPr lang="en-GB" dirty="0"/>
              <a:t>Knowledge and good practices for the set-up of </a:t>
            </a:r>
            <a:r>
              <a:rPr lang="en-GB" dirty="0" err="1"/>
              <a:t>FoodPolis</a:t>
            </a:r>
            <a:r>
              <a:rPr lang="en-GB" dirty="0"/>
              <a:t>, the Korean cluster on food</a:t>
            </a:r>
          </a:p>
          <a:p>
            <a:pPr marL="342900" indent="-342900">
              <a:buFont typeface="Arial" panose="020B0604020202020204" pitchFamily="34" charset="0"/>
              <a:buChar char="•"/>
            </a:pPr>
            <a:r>
              <a:rPr lang="en-GB" dirty="0"/>
              <a:t>Today, </a:t>
            </a:r>
            <a:r>
              <a:rPr lang="en-GB" dirty="0" err="1"/>
              <a:t>Vitagora</a:t>
            </a:r>
            <a:r>
              <a:rPr lang="en-GB" dirty="0"/>
              <a:t> and </a:t>
            </a:r>
            <a:r>
              <a:rPr lang="en-GB" dirty="0" err="1"/>
              <a:t>FoodPolis</a:t>
            </a:r>
            <a:r>
              <a:rPr lang="en-GB" dirty="0"/>
              <a:t> are cooperation partners, concretised with the signature of an MoU in 2013 and the organisation of several joint business missions </a:t>
            </a:r>
            <a:endParaRPr lang="fr-FR" dirty="0"/>
          </a:p>
          <a:p>
            <a:endParaRPr lang="fr-FR" dirty="0"/>
          </a:p>
        </p:txBody>
      </p:sp>
      <p:pic>
        <p:nvPicPr>
          <p:cNvPr id="18" name="Picture 2" descr="Résultat de recherche d'images pour &quot;vitagora&quot;">
            <a:extLst>
              <a:ext uri="{FF2B5EF4-FFF2-40B4-BE49-F238E27FC236}">
                <a16:creationId xmlns:a16="http://schemas.microsoft.com/office/drawing/2014/main" id="{F32B1911-A320-4E1D-BADF-46EAA8DD2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709" y="970259"/>
            <a:ext cx="1087353" cy="10873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7ECA768C-3D42-4FD0-95A7-EF27753DA4B5}"/>
              </a:ext>
            </a:extLst>
          </p:cNvPr>
          <p:cNvPicPr>
            <a:picLocks noChangeAspect="1"/>
          </p:cNvPicPr>
          <p:nvPr/>
        </p:nvPicPr>
        <p:blipFill>
          <a:blip r:embed="rId3"/>
          <a:stretch>
            <a:fillRect/>
          </a:stretch>
        </p:blipFill>
        <p:spPr>
          <a:xfrm>
            <a:off x="7639892" y="1071022"/>
            <a:ext cx="3648075" cy="885825"/>
          </a:xfrm>
          <a:prstGeom prst="rect">
            <a:avLst/>
          </a:prstGeom>
        </p:spPr>
      </p:pic>
    </p:spTree>
    <p:extLst>
      <p:ext uri="{BB962C8B-B14F-4D97-AF65-F5344CB8AC3E}">
        <p14:creationId xmlns:p14="http://schemas.microsoft.com/office/powerpoint/2010/main" val="333237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EU-Korea </a:t>
            </a:r>
            <a:r>
              <a:rPr lang="de-AT" dirty="0" err="1"/>
              <a:t>Cooperation</a:t>
            </a:r>
            <a:r>
              <a:rPr lang="de-AT" dirty="0"/>
              <a:t> </a:t>
            </a:r>
            <a:r>
              <a:rPr lang="de-AT" dirty="0" err="1"/>
              <a:t>cases</a:t>
            </a:r>
            <a:r>
              <a:rPr lang="de-AT" dirty="0"/>
              <a:t> (2/2)</a:t>
            </a:r>
            <a:endParaRPr lang="en-GB" dirty="0"/>
          </a:p>
        </p:txBody>
      </p:sp>
      <p:sp>
        <p:nvSpPr>
          <p:cNvPr id="14" name="Content Placeholder 2"/>
          <p:cNvSpPr>
            <a:spLocks noGrp="1"/>
          </p:cNvSpPr>
          <p:nvPr>
            <p:ph idx="1"/>
          </p:nvPr>
        </p:nvSpPr>
        <p:spPr/>
        <p:txBody>
          <a:bodyPr>
            <a:normAutofit/>
          </a:bodyPr>
          <a:lstStyle/>
          <a:p>
            <a:r>
              <a:rPr lang="de-AT" sz="2000" dirty="0"/>
              <a:t>3.4</a:t>
            </a:r>
          </a:p>
          <a:p>
            <a:endParaRPr lang="de-AT" sz="2000" dirty="0"/>
          </a:p>
          <a:p>
            <a:endParaRPr lang="de-AT" sz="2000" dirty="0"/>
          </a:p>
          <a:p>
            <a:pPr marL="342900" indent="-342900">
              <a:buFont typeface="Wingdings" panose="05000000000000000000" pitchFamily="2" charset="2"/>
              <a:buChar char="§"/>
            </a:pPr>
            <a:r>
              <a:rPr lang="de-AT" sz="1800" dirty="0"/>
              <a:t>ACCIO, </a:t>
            </a:r>
            <a:r>
              <a:rPr lang="de-AT" sz="1800" dirty="0" err="1"/>
              <a:t>the</a:t>
            </a:r>
            <a:r>
              <a:rPr lang="de-AT" sz="1800" dirty="0"/>
              <a:t> </a:t>
            </a:r>
            <a:r>
              <a:rPr lang="en-GB" sz="1800" dirty="0"/>
              <a:t>Catalan agency for regional development and competitiveness, </a:t>
            </a:r>
            <a:r>
              <a:rPr lang="de-AT" sz="1800" dirty="0" err="1"/>
              <a:t>supports</a:t>
            </a:r>
            <a:r>
              <a:rPr lang="de-AT" sz="1800" dirty="0"/>
              <a:t> </a:t>
            </a:r>
            <a:r>
              <a:rPr lang="en-GB" sz="1800" dirty="0"/>
              <a:t>30 clusters present in the Catalonia region</a:t>
            </a:r>
          </a:p>
          <a:p>
            <a:pPr marL="342900" indent="-342900">
              <a:buFont typeface="Wingdings" panose="05000000000000000000" pitchFamily="2" charset="2"/>
              <a:buChar char="§"/>
            </a:pPr>
            <a:r>
              <a:rPr lang="en-GB" sz="1800" dirty="0"/>
              <a:t>Korea is a clear target market for Catalan companies </a:t>
            </a:r>
            <a:r>
              <a:rPr lang="en-US" sz="1800" dirty="0"/>
              <a:t>for </a:t>
            </a:r>
            <a:r>
              <a:rPr lang="en-US" sz="1800" dirty="0" err="1"/>
              <a:t>buisness</a:t>
            </a:r>
            <a:r>
              <a:rPr lang="en-US" sz="1800" dirty="0"/>
              <a:t> and R&amp;D collaboration</a:t>
            </a:r>
          </a:p>
          <a:p>
            <a:pPr marL="342900" indent="-342900">
              <a:buFont typeface="Wingdings" panose="05000000000000000000" pitchFamily="2" charset="2"/>
              <a:buChar char="§"/>
            </a:pPr>
            <a:r>
              <a:rPr lang="en-GB" sz="1800" dirty="0"/>
              <a:t>Business missions are organised on a regular basis by </a:t>
            </a:r>
            <a:r>
              <a:rPr lang="de-AT" sz="1800" dirty="0"/>
              <a:t>ACCIO and KICOX </a:t>
            </a:r>
            <a:r>
              <a:rPr lang="de-AT" sz="1800" dirty="0" err="1"/>
              <a:t>since</a:t>
            </a:r>
            <a:r>
              <a:rPr lang="de-AT" sz="1800" dirty="0"/>
              <a:t> 2015  </a:t>
            </a:r>
            <a:endParaRPr lang="en-US" sz="1800" dirty="0"/>
          </a:p>
          <a:p>
            <a:pPr marL="342900" indent="-342900">
              <a:buFont typeface="Wingdings" panose="05000000000000000000" pitchFamily="2" charset="2"/>
              <a:buChar char="§"/>
            </a:pPr>
            <a:r>
              <a:rPr lang="en-US" sz="1800" dirty="0"/>
              <a:t>Signature of an agreement in 2017 between the Government of Catalonia- through </a:t>
            </a:r>
            <a:r>
              <a:rPr lang="en-US" sz="1800" dirty="0" err="1"/>
              <a:t>Accio</a:t>
            </a:r>
            <a:r>
              <a:rPr lang="en-US" sz="1800" dirty="0"/>
              <a:t>- and the Korean National Research Council of Science and Technology (NST), an opportunity to deepen Catalonia-South Korea Cooperation</a:t>
            </a:r>
          </a:p>
          <a:p>
            <a:pPr marL="342900" indent="-342900">
              <a:buFont typeface="Wingdings" panose="05000000000000000000" pitchFamily="2" charset="2"/>
              <a:buChar char="§"/>
            </a:pPr>
            <a:r>
              <a:rPr lang="en-US" sz="1800" dirty="0"/>
              <a:t>Signature of one cooperation agreement between a Catalan Cluster and a Korean on exchange of knowledge about market trends, exchange of company visits to establish potential collaboration between companies from both sides, joint R&amp;D projects</a:t>
            </a:r>
            <a:endParaRPr lang="en-GB" sz="1800" dirty="0"/>
          </a:p>
        </p:txBody>
      </p:sp>
      <p:sp>
        <p:nvSpPr>
          <p:cNvPr id="16" name="Date Placeholder 2"/>
          <p:cNvSpPr>
            <a:spLocks noGrp="1"/>
          </p:cNvSpPr>
          <p:nvPr>
            <p:ph type="dt" sz="half" idx="10"/>
          </p:nvPr>
        </p:nvSpPr>
        <p:spPr/>
        <p:txBody>
          <a:bodyPr/>
          <a:lstStyle/>
          <a:p>
            <a:fld id="{36099389-A4AC-4474-88D3-CE1539BEB5C4}" type="datetime1">
              <a:rPr lang="fr-FR" smtClean="0"/>
              <a:t>06/11/2018</a:t>
            </a:fld>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14</a:t>
            </a:fld>
            <a:endParaRPr lang="en-GB" dirty="0"/>
          </a:p>
        </p:txBody>
      </p:sp>
      <p:pic>
        <p:nvPicPr>
          <p:cNvPr id="7" name="Image 6" descr="Afficher l'image d'origine">
            <a:extLst>
              <a:ext uri="{FF2B5EF4-FFF2-40B4-BE49-F238E27FC236}">
                <a16:creationId xmlns:a16="http://schemas.microsoft.com/office/drawing/2014/main" id="{D872FE55-5249-4C44-ABD9-5A855C0DA9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835" y="1845551"/>
            <a:ext cx="1349676" cy="891630"/>
          </a:xfrm>
          <a:prstGeom prst="rect">
            <a:avLst/>
          </a:prstGeom>
          <a:noFill/>
          <a:ln>
            <a:noFill/>
          </a:ln>
        </p:spPr>
      </p:pic>
      <p:pic>
        <p:nvPicPr>
          <p:cNvPr id="8" name="Image 7">
            <a:extLst>
              <a:ext uri="{FF2B5EF4-FFF2-40B4-BE49-F238E27FC236}">
                <a16:creationId xmlns:a16="http://schemas.microsoft.com/office/drawing/2014/main" id="{6C1EE225-B00C-4516-BA6F-1CE469CC3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889" y="1845551"/>
            <a:ext cx="2057982" cy="615451"/>
          </a:xfrm>
          <a:prstGeom prst="rect">
            <a:avLst/>
          </a:prstGeom>
        </p:spPr>
      </p:pic>
    </p:spTree>
    <p:extLst>
      <p:ext uri="{BB962C8B-B14F-4D97-AF65-F5344CB8AC3E}">
        <p14:creationId xmlns:p14="http://schemas.microsoft.com/office/powerpoint/2010/main" val="4178179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EU-Korea </a:t>
            </a:r>
            <a:r>
              <a:rPr lang="de-AT" dirty="0" err="1"/>
              <a:t>good</a:t>
            </a:r>
            <a:r>
              <a:rPr lang="de-AT" dirty="0"/>
              <a:t> </a:t>
            </a:r>
            <a:r>
              <a:rPr lang="de-AT" dirty="0" err="1"/>
              <a:t>practices</a:t>
            </a:r>
            <a:r>
              <a:rPr lang="de-AT" dirty="0"/>
              <a:t> </a:t>
            </a:r>
            <a:r>
              <a:rPr lang="de-AT" dirty="0" err="1"/>
              <a:t>for</a:t>
            </a:r>
            <a:r>
              <a:rPr lang="de-AT" dirty="0"/>
              <a:t> </a:t>
            </a:r>
            <a:r>
              <a:rPr lang="de-AT" dirty="0" err="1"/>
              <a:t>cluster</a:t>
            </a:r>
            <a:r>
              <a:rPr lang="de-AT" dirty="0"/>
              <a:t> </a:t>
            </a:r>
            <a:r>
              <a:rPr lang="de-AT" dirty="0" err="1"/>
              <a:t>cooperation</a:t>
            </a:r>
            <a:endParaRPr lang="en-GB" dirty="0"/>
          </a:p>
        </p:txBody>
      </p:sp>
      <p:sp>
        <p:nvSpPr>
          <p:cNvPr id="16" name="Date Placeholder 2"/>
          <p:cNvSpPr>
            <a:spLocks noGrp="1"/>
          </p:cNvSpPr>
          <p:nvPr>
            <p:ph type="dt" sz="half" idx="10"/>
          </p:nvPr>
        </p:nvSpPr>
        <p:spPr/>
        <p:txBody>
          <a:bodyPr/>
          <a:lstStyle/>
          <a:p>
            <a:fld id="{36099389-A4AC-4474-88D3-CE1539BEB5C4}" type="datetime1">
              <a:rPr lang="fr-FR" smtClean="0"/>
              <a:t>06/11/2018</a:t>
            </a:fld>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15</a:t>
            </a:fld>
            <a:endParaRPr lang="en-GB" dirty="0"/>
          </a:p>
        </p:txBody>
      </p:sp>
      <p:sp>
        <p:nvSpPr>
          <p:cNvPr id="12" name="Espace réservé du contenu 11">
            <a:extLst>
              <a:ext uri="{FF2B5EF4-FFF2-40B4-BE49-F238E27FC236}">
                <a16:creationId xmlns:a16="http://schemas.microsoft.com/office/drawing/2014/main" id="{D2E03AD1-978A-4DD2-B442-9452062265A1}"/>
              </a:ext>
            </a:extLst>
          </p:cNvPr>
          <p:cNvSpPr>
            <a:spLocks noGrp="1"/>
          </p:cNvSpPr>
          <p:nvPr>
            <p:ph idx="1"/>
          </p:nvPr>
        </p:nvSpPr>
        <p:spPr>
          <a:xfrm>
            <a:off x="694798" y="2379191"/>
            <a:ext cx="10800000" cy="4316884"/>
          </a:xfrm>
        </p:spPr>
        <p:txBody>
          <a:bodyPr/>
          <a:lstStyle/>
          <a:p>
            <a:pPr marL="342900" indent="-342900">
              <a:buFont typeface="Arial" panose="020B0604020202020204" pitchFamily="34" charset="0"/>
              <a:buChar char="•"/>
            </a:pPr>
            <a:r>
              <a:rPr lang="en-GB" dirty="0"/>
              <a:t>To participate to international events and fairs to meet counterparts</a:t>
            </a:r>
          </a:p>
          <a:p>
            <a:pPr marL="342900" indent="-342900">
              <a:buFont typeface="Arial" panose="020B0604020202020204" pitchFamily="34" charset="0"/>
              <a:buChar char="•"/>
            </a:pPr>
            <a:r>
              <a:rPr lang="en-GB" dirty="0"/>
              <a:t>To exchange knowledge and good practices as a starting point for cooperation </a:t>
            </a:r>
          </a:p>
          <a:p>
            <a:pPr marL="342900" indent="-342900">
              <a:buFont typeface="Arial" panose="020B0604020202020204" pitchFamily="34" charset="0"/>
              <a:buChar char="•"/>
            </a:pPr>
            <a:r>
              <a:rPr lang="en-GB" dirty="0"/>
              <a:t>To have a local entry point to the Korean market (agency, company…)</a:t>
            </a:r>
          </a:p>
          <a:p>
            <a:pPr marL="342900" indent="-342900">
              <a:buFont typeface="Arial" panose="020B0604020202020204" pitchFamily="34" charset="0"/>
              <a:buChar char="•"/>
            </a:pPr>
            <a:r>
              <a:rPr lang="en-GB" dirty="0"/>
              <a:t>To have good knowledge of the Korean language/culture and/or translators to facilitate exchanges </a:t>
            </a:r>
          </a:p>
          <a:p>
            <a:pPr marL="342900" indent="-342900">
              <a:buFont typeface="Arial" panose="020B0604020202020204" pitchFamily="34" charset="0"/>
              <a:buChar char="•"/>
            </a:pPr>
            <a:r>
              <a:rPr lang="en-GB" dirty="0"/>
              <a:t>To open local offices in Korea to provide on-site support to both Korean and European organisations</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89531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64233-E101-44F8-BB31-77FE0D3A8B28}"/>
              </a:ext>
            </a:extLst>
          </p:cNvPr>
          <p:cNvSpPr>
            <a:spLocks noGrp="1"/>
          </p:cNvSpPr>
          <p:nvPr>
            <p:ph type="title"/>
          </p:nvPr>
        </p:nvSpPr>
        <p:spPr>
          <a:xfrm>
            <a:off x="838200" y="1045747"/>
            <a:ext cx="10515600" cy="471488"/>
          </a:xfrm>
        </p:spPr>
        <p:txBody>
          <a:bodyPr/>
          <a:lstStyle/>
          <a:p>
            <a:r>
              <a:rPr lang="fr-FR" dirty="0"/>
              <a:t>ECCP on social media &amp; news service</a:t>
            </a:r>
          </a:p>
        </p:txBody>
      </p:sp>
      <p:sp>
        <p:nvSpPr>
          <p:cNvPr id="4" name="Espace réservé de la date 3">
            <a:extLst>
              <a:ext uri="{FF2B5EF4-FFF2-40B4-BE49-F238E27FC236}">
                <a16:creationId xmlns:a16="http://schemas.microsoft.com/office/drawing/2014/main" id="{A378F367-4D87-4288-A169-27E9DED988F7}"/>
              </a:ext>
            </a:extLst>
          </p:cNvPr>
          <p:cNvSpPr>
            <a:spLocks noGrp="1"/>
          </p:cNvSpPr>
          <p:nvPr>
            <p:ph type="dt" sz="half" idx="10"/>
          </p:nvPr>
        </p:nvSpPr>
        <p:spPr/>
        <p:txBody>
          <a:bodyPr/>
          <a:lstStyle/>
          <a:p>
            <a:r>
              <a:rPr lang="fr-FR" dirty="0"/>
              <a:t>22/10/2018</a:t>
            </a:r>
            <a:endParaRPr lang="en-GB" dirty="0"/>
          </a:p>
        </p:txBody>
      </p:sp>
      <p:sp>
        <p:nvSpPr>
          <p:cNvPr id="6" name="Espace réservé du numéro de diapositive 5">
            <a:extLst>
              <a:ext uri="{FF2B5EF4-FFF2-40B4-BE49-F238E27FC236}">
                <a16:creationId xmlns:a16="http://schemas.microsoft.com/office/drawing/2014/main" id="{9C6D8D82-9AEB-4748-97B3-C907C2B84B51}"/>
              </a:ext>
            </a:extLst>
          </p:cNvPr>
          <p:cNvSpPr>
            <a:spLocks noGrp="1"/>
          </p:cNvSpPr>
          <p:nvPr>
            <p:ph type="sldNum" sz="quarter" idx="12"/>
          </p:nvPr>
        </p:nvSpPr>
        <p:spPr/>
        <p:txBody>
          <a:bodyPr/>
          <a:lstStyle/>
          <a:p>
            <a:fld id="{97378575-3712-44BD-96FA-C13EF75AD9F1}" type="slidenum">
              <a:rPr lang="en-GB" smtClean="0"/>
              <a:pPr/>
              <a:t>16</a:t>
            </a:fld>
            <a:endParaRPr lang="en-GB" dirty="0"/>
          </a:p>
        </p:txBody>
      </p:sp>
      <p:sp>
        <p:nvSpPr>
          <p:cNvPr id="3" name="ZoneTexte 2">
            <a:extLst>
              <a:ext uri="{FF2B5EF4-FFF2-40B4-BE49-F238E27FC236}">
                <a16:creationId xmlns:a16="http://schemas.microsoft.com/office/drawing/2014/main" id="{1AF6BBE3-CC0E-4193-9071-1B22BBEA9742}"/>
              </a:ext>
            </a:extLst>
          </p:cNvPr>
          <p:cNvSpPr txBox="1"/>
          <p:nvPr/>
        </p:nvSpPr>
        <p:spPr>
          <a:xfrm>
            <a:off x="3805989" y="2231663"/>
            <a:ext cx="6481011" cy="4154984"/>
          </a:xfrm>
          <a:prstGeom prst="rect">
            <a:avLst/>
          </a:prstGeom>
          <a:noFill/>
        </p:spPr>
        <p:txBody>
          <a:bodyPr wrap="square" rtlCol="0">
            <a:spAutoFit/>
          </a:bodyPr>
          <a:lstStyle/>
          <a:p>
            <a:r>
              <a:rPr lang="fr-FR" sz="2400" dirty="0"/>
              <a:t>Follow us on </a:t>
            </a:r>
            <a:r>
              <a:rPr lang="fr-FR" sz="2400" b="1" dirty="0"/>
              <a:t>Twitter</a:t>
            </a:r>
            <a:r>
              <a:rPr lang="fr-FR" sz="2400" dirty="0"/>
              <a:t>!  </a:t>
            </a:r>
            <a:r>
              <a:rPr lang="fr-FR" sz="2400" dirty="0" err="1">
                <a:solidFill>
                  <a:srgbClr val="1D70B7"/>
                </a:solidFill>
              </a:rPr>
              <a:t>Clusters_EU</a:t>
            </a:r>
            <a:endParaRPr lang="fr-FR" sz="2400" dirty="0">
              <a:solidFill>
                <a:srgbClr val="1D70B7"/>
              </a:solidFill>
            </a:endParaRPr>
          </a:p>
          <a:p>
            <a:r>
              <a:rPr lang="fr-FR" sz="2400" dirty="0"/>
              <a:t>And on </a:t>
            </a:r>
            <a:r>
              <a:rPr lang="fr-BE" altLang="en-US" sz="2400" b="1" dirty="0"/>
              <a:t>LinkedIn: </a:t>
            </a:r>
            <a:r>
              <a:rPr lang="fr-BE" altLang="en-US" sz="2400" b="1" dirty="0">
                <a:solidFill>
                  <a:schemeClr val="accent5"/>
                </a:solidFill>
              </a:rPr>
              <a:t>https://www.linkedin.com/company/european-cluster-collaboration-platform-eccp/</a:t>
            </a:r>
          </a:p>
          <a:p>
            <a:endParaRPr lang="fr-FR" sz="2400" dirty="0">
              <a:solidFill>
                <a:srgbClr val="1D70B7"/>
              </a:solidFill>
            </a:endParaRPr>
          </a:p>
          <a:p>
            <a:endParaRPr lang="fr-FR" sz="2400" dirty="0"/>
          </a:p>
          <a:p>
            <a:r>
              <a:rPr lang="fr-FR" sz="2400" dirty="0"/>
              <a:t>And </a:t>
            </a:r>
            <a:r>
              <a:rPr lang="fr-FR" sz="2400" dirty="0" err="1"/>
              <a:t>please</a:t>
            </a:r>
            <a:r>
              <a:rPr lang="fr-FR" sz="2400" dirty="0"/>
              <a:t> </a:t>
            </a:r>
            <a:r>
              <a:rPr lang="fr-FR" sz="2400" dirty="0" err="1"/>
              <a:t>remind</a:t>
            </a:r>
            <a:r>
              <a:rPr lang="fr-FR" sz="2400" dirty="0"/>
              <a:t> </a:t>
            </a:r>
            <a:r>
              <a:rPr lang="fr-FR" sz="2400" dirty="0" err="1"/>
              <a:t>your</a:t>
            </a:r>
            <a:r>
              <a:rPr lang="fr-FR" sz="2400" dirty="0"/>
              <a:t> contacts to </a:t>
            </a:r>
            <a:r>
              <a:rPr lang="fr-FR" sz="2400" dirty="0" err="1"/>
              <a:t>stay</a:t>
            </a:r>
            <a:r>
              <a:rPr lang="fr-FR" sz="2400" dirty="0"/>
              <a:t> </a:t>
            </a:r>
            <a:r>
              <a:rPr lang="fr-FR" sz="2400" dirty="0" err="1"/>
              <a:t>informed</a:t>
            </a:r>
            <a:r>
              <a:rPr lang="fr-FR" sz="2400" dirty="0"/>
              <a:t> </a:t>
            </a:r>
            <a:r>
              <a:rPr lang="fr-FR" sz="2400" dirty="0" err="1"/>
              <a:t>through</a:t>
            </a:r>
            <a:r>
              <a:rPr lang="fr-FR" sz="2400" dirty="0"/>
              <a:t> </a:t>
            </a:r>
            <a:r>
              <a:rPr lang="fr-FR" sz="2400" dirty="0" err="1"/>
              <a:t>our</a:t>
            </a:r>
            <a:r>
              <a:rPr lang="fr-FR" sz="2400" dirty="0"/>
              <a:t> </a:t>
            </a:r>
            <a:r>
              <a:rPr lang="fr-FR" sz="2400" dirty="0" err="1"/>
              <a:t>weekly</a:t>
            </a:r>
            <a:r>
              <a:rPr lang="fr-FR" sz="2400" dirty="0"/>
              <a:t> digest and newsletter!</a:t>
            </a:r>
          </a:p>
          <a:p>
            <a:endParaRPr lang="fr-FR" dirty="0"/>
          </a:p>
          <a:p>
            <a:endParaRPr lang="fr-FR" dirty="0"/>
          </a:p>
          <a:p>
            <a:endParaRPr lang="fr-FR" dirty="0"/>
          </a:p>
          <a:p>
            <a:endParaRPr lang="fr-FR" dirty="0"/>
          </a:p>
        </p:txBody>
      </p:sp>
      <p:pic>
        <p:nvPicPr>
          <p:cNvPr id="1026" name="Picture 9" descr="twitter">
            <a:extLst>
              <a:ext uri="{FF2B5EF4-FFF2-40B4-BE49-F238E27FC236}">
                <a16:creationId xmlns:a16="http://schemas.microsoft.com/office/drawing/2014/main" id="{333719A0-6BF6-40FD-B20C-4F3C39BB2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055057"/>
            <a:ext cx="1067508" cy="109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547A86EB-771F-48D1-9DA8-0B9BC2B90B63}"/>
              </a:ext>
            </a:extLst>
          </p:cNvPr>
          <p:cNvPicPr>
            <a:picLocks noChangeAspect="1"/>
          </p:cNvPicPr>
          <p:nvPr/>
        </p:nvPicPr>
        <p:blipFill rotWithShape="1">
          <a:blip r:embed="rId3"/>
          <a:srcRect l="68947" t="28294" r="11720" b="35665"/>
          <a:stretch/>
        </p:blipFill>
        <p:spPr>
          <a:xfrm>
            <a:off x="838200" y="3429000"/>
            <a:ext cx="2661238" cy="2789343"/>
          </a:xfrm>
          <a:prstGeom prst="rect">
            <a:avLst/>
          </a:prstGeom>
        </p:spPr>
      </p:pic>
    </p:spTree>
    <p:extLst>
      <p:ext uri="{BB962C8B-B14F-4D97-AF65-F5344CB8AC3E}">
        <p14:creationId xmlns:p14="http://schemas.microsoft.com/office/powerpoint/2010/main" val="190440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6" y="4361536"/>
            <a:ext cx="5076226" cy="1532495"/>
          </a:xfrm>
        </p:spPr>
        <p:txBody>
          <a:bodyPr/>
          <a:lstStyle/>
          <a:p>
            <a:pPr algn="ctr"/>
            <a:r>
              <a:rPr lang="de-AT" dirty="0"/>
              <a:t>Support </a:t>
            </a:r>
            <a:r>
              <a:rPr lang="de-AT" dirty="0" err="1"/>
              <a:t>needed</a:t>
            </a:r>
            <a:r>
              <a:rPr lang="de-AT" dirty="0"/>
              <a:t>?</a:t>
            </a:r>
          </a:p>
          <a:p>
            <a:pPr algn="ctr"/>
            <a:r>
              <a:rPr lang="de-AT" dirty="0">
                <a:hlinkClick r:id="rId2"/>
              </a:rPr>
              <a:t>contact@clustercollaboration.eu</a:t>
            </a:r>
            <a:r>
              <a:rPr lang="de-AT" dirty="0"/>
              <a:t> </a:t>
            </a:r>
          </a:p>
          <a:p>
            <a:pPr algn="ctr"/>
            <a:r>
              <a:rPr lang="de-AT" i="1" dirty="0"/>
              <a:t>Feedback </a:t>
            </a:r>
            <a:r>
              <a:rPr lang="de-AT" i="1" dirty="0" err="1"/>
              <a:t>welcome</a:t>
            </a:r>
            <a:endParaRPr lang="de-AT" dirty="0"/>
          </a:p>
          <a:p>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17</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272" y="2270824"/>
            <a:ext cx="7479956" cy="1780229"/>
          </a:xfrm>
          <a:prstGeom prst="rect">
            <a:avLst/>
          </a:prstGeom>
        </p:spPr>
      </p:pic>
      <p:sp>
        <p:nvSpPr>
          <p:cNvPr id="12" name="Date Placeholder 2"/>
          <p:cNvSpPr>
            <a:spLocks noGrp="1"/>
          </p:cNvSpPr>
          <p:nvPr>
            <p:ph type="dt" sz="half" idx="10"/>
          </p:nvPr>
        </p:nvSpPr>
        <p:spPr>
          <a:xfrm>
            <a:off x="694798" y="6346518"/>
            <a:ext cx="1223402" cy="501650"/>
          </a:xfrm>
        </p:spPr>
        <p:txBody>
          <a:bodyPr/>
          <a:lstStyle/>
          <a:p>
            <a:fld id="{4766C7E0-3CE3-4606-B52D-AF307E05A36C}" type="datetime1">
              <a:rPr lang="fr-FR" smtClean="0"/>
              <a:t>06/11/2018</a:t>
            </a:fld>
            <a:endParaRPr lang="en-GB" dirty="0"/>
          </a:p>
        </p:txBody>
      </p:sp>
      <p:sp>
        <p:nvSpPr>
          <p:cNvPr id="13" name="Content Placeholder 2"/>
          <p:cNvSpPr txBox="1">
            <a:spLocks/>
          </p:cNvSpPr>
          <p:nvPr/>
        </p:nvSpPr>
        <p:spPr>
          <a:xfrm>
            <a:off x="6290434" y="4373642"/>
            <a:ext cx="5485957" cy="153249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rgbClr val="1D70B7"/>
              </a:buClr>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70B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D70B7"/>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D70B7"/>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D70B7"/>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AT" sz="2400" b="1" dirty="0"/>
              <a:t>Marc Pattinson</a:t>
            </a:r>
          </a:p>
          <a:p>
            <a:pPr algn="ctr"/>
            <a:r>
              <a:rPr lang="de-AT" sz="2400" b="1" dirty="0"/>
              <a:t>ECCP </a:t>
            </a:r>
            <a:r>
              <a:rPr lang="de-AT" sz="2400" b="1" dirty="0" err="1"/>
              <a:t>Coordination</a:t>
            </a:r>
            <a:r>
              <a:rPr lang="de-AT" sz="2400" b="1" dirty="0"/>
              <a:t> Team</a:t>
            </a:r>
            <a:endParaRPr lang="de-AT" sz="2400" dirty="0"/>
          </a:p>
          <a:p>
            <a:endParaRPr lang="en-GB" dirty="0"/>
          </a:p>
        </p:txBody>
      </p:sp>
      <p:sp>
        <p:nvSpPr>
          <p:cNvPr id="14" name="Title 1"/>
          <p:cNvSpPr txBox="1">
            <a:spLocks/>
          </p:cNvSpPr>
          <p:nvPr/>
        </p:nvSpPr>
        <p:spPr>
          <a:xfrm>
            <a:off x="560076" y="1488853"/>
            <a:ext cx="10800000" cy="47148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2600" b="1" kern="1200">
                <a:solidFill>
                  <a:srgbClr val="1D70B7"/>
                </a:solidFill>
                <a:latin typeface="Arial" panose="020B0604020202020204" pitchFamily="34" charset="0"/>
                <a:ea typeface="+mj-ea"/>
                <a:cs typeface="Arial" panose="020B0604020202020204" pitchFamily="34" charset="0"/>
              </a:defRPr>
            </a:lvl1pPr>
          </a:lstStyle>
          <a:p>
            <a:pPr algn="ctr"/>
            <a:r>
              <a:rPr lang="en-US" sz="3600" dirty="0"/>
              <a:t>Thank you for your attention!</a:t>
            </a:r>
            <a:br>
              <a:rPr lang="en-US" sz="3600" dirty="0"/>
            </a:br>
            <a:endParaRPr lang="en-GB" sz="3600" dirty="0"/>
          </a:p>
        </p:txBody>
      </p:sp>
    </p:spTree>
    <p:extLst>
      <p:ext uri="{BB962C8B-B14F-4D97-AF65-F5344CB8AC3E}">
        <p14:creationId xmlns:p14="http://schemas.microsoft.com/office/powerpoint/2010/main" val="391353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798" y="890734"/>
            <a:ext cx="7519304" cy="471488"/>
          </a:xfrm>
        </p:spPr>
        <p:txBody>
          <a:bodyPr/>
          <a:lstStyle/>
          <a:p>
            <a:r>
              <a:rPr lang="fr-FR" dirty="0" err="1"/>
              <a:t>What</a:t>
            </a:r>
            <a:r>
              <a:rPr lang="fr-FR" dirty="0"/>
              <a:t> </a:t>
            </a:r>
            <a:r>
              <a:rPr lang="fr-FR" dirty="0" err="1"/>
              <a:t>is</a:t>
            </a:r>
            <a:r>
              <a:rPr lang="fr-FR" dirty="0"/>
              <a:t> the </a:t>
            </a:r>
            <a:r>
              <a:rPr lang="en-US" dirty="0"/>
              <a:t>European Cluster Collaboration Platform</a:t>
            </a:r>
            <a:r>
              <a:rPr lang="fr-FR" dirty="0"/>
              <a:t>?</a:t>
            </a:r>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2</a:t>
            </a:fld>
            <a:endParaRPr lang="en-GB" dirty="0"/>
          </a:p>
        </p:txBody>
      </p:sp>
      <p:sp>
        <p:nvSpPr>
          <p:cNvPr id="8" name="Footer Placeholder 1"/>
          <p:cNvSpPr>
            <a:spLocks noGrp="1"/>
          </p:cNvSpPr>
          <p:nvPr>
            <p:ph type="ftr" sz="quarter" idx="11"/>
          </p:nvPr>
        </p:nvSpPr>
        <p:spPr>
          <a:xfrm>
            <a:off x="1956000" y="6346518"/>
            <a:ext cx="8280000" cy="501650"/>
          </a:xfrm>
        </p:spPr>
        <p:txBody>
          <a:bodyPr/>
          <a:lstStyle/>
          <a:p>
            <a:endParaRPr lang="en-GB" dirty="0"/>
          </a:p>
        </p:txBody>
      </p:sp>
      <p:sp>
        <p:nvSpPr>
          <p:cNvPr id="9" name="Date Placeholder 2"/>
          <p:cNvSpPr>
            <a:spLocks noGrp="1"/>
          </p:cNvSpPr>
          <p:nvPr>
            <p:ph type="dt" sz="half" idx="10"/>
          </p:nvPr>
        </p:nvSpPr>
        <p:spPr>
          <a:xfrm>
            <a:off x="694798" y="6346518"/>
            <a:ext cx="1223402" cy="501650"/>
          </a:xfrm>
        </p:spPr>
        <p:txBody>
          <a:bodyPr/>
          <a:lstStyle/>
          <a:p>
            <a:fld id="{3D9F2358-74A0-4A72-8FA6-1F40B6E6E2EC}" type="datetime1">
              <a:rPr lang="fr-FR"/>
              <a:pPr/>
              <a:t>06/11/2018</a:t>
            </a:fld>
            <a:endParaRPr lang="en-GB" dirty="0"/>
          </a:p>
        </p:txBody>
      </p:sp>
      <p:sp>
        <p:nvSpPr>
          <p:cNvPr id="10" name="ZoneTexte 9"/>
          <p:cNvSpPr txBox="1"/>
          <p:nvPr/>
        </p:nvSpPr>
        <p:spPr>
          <a:xfrm>
            <a:off x="0" y="1470664"/>
            <a:ext cx="3762650" cy="461665"/>
          </a:xfrm>
          <a:prstGeom prst="rect">
            <a:avLst/>
          </a:prstGeom>
          <a:noFill/>
        </p:spPr>
        <p:txBody>
          <a:bodyPr wrap="square" rtlCol="0">
            <a:spAutoFit/>
          </a:bodyPr>
          <a:lstStyle/>
          <a:p>
            <a:r>
              <a:rPr lang="fr-FR" sz="2400" i="1" dirty="0">
                <a:hlinkClick r:id="rId2"/>
              </a:rPr>
              <a:t>www.clustercollaboration.eu</a:t>
            </a:r>
            <a:r>
              <a:rPr lang="fr-FR" sz="2400" i="1" dirty="0"/>
              <a:t> </a:t>
            </a:r>
          </a:p>
        </p:txBody>
      </p:sp>
      <p:sp>
        <p:nvSpPr>
          <p:cNvPr id="13" name="ZoneTexte 12"/>
          <p:cNvSpPr txBox="1"/>
          <p:nvPr/>
        </p:nvSpPr>
        <p:spPr>
          <a:xfrm>
            <a:off x="-66674" y="1877148"/>
            <a:ext cx="3962400" cy="4216539"/>
          </a:xfrm>
          <a:prstGeom prst="rect">
            <a:avLst/>
          </a:prstGeom>
          <a:noFill/>
        </p:spPr>
        <p:txBody>
          <a:bodyPr wrap="square" rtlCol="0">
            <a:spAutoFit/>
          </a:bodyPr>
          <a:lstStyle/>
          <a:p>
            <a:r>
              <a:rPr lang="fr-FR" sz="2800" i="1" dirty="0"/>
              <a:t> </a:t>
            </a:r>
            <a:endParaRPr lang="fr-FR" sz="2400" i="1" dirty="0"/>
          </a:p>
          <a:p>
            <a:pPr algn="ctr"/>
            <a:r>
              <a:rPr lang="fr-FR" sz="2400" i="1" dirty="0" err="1"/>
              <a:t>Your</a:t>
            </a:r>
            <a:r>
              <a:rPr lang="fr-FR" sz="2400" i="1" dirty="0"/>
              <a:t> hub for cluster collaboration in Europe and </a:t>
            </a:r>
            <a:r>
              <a:rPr lang="fr-FR" sz="2400" i="1" dirty="0" err="1"/>
              <a:t>beyond</a:t>
            </a:r>
            <a:r>
              <a:rPr lang="fr-FR" sz="2400" i="1" dirty="0"/>
              <a:t> – for the profit of </a:t>
            </a:r>
            <a:r>
              <a:rPr lang="fr-FR" sz="2400" i="1" dirty="0" err="1"/>
              <a:t>your</a:t>
            </a:r>
            <a:r>
              <a:rPr lang="fr-FR" sz="2400" i="1" dirty="0"/>
              <a:t> </a:t>
            </a:r>
            <a:r>
              <a:rPr lang="fr-FR" sz="2400" i="1" dirty="0" err="1"/>
              <a:t>members</a:t>
            </a:r>
            <a:r>
              <a:rPr lang="fr-FR" sz="2400" i="1" dirty="0"/>
              <a:t>!</a:t>
            </a:r>
          </a:p>
          <a:p>
            <a:pPr algn="ctr"/>
            <a:endParaRPr lang="fr-FR" sz="2400" i="1" dirty="0"/>
          </a:p>
          <a:p>
            <a:endParaRPr lang="fr-FR" sz="2000" i="1" dirty="0"/>
          </a:p>
          <a:p>
            <a:pPr marL="342900" indent="-342900">
              <a:buClr>
                <a:srgbClr val="1D70B7"/>
              </a:buClr>
              <a:buFont typeface="Wingdings" panose="05000000000000000000" pitchFamily="2" charset="2"/>
              <a:buChar char="v"/>
            </a:pPr>
            <a:r>
              <a:rPr lang="fr-FR" sz="2000" i="1" dirty="0"/>
              <a:t>Profile </a:t>
            </a:r>
            <a:r>
              <a:rPr lang="fr-FR" sz="2000" i="1" dirty="0" err="1"/>
              <a:t>your</a:t>
            </a:r>
            <a:r>
              <a:rPr lang="fr-FR" sz="2000" i="1" dirty="0"/>
              <a:t> cluster / business organisation</a:t>
            </a:r>
          </a:p>
          <a:p>
            <a:pPr marL="342900" indent="-342900">
              <a:buClr>
                <a:srgbClr val="1D70B7"/>
              </a:buClr>
              <a:buFont typeface="Wingdings" panose="05000000000000000000" pitchFamily="2" charset="2"/>
              <a:buChar char="v"/>
            </a:pPr>
            <a:r>
              <a:rPr lang="fr-FR" sz="2000" i="1" dirty="0"/>
              <a:t> Engage </a:t>
            </a:r>
            <a:r>
              <a:rPr lang="fr-FR" sz="2000" i="1" dirty="0" err="1"/>
              <a:t>with</a:t>
            </a:r>
            <a:r>
              <a:rPr lang="fr-FR" sz="2000" i="1" dirty="0"/>
              <a:t> </a:t>
            </a:r>
            <a:r>
              <a:rPr lang="fr-FR" sz="2000" i="1" dirty="0" err="1"/>
              <a:t>partners</a:t>
            </a:r>
            <a:r>
              <a:rPr lang="fr-FR" sz="2000" i="1" dirty="0"/>
              <a:t> &amp; </a:t>
            </a:r>
            <a:r>
              <a:rPr lang="fr-FR" sz="2000" i="1" dirty="0" err="1"/>
              <a:t>find</a:t>
            </a:r>
            <a:r>
              <a:rPr lang="fr-FR" sz="2000" i="1" dirty="0"/>
              <a:t> information</a:t>
            </a:r>
          </a:p>
          <a:p>
            <a:pPr marL="342900" indent="-342900">
              <a:buClr>
                <a:srgbClr val="1D70B7"/>
              </a:buClr>
              <a:buFont typeface="Wingdings" panose="05000000000000000000" pitchFamily="2" charset="2"/>
              <a:buChar char="v"/>
            </a:pPr>
            <a:r>
              <a:rPr lang="fr-FR" sz="2000" i="1" dirty="0" err="1"/>
              <a:t>Make</a:t>
            </a:r>
            <a:r>
              <a:rPr lang="fr-FR" sz="2000" i="1" dirty="0"/>
              <a:t> use of </a:t>
            </a:r>
            <a:r>
              <a:rPr lang="fr-FR" sz="2000" i="1" dirty="0" err="1"/>
              <a:t>our</a:t>
            </a:r>
            <a:r>
              <a:rPr lang="fr-FR" sz="2000" i="1" dirty="0"/>
              <a:t> diverse </a:t>
            </a:r>
            <a:r>
              <a:rPr lang="fr-FR" sz="2000" i="1" dirty="0" err="1"/>
              <a:t>tools</a:t>
            </a:r>
            <a:r>
              <a:rPr lang="fr-FR" sz="2000" i="1" dirty="0"/>
              <a:t>…</a:t>
            </a:r>
          </a:p>
        </p:txBody>
      </p:sp>
      <p:pic>
        <p:nvPicPr>
          <p:cNvPr id="5" name="Image 4">
            <a:extLst>
              <a:ext uri="{FF2B5EF4-FFF2-40B4-BE49-F238E27FC236}">
                <a16:creationId xmlns:a16="http://schemas.microsoft.com/office/drawing/2014/main" id="{96C2D0B9-B12B-41F9-9073-EE5ED31B10CC}"/>
              </a:ext>
            </a:extLst>
          </p:cNvPr>
          <p:cNvPicPr>
            <a:picLocks noChangeAspect="1"/>
          </p:cNvPicPr>
          <p:nvPr/>
        </p:nvPicPr>
        <p:blipFill rotWithShape="1">
          <a:blip r:embed="rId3"/>
          <a:srcRect l="-1878" t="14167" r="1878" b="1389"/>
          <a:stretch/>
        </p:blipFill>
        <p:spPr>
          <a:xfrm>
            <a:off x="3693378" y="1657887"/>
            <a:ext cx="8422297" cy="4579592"/>
          </a:xfrm>
          <a:prstGeom prst="rect">
            <a:avLst/>
          </a:prstGeom>
        </p:spPr>
      </p:pic>
      <p:sp>
        <p:nvSpPr>
          <p:cNvPr id="3" name="Ellipse 2"/>
          <p:cNvSpPr/>
          <p:nvPr/>
        </p:nvSpPr>
        <p:spPr>
          <a:xfrm>
            <a:off x="10236000" y="3609187"/>
            <a:ext cx="1546425" cy="8294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70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a:t>8/3/2016</a:t>
            </a:r>
            <a:endParaRPr lang="en-GB" dirty="0"/>
          </a:p>
        </p:txBody>
      </p:sp>
      <p:sp>
        <p:nvSpPr>
          <p:cNvPr id="5" name="Footer Placeholder 4"/>
          <p:cNvSpPr>
            <a:spLocks noGrp="1"/>
          </p:cNvSpPr>
          <p:nvPr>
            <p:ph type="ftr" sz="quarter" idx="11"/>
          </p:nvPr>
        </p:nvSpPr>
        <p:spPr/>
        <p:txBody>
          <a:bodyPr/>
          <a:lstStyle/>
          <a:p>
            <a:r>
              <a:rPr lang="en-US"/>
              <a:t>European Cluster Policies</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3</a:t>
            </a:fld>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964" b="6306"/>
          <a:stretch/>
        </p:blipFill>
        <p:spPr>
          <a:xfrm>
            <a:off x="1206843" y="243903"/>
            <a:ext cx="10146957" cy="6436715"/>
          </a:xfrm>
          <a:prstGeom prst="rect">
            <a:avLst/>
          </a:prstGeom>
        </p:spPr>
      </p:pic>
    </p:spTree>
    <p:extLst>
      <p:ext uri="{BB962C8B-B14F-4D97-AF65-F5344CB8AC3E}">
        <p14:creationId xmlns:p14="http://schemas.microsoft.com/office/powerpoint/2010/main" val="316306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ECCP </a:t>
            </a:r>
            <a:r>
              <a:rPr lang="de-DE" dirty="0" err="1"/>
              <a:t>selected</a:t>
            </a:r>
            <a:r>
              <a:rPr lang="de-DE" dirty="0"/>
              <a:t> </a:t>
            </a:r>
            <a:r>
              <a:rPr lang="de-DE" dirty="0" err="1"/>
              <a:t>key</a:t>
            </a:r>
            <a:r>
              <a:rPr lang="de-DE" dirty="0"/>
              <a:t> </a:t>
            </a:r>
            <a:r>
              <a:rPr lang="de-DE" dirty="0" err="1"/>
              <a:t>achievements</a:t>
            </a:r>
            <a:r>
              <a:rPr lang="de-DE" dirty="0"/>
              <a:t> </a:t>
            </a:r>
            <a:r>
              <a:rPr lang="de-DE" dirty="0" err="1"/>
              <a:t>over</a:t>
            </a:r>
            <a:r>
              <a:rPr lang="de-DE" dirty="0"/>
              <a:t> </a:t>
            </a:r>
            <a:r>
              <a:rPr lang="de-DE" dirty="0" err="1"/>
              <a:t>past</a:t>
            </a:r>
            <a:r>
              <a:rPr lang="de-DE" dirty="0"/>
              <a:t> 3 </a:t>
            </a:r>
            <a:r>
              <a:rPr lang="de-DE" dirty="0" err="1"/>
              <a:t>years</a:t>
            </a:r>
            <a:r>
              <a:rPr lang="de-DE" dirty="0"/>
              <a:t> : </a:t>
            </a:r>
          </a:p>
        </p:txBody>
      </p:sp>
      <p:sp>
        <p:nvSpPr>
          <p:cNvPr id="3" name="Inhaltsplatzhalter 2"/>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de-DE" dirty="0"/>
              <a:t>11.500 </a:t>
            </a:r>
            <a:r>
              <a:rPr lang="de-DE" dirty="0" err="1"/>
              <a:t>monthly</a:t>
            </a:r>
            <a:r>
              <a:rPr lang="de-DE" dirty="0"/>
              <a:t> </a:t>
            </a:r>
            <a:r>
              <a:rPr lang="de-DE" dirty="0" err="1"/>
              <a:t>visitors</a:t>
            </a:r>
            <a:r>
              <a:rPr lang="de-DE" dirty="0"/>
              <a:t> on </a:t>
            </a:r>
            <a:r>
              <a:rPr lang="de-DE" dirty="0" err="1"/>
              <a:t>the</a:t>
            </a:r>
            <a:r>
              <a:rPr lang="de-DE" dirty="0"/>
              <a:t> </a:t>
            </a:r>
            <a:r>
              <a:rPr lang="de-DE" dirty="0" err="1"/>
              <a:t>website</a:t>
            </a:r>
            <a:endParaRPr lang="de-DE" dirty="0"/>
          </a:p>
          <a:p>
            <a:pPr marL="285750" indent="-285750">
              <a:buFont typeface="Arial" panose="020B0604020202020204" pitchFamily="34" charset="0"/>
              <a:buChar char="•"/>
            </a:pPr>
            <a:r>
              <a:rPr lang="de-DE" dirty="0"/>
              <a:t>115 </a:t>
            </a:r>
            <a:r>
              <a:rPr lang="de-DE" dirty="0" err="1"/>
              <a:t>weekly</a:t>
            </a:r>
            <a:r>
              <a:rPr lang="de-DE" dirty="0"/>
              <a:t> </a:t>
            </a:r>
            <a:r>
              <a:rPr lang="de-DE" dirty="0" err="1"/>
              <a:t>digests</a:t>
            </a:r>
            <a:r>
              <a:rPr lang="de-DE" dirty="0"/>
              <a:t>/</a:t>
            </a:r>
            <a:r>
              <a:rPr lang="de-DE" dirty="0" err="1"/>
              <a:t>newsletters</a:t>
            </a:r>
            <a:endParaRPr lang="de-DE" dirty="0"/>
          </a:p>
          <a:p>
            <a:pPr marL="285750" indent="-285750">
              <a:buFont typeface="Arial" panose="020B0604020202020204" pitchFamily="34" charset="0"/>
              <a:buChar char="•"/>
            </a:pPr>
            <a:r>
              <a:rPr lang="de-DE" dirty="0"/>
              <a:t>3250 </a:t>
            </a:r>
            <a:r>
              <a:rPr lang="de-DE" dirty="0" err="1"/>
              <a:t>user</a:t>
            </a:r>
            <a:r>
              <a:rPr lang="de-DE" dirty="0"/>
              <a:t> </a:t>
            </a:r>
            <a:r>
              <a:rPr lang="de-DE" dirty="0" err="1"/>
              <a:t>accounts</a:t>
            </a:r>
            <a:r>
              <a:rPr lang="de-DE" dirty="0"/>
              <a:t> </a:t>
            </a:r>
            <a:r>
              <a:rPr lang="de-DE" dirty="0" err="1"/>
              <a:t>created</a:t>
            </a:r>
            <a:endParaRPr lang="de-DE" dirty="0"/>
          </a:p>
          <a:p>
            <a:pPr marL="285750" indent="-285750">
              <a:buFont typeface="Arial" panose="020B0604020202020204" pitchFamily="34" charset="0"/>
              <a:buChar char="•"/>
            </a:pPr>
            <a:r>
              <a:rPr lang="de-DE" dirty="0"/>
              <a:t>1950 </a:t>
            </a:r>
            <a:r>
              <a:rPr lang="de-DE" dirty="0" err="1"/>
              <a:t>news</a:t>
            </a:r>
            <a:r>
              <a:rPr lang="de-DE" dirty="0"/>
              <a:t> </a:t>
            </a:r>
            <a:r>
              <a:rPr lang="de-DE" dirty="0" err="1"/>
              <a:t>published</a:t>
            </a:r>
            <a:r>
              <a:rPr lang="de-DE" dirty="0"/>
              <a:t> (61% </a:t>
            </a:r>
            <a:r>
              <a:rPr lang="de-DE" dirty="0" err="1"/>
              <a:t>by</a:t>
            </a:r>
            <a:r>
              <a:rPr lang="de-DE" dirty="0"/>
              <a:t> </a:t>
            </a:r>
            <a:r>
              <a:rPr lang="de-DE" dirty="0" err="1"/>
              <a:t>users</a:t>
            </a:r>
            <a:r>
              <a:rPr lang="de-DE" dirty="0"/>
              <a:t>)</a:t>
            </a:r>
          </a:p>
          <a:p>
            <a:pPr marL="285750" indent="-285750">
              <a:buFont typeface="Arial" panose="020B0604020202020204" pitchFamily="34" charset="0"/>
              <a:buChar char="•"/>
            </a:pPr>
            <a:r>
              <a:rPr lang="de-DE" dirty="0"/>
              <a:t>945 </a:t>
            </a:r>
            <a:r>
              <a:rPr lang="de-DE" dirty="0" err="1"/>
              <a:t>events</a:t>
            </a:r>
            <a:r>
              <a:rPr lang="de-DE" dirty="0"/>
              <a:t> </a:t>
            </a:r>
            <a:r>
              <a:rPr lang="de-DE" dirty="0" err="1"/>
              <a:t>promoted</a:t>
            </a:r>
            <a:r>
              <a:rPr lang="de-DE" dirty="0"/>
              <a:t> (51% </a:t>
            </a:r>
            <a:r>
              <a:rPr lang="de-DE" dirty="0" err="1"/>
              <a:t>by</a:t>
            </a:r>
            <a:r>
              <a:rPr lang="de-DE" dirty="0"/>
              <a:t> </a:t>
            </a:r>
            <a:r>
              <a:rPr lang="de-DE" dirty="0" err="1"/>
              <a:t>users</a:t>
            </a:r>
            <a:r>
              <a:rPr lang="de-DE" dirty="0"/>
              <a:t>)</a:t>
            </a:r>
          </a:p>
          <a:p>
            <a:pPr marL="285750" indent="-285750">
              <a:buFont typeface="Arial" panose="020B0604020202020204" pitchFamily="34" charset="0"/>
              <a:buChar char="•"/>
            </a:pPr>
            <a:r>
              <a:rPr lang="de-DE" dirty="0"/>
              <a:t>163 </a:t>
            </a:r>
            <a:r>
              <a:rPr lang="de-DE" dirty="0" err="1"/>
              <a:t>calls</a:t>
            </a:r>
            <a:r>
              <a:rPr lang="de-DE" dirty="0"/>
              <a:t> </a:t>
            </a:r>
            <a:r>
              <a:rPr lang="de-DE" dirty="0" err="1"/>
              <a:t>published</a:t>
            </a:r>
            <a:endParaRPr lang="de-DE" dirty="0"/>
          </a:p>
          <a:p>
            <a:pPr marL="285750" indent="-285750">
              <a:buFont typeface="Arial" panose="020B0604020202020204" pitchFamily="34" charset="0"/>
              <a:buChar char="•"/>
            </a:pPr>
            <a:r>
              <a:rPr lang="de-DE" dirty="0"/>
              <a:t>57 </a:t>
            </a:r>
            <a:r>
              <a:rPr lang="de-DE" dirty="0" err="1"/>
              <a:t>partner</a:t>
            </a:r>
            <a:r>
              <a:rPr lang="de-DE" dirty="0"/>
              <a:t> </a:t>
            </a:r>
            <a:r>
              <a:rPr lang="de-DE" dirty="0" err="1"/>
              <a:t>searches</a:t>
            </a:r>
            <a:r>
              <a:rPr lang="de-DE" dirty="0"/>
              <a:t> </a:t>
            </a:r>
            <a:r>
              <a:rPr lang="de-DE" dirty="0" err="1"/>
              <a:t>published</a:t>
            </a:r>
            <a:endParaRPr lang="de-DE" dirty="0"/>
          </a:p>
          <a:p>
            <a:pPr marL="285750" indent="-285750">
              <a:buFont typeface="Arial" panose="020B0604020202020204" pitchFamily="34" charset="0"/>
              <a:buChar char="•"/>
            </a:pPr>
            <a:r>
              <a:rPr lang="de-DE" dirty="0"/>
              <a:t>47 cluster </a:t>
            </a:r>
            <a:r>
              <a:rPr lang="de-DE" dirty="0" err="1"/>
              <a:t>associations</a:t>
            </a:r>
            <a:r>
              <a:rPr lang="de-DE" dirty="0"/>
              <a:t>/</a:t>
            </a:r>
            <a:r>
              <a:rPr lang="de-DE" dirty="0" err="1"/>
              <a:t>networks</a:t>
            </a:r>
            <a:r>
              <a:rPr lang="de-DE" dirty="0"/>
              <a:t> </a:t>
            </a:r>
            <a:r>
              <a:rPr lang="de-DE" dirty="0" err="1"/>
              <a:t>featured</a:t>
            </a:r>
            <a:endParaRPr lang="de-DE" dirty="0"/>
          </a:p>
          <a:p>
            <a:pPr marL="285750" indent="-285750">
              <a:buFont typeface="Arial" panose="020B0604020202020204" pitchFamily="34" charset="0"/>
              <a:buChar char="•"/>
            </a:pPr>
            <a:r>
              <a:rPr lang="de-DE" dirty="0"/>
              <a:t>50 </a:t>
            </a:r>
            <a:r>
              <a:rPr lang="de-DE" dirty="0" err="1"/>
              <a:t>profiled</a:t>
            </a:r>
            <a:r>
              <a:rPr lang="de-DE" dirty="0"/>
              <a:t> ESCP-4i </a:t>
            </a:r>
            <a:r>
              <a:rPr lang="de-DE" dirty="0" err="1"/>
              <a:t>partnerships</a:t>
            </a:r>
            <a:endParaRPr lang="de-DE" dirty="0"/>
          </a:p>
          <a:p>
            <a:pPr marL="285750" indent="-285750">
              <a:buFont typeface="Arial" panose="020B0604020202020204" pitchFamily="34" charset="0"/>
              <a:buChar char="•"/>
            </a:pPr>
            <a:r>
              <a:rPr lang="de-DE" dirty="0"/>
              <a:t>58 cluster </a:t>
            </a:r>
            <a:r>
              <a:rPr lang="de-DE" dirty="0" err="1"/>
              <a:t>projects</a:t>
            </a:r>
            <a:r>
              <a:rPr lang="de-DE" dirty="0"/>
              <a:t> </a:t>
            </a:r>
            <a:r>
              <a:rPr lang="de-DE" dirty="0" err="1"/>
              <a:t>profiled</a:t>
            </a:r>
            <a:r>
              <a:rPr lang="de-DE" dirty="0"/>
              <a:t> (</a:t>
            </a:r>
            <a:r>
              <a:rPr lang="de-DE" dirty="0" err="1"/>
              <a:t>including</a:t>
            </a:r>
            <a:r>
              <a:rPr lang="de-DE" dirty="0"/>
              <a:t> INNOSUP </a:t>
            </a:r>
            <a:r>
              <a:rPr lang="de-DE" dirty="0" err="1"/>
              <a:t>and</a:t>
            </a:r>
            <a:r>
              <a:rPr lang="de-DE" dirty="0"/>
              <a:t> Cluster Excellence)</a:t>
            </a:r>
          </a:p>
          <a:p>
            <a:pPr marL="285750" indent="-285750">
              <a:buFont typeface="Arial" panose="020B0604020202020204" pitchFamily="34" charset="0"/>
              <a:buChar char="•"/>
            </a:pPr>
            <a:r>
              <a:rPr lang="de-DE" dirty="0"/>
              <a:t>4 </a:t>
            </a:r>
            <a:r>
              <a:rPr lang="de-DE" dirty="0" err="1"/>
              <a:t>webinars</a:t>
            </a:r>
            <a:endParaRPr lang="de-DE" dirty="0"/>
          </a:p>
          <a:p>
            <a:pPr marL="285750" indent="-285750">
              <a:buFont typeface="Arial" panose="020B0604020202020204" pitchFamily="34" charset="0"/>
              <a:buChar char="•"/>
            </a:pPr>
            <a:r>
              <a:rPr lang="de-DE" dirty="0"/>
              <a:t>6 </a:t>
            </a:r>
            <a:r>
              <a:rPr lang="de-DE" dirty="0" err="1"/>
              <a:t>user</a:t>
            </a:r>
            <a:r>
              <a:rPr lang="de-DE" dirty="0"/>
              <a:t> </a:t>
            </a:r>
            <a:r>
              <a:rPr lang="de-DE" dirty="0" err="1"/>
              <a:t>surveys</a:t>
            </a:r>
            <a:endParaRPr lang="de-DE" dirty="0"/>
          </a:p>
          <a:p>
            <a:pPr marL="285750" indent="-285750">
              <a:buFont typeface="Arial" panose="020B0604020202020204" pitchFamily="34" charset="0"/>
              <a:buChar char="•"/>
            </a:pPr>
            <a:r>
              <a:rPr lang="de-DE" dirty="0"/>
              <a:t>280 </a:t>
            </a:r>
            <a:r>
              <a:rPr lang="de-DE" dirty="0" err="1"/>
              <a:t>references</a:t>
            </a:r>
            <a:r>
              <a:rPr lang="de-DE" dirty="0"/>
              <a:t> </a:t>
            </a:r>
            <a:r>
              <a:rPr lang="de-DE" dirty="0" err="1"/>
              <a:t>to</a:t>
            </a:r>
            <a:r>
              <a:rPr lang="de-DE" dirty="0"/>
              <a:t> </a:t>
            </a:r>
            <a:r>
              <a:rPr lang="de-DE" dirty="0" err="1"/>
              <a:t>the</a:t>
            </a:r>
            <a:r>
              <a:rPr lang="de-DE" dirty="0"/>
              <a:t> ECCP in </a:t>
            </a:r>
            <a:r>
              <a:rPr lang="de-DE" dirty="0" err="1"/>
              <a:t>external</a:t>
            </a:r>
            <a:r>
              <a:rPr lang="de-DE" dirty="0"/>
              <a:t> </a:t>
            </a:r>
            <a:r>
              <a:rPr lang="de-DE" dirty="0" err="1"/>
              <a:t>media</a:t>
            </a:r>
            <a:endParaRPr lang="de-DE" sz="1800" dirty="0"/>
          </a:p>
          <a:p>
            <a:endParaRPr lang="de-DE" sz="1800" dirty="0"/>
          </a:p>
          <a:p>
            <a:endParaRPr lang="de-DE" sz="2400" dirty="0"/>
          </a:p>
        </p:txBody>
      </p:sp>
      <p:sp>
        <p:nvSpPr>
          <p:cNvPr id="4" name="Datumsplatzhalter 3"/>
          <p:cNvSpPr>
            <a:spLocks noGrp="1"/>
          </p:cNvSpPr>
          <p:nvPr>
            <p:ph type="dt" sz="half" idx="10"/>
          </p:nvPr>
        </p:nvSpPr>
        <p:spPr/>
        <p:txBody>
          <a:bodyPr/>
          <a:lstStyle/>
          <a:p>
            <a:fld id="{C3C11A44-9630-4D9D-AA5E-2619911044E8}" type="datetime1">
              <a:rPr lang="fr-FR" smtClean="0"/>
              <a:t>06/11/2018</a:t>
            </a:fld>
            <a:endParaRPr lang="en-GB" dirty="0"/>
          </a:p>
        </p:txBody>
      </p:sp>
      <p:sp>
        <p:nvSpPr>
          <p:cNvPr id="5" name="Fußzeilenplatzhalter 4"/>
          <p:cNvSpPr>
            <a:spLocks noGrp="1"/>
          </p:cNvSpPr>
          <p:nvPr>
            <p:ph type="ftr" sz="quarter" idx="11"/>
          </p:nvPr>
        </p:nvSpPr>
        <p:spPr/>
        <p:txBody>
          <a:bodyPr/>
          <a:lstStyle/>
          <a:p>
            <a:r>
              <a:rPr lang="en-US" dirty="0"/>
              <a:t>EREK Workshop Vienna 22 October 2018</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4</a:t>
            </a:fld>
            <a:endParaRPr lang="en-GB" dirty="0"/>
          </a:p>
        </p:txBody>
      </p:sp>
    </p:spTree>
    <p:extLst>
      <p:ext uri="{BB962C8B-B14F-4D97-AF65-F5344CB8AC3E}">
        <p14:creationId xmlns:p14="http://schemas.microsoft.com/office/powerpoint/2010/main" val="367532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798" y="1132363"/>
            <a:ext cx="10800000" cy="471488"/>
          </a:xfrm>
        </p:spPr>
        <p:txBody>
          <a:bodyPr/>
          <a:lstStyle/>
          <a:p>
            <a:r>
              <a:rPr lang="de-AT" dirty="0"/>
              <a:t>Cluster Matchmaking Events (</a:t>
            </a:r>
            <a:r>
              <a:rPr lang="de-AT" dirty="0" err="1"/>
              <a:t>co</a:t>
            </a:r>
            <a:r>
              <a:rPr lang="de-AT" dirty="0"/>
              <a:t>-) </a:t>
            </a:r>
            <a:r>
              <a:rPr lang="de-AT" dirty="0" err="1"/>
              <a:t>organised</a:t>
            </a:r>
            <a:r>
              <a:rPr lang="de-AT" dirty="0"/>
              <a:t> </a:t>
            </a:r>
            <a:r>
              <a:rPr lang="de-AT" dirty="0" err="1"/>
              <a:t>by</a:t>
            </a:r>
            <a:r>
              <a:rPr lang="de-AT" dirty="0"/>
              <a:t> </a:t>
            </a:r>
            <a:r>
              <a:rPr lang="de-AT" dirty="0" err="1"/>
              <a:t>the</a:t>
            </a:r>
            <a:r>
              <a:rPr lang="de-AT" dirty="0"/>
              <a:t> ECCP (</a:t>
            </a:r>
            <a:r>
              <a:rPr lang="de-AT" dirty="0" err="1"/>
              <a:t>funding</a:t>
            </a:r>
            <a:r>
              <a:rPr lang="de-AT" dirty="0"/>
              <a:t> </a:t>
            </a:r>
            <a:r>
              <a:rPr lang="de-AT" dirty="0" err="1"/>
              <a:t>available</a:t>
            </a:r>
            <a:r>
              <a:rPr lang="de-AT" dirty="0"/>
              <a:t> for </a:t>
            </a:r>
            <a:r>
              <a:rPr lang="de-AT" dirty="0" err="1"/>
              <a:t>clusters</a:t>
            </a:r>
            <a:r>
              <a:rPr lang="de-AT" dirty="0"/>
              <a:t>)</a:t>
            </a:r>
            <a:endParaRPr lang="de-DE" dirty="0"/>
          </a:p>
        </p:txBody>
      </p:sp>
      <p:sp>
        <p:nvSpPr>
          <p:cNvPr id="3" name="Inhaltsplatzhalter 2"/>
          <p:cNvSpPr>
            <a:spLocks noGrp="1"/>
          </p:cNvSpPr>
          <p:nvPr>
            <p:ph idx="1"/>
          </p:nvPr>
        </p:nvSpPr>
        <p:spPr>
          <a:xfrm>
            <a:off x="238125" y="1902940"/>
            <a:ext cx="11687175" cy="4443577"/>
          </a:xfrm>
        </p:spPr>
        <p:txBody>
          <a:bodyPr>
            <a:normAutofit fontScale="32500" lnSpcReduction="20000"/>
          </a:bodyPr>
          <a:lstStyle/>
          <a:p>
            <a:pPr marL="742950" lvl="1" indent="-285750" eaLnBrk="0" hangingPunct="0">
              <a:lnSpc>
                <a:spcPct val="80000"/>
              </a:lnSpc>
              <a:spcBef>
                <a:spcPct val="20000"/>
              </a:spcBef>
              <a:spcAft>
                <a:spcPct val="30000"/>
              </a:spcAft>
              <a:buClr>
                <a:schemeClr val="tx1"/>
              </a:buClr>
              <a:buFontTx/>
              <a:buChar char="•"/>
              <a:defRPr/>
            </a:pPr>
            <a:r>
              <a:rPr lang="fr-BE" altLang="en-US" sz="4600" b="1" dirty="0" err="1"/>
              <a:t>During</a:t>
            </a:r>
            <a:r>
              <a:rPr lang="fr-BE" altLang="en-US" sz="4600" b="1" dirty="0"/>
              <a:t> 2016-2017 ECCP </a:t>
            </a:r>
            <a:r>
              <a:rPr lang="fr-BE" altLang="en-US" sz="4600" b="1" dirty="0" err="1"/>
              <a:t>there</a:t>
            </a:r>
            <a:r>
              <a:rPr lang="fr-BE" altLang="en-US" sz="4600" b="1" dirty="0"/>
              <a:t> </a:t>
            </a:r>
            <a:r>
              <a:rPr lang="fr-BE" altLang="en-US" sz="4600" b="1" dirty="0" err="1"/>
              <a:t>were</a:t>
            </a:r>
            <a:r>
              <a:rPr lang="fr-BE" altLang="en-US" sz="4600" b="1" dirty="0"/>
              <a:t> 10 </a:t>
            </a:r>
            <a:r>
              <a:rPr lang="fr-BE" altLang="en-US" sz="4600" b="1" dirty="0" err="1"/>
              <a:t>matchmaking</a:t>
            </a:r>
            <a:r>
              <a:rPr lang="fr-BE" altLang="en-US" sz="4600" b="1" dirty="0"/>
              <a:t> </a:t>
            </a:r>
            <a:r>
              <a:rPr lang="fr-BE" altLang="en-US" sz="4600" b="1" dirty="0" err="1"/>
              <a:t>events</a:t>
            </a:r>
            <a:endParaRPr lang="fr-BE" altLang="en-US" sz="4600" b="1" dirty="0"/>
          </a:p>
          <a:p>
            <a:pPr marL="457200" lvl="1" indent="0" eaLnBrk="0" hangingPunct="0">
              <a:lnSpc>
                <a:spcPct val="110000"/>
              </a:lnSpc>
              <a:spcBef>
                <a:spcPct val="20000"/>
              </a:spcBef>
              <a:spcAft>
                <a:spcPct val="30000"/>
              </a:spcAft>
              <a:buClr>
                <a:schemeClr val="tx1"/>
              </a:buClr>
              <a:buNone/>
              <a:defRPr/>
            </a:pPr>
            <a:r>
              <a:rPr lang="fr-BE" altLang="en-US" sz="4600" dirty="0"/>
              <a:t>USA (April 2016), Iran (</a:t>
            </a:r>
            <a:r>
              <a:rPr lang="fr-BE" altLang="en-US" sz="4600" dirty="0" err="1"/>
              <a:t>October</a:t>
            </a:r>
            <a:r>
              <a:rPr lang="fr-BE" altLang="en-US" sz="4600" dirty="0"/>
              <a:t> 2016), Mexico (</a:t>
            </a:r>
            <a:r>
              <a:rPr lang="fr-BE" altLang="en-US" sz="4600" dirty="0" err="1"/>
              <a:t>October</a:t>
            </a:r>
            <a:r>
              <a:rPr lang="fr-BE" altLang="en-US" sz="4600" dirty="0"/>
              <a:t> 2016),  Europe/Brussels (</a:t>
            </a:r>
            <a:r>
              <a:rPr lang="fr-BE" altLang="en-US" sz="4600" dirty="0" err="1"/>
              <a:t>November</a:t>
            </a:r>
            <a:r>
              <a:rPr lang="fr-BE" altLang="en-US" sz="4600" dirty="0"/>
              <a:t> 2016), </a:t>
            </a:r>
            <a:r>
              <a:rPr lang="fr-BE" altLang="en-US" sz="4600" dirty="0" err="1"/>
              <a:t>Brazil</a:t>
            </a:r>
            <a:r>
              <a:rPr lang="fr-BE" altLang="en-US" sz="4600" dirty="0"/>
              <a:t> (</a:t>
            </a:r>
            <a:r>
              <a:rPr lang="fr-BE" altLang="en-US" sz="4600" dirty="0" err="1"/>
              <a:t>November</a:t>
            </a:r>
            <a:r>
              <a:rPr lang="fr-BE" altLang="en-US" sz="4600" dirty="0"/>
              <a:t> 2016),  USA (May 2017), Europe/Aerospace/Paris (</a:t>
            </a:r>
            <a:r>
              <a:rPr lang="fr-BE" altLang="en-US" sz="4600" dirty="0" err="1"/>
              <a:t>June</a:t>
            </a:r>
            <a:r>
              <a:rPr lang="fr-BE" altLang="en-US" sz="4600" dirty="0"/>
              <a:t> 2017), Taiwan (</a:t>
            </a:r>
            <a:r>
              <a:rPr lang="fr-BE" altLang="en-US" sz="4600" dirty="0" err="1"/>
              <a:t>June</a:t>
            </a:r>
            <a:r>
              <a:rPr lang="fr-BE" altLang="en-US" sz="4600" dirty="0"/>
              <a:t> 2017), </a:t>
            </a:r>
            <a:r>
              <a:rPr lang="fr-BE" altLang="en-US" sz="4600" dirty="0" err="1"/>
              <a:t>Thailand</a:t>
            </a:r>
            <a:r>
              <a:rPr lang="fr-BE" altLang="en-US" sz="4600" dirty="0"/>
              <a:t> (</a:t>
            </a:r>
            <a:r>
              <a:rPr lang="fr-BE" altLang="en-US" sz="4600" dirty="0" err="1"/>
              <a:t>September</a:t>
            </a:r>
            <a:r>
              <a:rPr lang="fr-BE" altLang="en-US" sz="4600" dirty="0"/>
              <a:t> 2017), Europe/Thessaloniki (</a:t>
            </a:r>
            <a:r>
              <a:rPr lang="fr-BE" altLang="en-US" sz="4600" dirty="0" err="1"/>
              <a:t>September</a:t>
            </a:r>
            <a:r>
              <a:rPr lang="fr-BE" altLang="en-US" sz="4600" dirty="0"/>
              <a:t> 2017)</a:t>
            </a:r>
          </a:p>
          <a:p>
            <a:pPr lvl="1" eaLnBrk="0" hangingPunct="0">
              <a:lnSpc>
                <a:spcPct val="110000"/>
              </a:lnSpc>
              <a:spcBef>
                <a:spcPct val="20000"/>
              </a:spcBef>
              <a:spcAft>
                <a:spcPct val="30000"/>
              </a:spcAft>
              <a:buClr>
                <a:schemeClr val="tx1"/>
              </a:buClr>
              <a:defRPr/>
            </a:pPr>
            <a:r>
              <a:rPr lang="en-GB" sz="4600" b="1" dirty="0"/>
              <a:t>For the period 2017 – 2019 there are 8 cluster matchmaking events planned</a:t>
            </a:r>
          </a:p>
          <a:p>
            <a:pPr marL="457200" lvl="1" indent="0" eaLnBrk="0" hangingPunct="0">
              <a:lnSpc>
                <a:spcPct val="110000"/>
              </a:lnSpc>
              <a:spcBef>
                <a:spcPct val="20000"/>
              </a:spcBef>
              <a:spcAft>
                <a:spcPct val="30000"/>
              </a:spcAft>
              <a:buClr>
                <a:schemeClr val="tx1"/>
              </a:buClr>
              <a:buNone/>
              <a:defRPr/>
            </a:pPr>
            <a:r>
              <a:rPr lang="fr-FR" sz="4600" dirty="0"/>
              <a:t>Europe/Brussels (</a:t>
            </a:r>
            <a:r>
              <a:rPr lang="fr-FR" sz="4600" dirty="0" err="1"/>
              <a:t>February</a:t>
            </a:r>
            <a:r>
              <a:rPr lang="fr-FR" sz="4600" dirty="0"/>
              <a:t> 2018), Ukraine (March 2018), Taiwan (</a:t>
            </a:r>
            <a:r>
              <a:rPr lang="fr-FR" sz="4600" dirty="0" err="1"/>
              <a:t>June</a:t>
            </a:r>
            <a:r>
              <a:rPr lang="fr-FR" sz="4600" dirty="0"/>
              <a:t> 2018), Western Balkans in Zagreb (22-23 </a:t>
            </a:r>
            <a:r>
              <a:rPr lang="fr-FR" sz="4600" dirty="0" err="1"/>
              <a:t>November</a:t>
            </a:r>
            <a:r>
              <a:rPr lang="fr-FR" sz="4600" dirty="0"/>
              <a:t> 2018), </a:t>
            </a:r>
            <a:r>
              <a:rPr lang="fr-FR" sz="4600" dirty="0">
                <a:highlight>
                  <a:srgbClr val="FFFF00"/>
                </a:highlight>
              </a:rPr>
              <a:t>EU-</a:t>
            </a:r>
            <a:r>
              <a:rPr lang="fr-FR" sz="4600" dirty="0" err="1">
                <a:highlight>
                  <a:srgbClr val="FFFF00"/>
                </a:highlight>
              </a:rPr>
              <a:t>Korea</a:t>
            </a:r>
            <a:r>
              <a:rPr lang="fr-FR" sz="4600" dirty="0">
                <a:highlight>
                  <a:srgbClr val="FFFF00"/>
                </a:highlight>
              </a:rPr>
              <a:t> </a:t>
            </a:r>
            <a:r>
              <a:rPr lang="fr-FR" sz="4600" dirty="0" err="1">
                <a:highlight>
                  <a:srgbClr val="FFFF00"/>
                </a:highlight>
              </a:rPr>
              <a:t>within</a:t>
            </a:r>
            <a:r>
              <a:rPr lang="fr-FR" sz="4600" dirty="0">
                <a:highlight>
                  <a:srgbClr val="FFFF00"/>
                </a:highlight>
              </a:rPr>
              <a:t> the Utility </a:t>
            </a:r>
            <a:r>
              <a:rPr lang="fr-FR" sz="4600" dirty="0" err="1">
                <a:highlight>
                  <a:srgbClr val="FFFF00"/>
                </a:highlight>
              </a:rPr>
              <a:t>Week</a:t>
            </a:r>
            <a:r>
              <a:rPr lang="fr-FR" sz="4600" dirty="0">
                <a:highlight>
                  <a:srgbClr val="FFFF00"/>
                </a:highlight>
              </a:rPr>
              <a:t> in Vienna (6-8 </a:t>
            </a:r>
            <a:r>
              <a:rPr lang="fr-FR" sz="4600" dirty="0" err="1">
                <a:highlight>
                  <a:srgbClr val="FFFF00"/>
                </a:highlight>
              </a:rPr>
              <a:t>November</a:t>
            </a:r>
            <a:r>
              <a:rPr lang="fr-FR" sz="4600" dirty="0">
                <a:highlight>
                  <a:srgbClr val="FFFF00"/>
                </a:highlight>
              </a:rPr>
              <a:t> 2018)</a:t>
            </a:r>
            <a:r>
              <a:rPr lang="fr-FR" sz="4600" dirty="0"/>
              <a:t>, Canada (</a:t>
            </a:r>
            <a:r>
              <a:rPr lang="fr-FR" sz="4600" dirty="0" err="1"/>
              <a:t>Spring</a:t>
            </a:r>
            <a:r>
              <a:rPr lang="fr-FR" sz="4600" dirty="0"/>
              <a:t> 2019) and… </a:t>
            </a:r>
            <a:r>
              <a:rPr lang="fr-FR" sz="4600" dirty="0" err="1"/>
              <a:t>stay</a:t>
            </a:r>
            <a:r>
              <a:rPr lang="fr-FR" sz="4600" dirty="0"/>
              <a:t> </a:t>
            </a:r>
            <a:r>
              <a:rPr lang="fr-FR" sz="4600" dirty="0" err="1"/>
              <a:t>tuned</a:t>
            </a:r>
            <a:r>
              <a:rPr lang="fr-FR" sz="4600" dirty="0"/>
              <a:t>!</a:t>
            </a:r>
          </a:p>
          <a:p>
            <a:pPr marL="457200" lvl="1" indent="0" eaLnBrk="0" hangingPunct="0">
              <a:lnSpc>
                <a:spcPct val="110000"/>
              </a:lnSpc>
              <a:spcBef>
                <a:spcPct val="20000"/>
              </a:spcBef>
              <a:spcAft>
                <a:spcPct val="30000"/>
              </a:spcAft>
              <a:buClr>
                <a:schemeClr val="tx1"/>
              </a:buClr>
              <a:buNone/>
              <a:defRPr/>
            </a:pPr>
            <a:endParaRPr lang="fr-BE" altLang="en-US" sz="4600" dirty="0"/>
          </a:p>
          <a:p>
            <a:pPr marL="457200" lvl="1" indent="0" eaLnBrk="0" hangingPunct="0">
              <a:lnSpc>
                <a:spcPct val="80000"/>
              </a:lnSpc>
              <a:spcBef>
                <a:spcPct val="20000"/>
              </a:spcBef>
              <a:spcAft>
                <a:spcPct val="30000"/>
              </a:spcAft>
              <a:buClr>
                <a:schemeClr val="tx1"/>
              </a:buClr>
              <a:buNone/>
              <a:defRPr/>
            </a:pPr>
            <a:r>
              <a:rPr lang="fr-FR" sz="4600" dirty="0" err="1"/>
              <a:t>During</a:t>
            </a:r>
            <a:r>
              <a:rPr lang="fr-FR" sz="4600" dirty="0"/>
              <a:t> </a:t>
            </a:r>
            <a:r>
              <a:rPr lang="fr-FR" sz="4600" dirty="0" err="1"/>
              <a:t>these</a:t>
            </a:r>
            <a:r>
              <a:rPr lang="fr-FR" sz="4600" dirty="0"/>
              <a:t> </a:t>
            </a:r>
            <a:r>
              <a:rPr lang="fr-FR" sz="4600" dirty="0" err="1"/>
              <a:t>events</a:t>
            </a:r>
            <a:r>
              <a:rPr lang="fr-FR" sz="4600" dirty="0"/>
              <a:t> (Over 3 </a:t>
            </a:r>
            <a:r>
              <a:rPr lang="fr-FR" sz="4600" dirty="0" err="1"/>
              <a:t>years</a:t>
            </a:r>
            <a:r>
              <a:rPr lang="fr-FR" sz="4600" dirty="0"/>
              <a:t> not </a:t>
            </a:r>
            <a:r>
              <a:rPr lang="fr-FR" sz="4600" dirty="0" err="1"/>
              <a:t>including</a:t>
            </a:r>
            <a:r>
              <a:rPr lang="fr-FR" sz="4600" dirty="0"/>
              <a:t> EU-</a:t>
            </a:r>
            <a:r>
              <a:rPr lang="fr-FR" sz="4600" dirty="0" err="1"/>
              <a:t>Korea</a:t>
            </a:r>
            <a:r>
              <a:rPr lang="fr-FR" sz="4600" dirty="0"/>
              <a:t>):</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GB" sz="4600" dirty="0"/>
              <a:t>2984 bilateral meetings were held</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GB" sz="4600" dirty="0"/>
              <a:t>439 European cluster organisations participated</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GB" sz="4600" dirty="0"/>
              <a:t>159 participants from countries beyond Europe attended</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US" sz="4600" dirty="0"/>
              <a:t>363 cooperation cases were developed</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de-DE" sz="4600" dirty="0"/>
              <a:t>27 formal </a:t>
            </a:r>
            <a:r>
              <a:rPr lang="de-DE" sz="4600" dirty="0" err="1"/>
              <a:t>agreements</a:t>
            </a:r>
            <a:r>
              <a:rPr lang="de-DE" sz="4600" dirty="0"/>
              <a:t> </a:t>
            </a:r>
            <a:r>
              <a:rPr lang="de-DE" sz="4600" dirty="0" err="1"/>
              <a:t>signed</a:t>
            </a:r>
            <a:endParaRPr lang="en-US" sz="4600" dirty="0"/>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GB" sz="4600" dirty="0"/>
              <a:t>28 European countries were represented</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GB" sz="4600" dirty="0"/>
              <a:t>7 non-European countries represented (</a:t>
            </a:r>
            <a:r>
              <a:rPr lang="en-GB" sz="4600" dirty="0" err="1"/>
              <a:t>iUSA</a:t>
            </a:r>
            <a:r>
              <a:rPr lang="en-GB" sz="4600" dirty="0"/>
              <a:t>, Taiwan, Brazil, Mexico, Iran, Thailand and Korea) </a:t>
            </a:r>
          </a:p>
          <a:p>
            <a:pPr lvl="2" eaLnBrk="0" hangingPunct="0">
              <a:lnSpc>
                <a:spcPct val="80000"/>
              </a:lnSpc>
              <a:spcBef>
                <a:spcPct val="20000"/>
              </a:spcBef>
              <a:spcAft>
                <a:spcPct val="30000"/>
              </a:spcAft>
              <a:buClr>
                <a:schemeClr val="tx1"/>
              </a:buClr>
              <a:buFont typeface="Wingdings" panose="05000000000000000000" pitchFamily="2" charset="2"/>
              <a:buChar char="ü"/>
              <a:defRPr/>
            </a:pPr>
            <a:r>
              <a:rPr lang="en-GB" sz="4600" dirty="0"/>
              <a:t>9 international cooperation events were organised</a:t>
            </a:r>
          </a:p>
        </p:txBody>
      </p:sp>
      <p:sp>
        <p:nvSpPr>
          <p:cNvPr id="4" name="Datumsplatzhalter 3"/>
          <p:cNvSpPr>
            <a:spLocks noGrp="1"/>
          </p:cNvSpPr>
          <p:nvPr>
            <p:ph type="dt" sz="half" idx="10"/>
          </p:nvPr>
        </p:nvSpPr>
        <p:spPr/>
        <p:txBody>
          <a:bodyPr/>
          <a:lstStyle/>
          <a:p>
            <a:fld id="{C3C11A44-9630-4D9D-AA5E-2619911044E8}" type="datetime1">
              <a:rPr lang="fr-FR" smtClean="0"/>
              <a:t>06/11/2018</a:t>
            </a:fld>
            <a:endParaRPr lang="en-GB" dirty="0"/>
          </a:p>
        </p:txBody>
      </p:sp>
      <p:sp>
        <p:nvSpPr>
          <p:cNvPr id="5" name="Fußzeilenplatzhalter 4"/>
          <p:cNvSpPr>
            <a:spLocks noGrp="1"/>
          </p:cNvSpPr>
          <p:nvPr>
            <p:ph type="ftr" sz="quarter" idx="11"/>
          </p:nvPr>
        </p:nvSpPr>
        <p:spPr/>
        <p:txBody>
          <a:bodyPr/>
          <a:lstStyle/>
          <a:p>
            <a:r>
              <a:rPr lang="en-US" dirty="0"/>
              <a:t>EREK Workshop Vienna 22 October 2018</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5</a:t>
            </a:fld>
            <a:endParaRPr lang="en-GB" dirty="0"/>
          </a:p>
        </p:txBody>
      </p:sp>
      <p:pic>
        <p:nvPicPr>
          <p:cNvPr id="7" name="Grafik 1" descr="C:\Users\Lucia Seel\Documents\3 ECCP 3.0\matchmaking events\Brussels Dec 2016\_S8B3209.jpg">
            <a:extLst>
              <a:ext uri="{FF2B5EF4-FFF2-40B4-BE49-F238E27FC236}">
                <a16:creationId xmlns:a16="http://schemas.microsoft.com/office/drawing/2014/main" id="{0022B8D6-AB01-4AD7-809D-9A6660290C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471" y="3772131"/>
            <a:ext cx="4060328" cy="1953506"/>
          </a:xfrm>
          <a:prstGeom prst="rect">
            <a:avLst/>
          </a:prstGeom>
          <a:noFill/>
          <a:ln>
            <a:noFill/>
          </a:ln>
        </p:spPr>
      </p:pic>
    </p:spTree>
    <p:extLst>
      <p:ext uri="{BB962C8B-B14F-4D97-AF65-F5344CB8AC3E}">
        <p14:creationId xmlns:p14="http://schemas.microsoft.com/office/powerpoint/2010/main" val="378267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98" y="870350"/>
            <a:ext cx="10800000" cy="471488"/>
          </a:xfrm>
        </p:spPr>
        <p:txBody>
          <a:bodyPr/>
          <a:lstStyle/>
          <a:p>
            <a:r>
              <a:rPr lang="de-AT" dirty="0"/>
              <a:t>Cluster </a:t>
            </a:r>
            <a:r>
              <a:rPr lang="de-AT" dirty="0" err="1"/>
              <a:t>Organisations</a:t>
            </a:r>
            <a:r>
              <a:rPr lang="de-AT" dirty="0"/>
              <a:t> Mapping</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6</a:t>
            </a:fld>
            <a:endParaRPr lang="en-GB" dirty="0"/>
          </a:p>
        </p:txBody>
      </p:sp>
      <p:sp>
        <p:nvSpPr>
          <p:cNvPr id="12" name="ZoneTexte 11"/>
          <p:cNvSpPr txBox="1"/>
          <p:nvPr/>
        </p:nvSpPr>
        <p:spPr>
          <a:xfrm>
            <a:off x="7554482" y="1087008"/>
            <a:ext cx="4450469" cy="4154984"/>
          </a:xfrm>
          <a:prstGeom prst="rect">
            <a:avLst/>
          </a:prstGeom>
          <a:solidFill>
            <a:schemeClr val="bg1"/>
          </a:solidFill>
        </p:spPr>
        <p:txBody>
          <a:bodyPr wrap="square" rtlCol="0">
            <a:spAutoFit/>
          </a:bodyPr>
          <a:lstStyle/>
          <a:p>
            <a:r>
              <a:rPr lang="fr-FR" sz="2400" i="1" dirty="0"/>
              <a:t>Set up a profile on ECCP and put </a:t>
            </a:r>
            <a:r>
              <a:rPr lang="fr-FR" sz="2400" i="1" dirty="0" err="1"/>
              <a:t>your</a:t>
            </a:r>
            <a:r>
              <a:rPr lang="fr-FR" sz="2400" i="1" dirty="0"/>
              <a:t> cluster on the </a:t>
            </a:r>
            <a:r>
              <a:rPr lang="fr-FR" sz="2400" i="1" dirty="0" err="1"/>
              <a:t>map</a:t>
            </a:r>
            <a:r>
              <a:rPr lang="fr-FR" sz="2400" i="1" dirty="0"/>
              <a:t>!</a:t>
            </a:r>
          </a:p>
          <a:p>
            <a:endParaRPr lang="fr-FR" sz="2400" i="1" dirty="0"/>
          </a:p>
          <a:p>
            <a:pPr marL="342900" indent="-342900">
              <a:buClr>
                <a:srgbClr val="1D70B7"/>
              </a:buClr>
              <a:buFont typeface="Wingdings" panose="05000000000000000000" pitchFamily="2" charset="2"/>
              <a:buChar char="v"/>
            </a:pPr>
            <a:r>
              <a:rPr lang="fr-FR" sz="2400" i="1" dirty="0" err="1"/>
              <a:t>Search</a:t>
            </a:r>
            <a:r>
              <a:rPr lang="fr-FR" sz="2400" i="1" dirty="0"/>
              <a:t> by multiple </a:t>
            </a:r>
            <a:r>
              <a:rPr lang="fr-FR" sz="2400" i="1" dirty="0" err="1"/>
              <a:t>criteria</a:t>
            </a:r>
            <a:r>
              <a:rPr lang="fr-FR" sz="2400" i="1" dirty="0"/>
              <a:t>: </a:t>
            </a:r>
            <a:r>
              <a:rPr lang="fr-FR" sz="2400" i="1" dirty="0" err="1"/>
              <a:t>sector</a:t>
            </a:r>
            <a:r>
              <a:rPr lang="fr-FR" sz="2400" i="1" dirty="0"/>
              <a:t>, </a:t>
            </a:r>
            <a:r>
              <a:rPr lang="fr-FR" sz="2400" i="1" dirty="0" err="1"/>
              <a:t>technology</a:t>
            </a:r>
            <a:r>
              <a:rPr lang="fr-FR" sz="2400" i="1" dirty="0"/>
              <a:t> </a:t>
            </a:r>
            <a:r>
              <a:rPr lang="fr-FR" sz="2400" i="1" dirty="0" err="1"/>
              <a:t>fields</a:t>
            </a:r>
            <a:r>
              <a:rPr lang="fr-FR" sz="2400" i="1" dirty="0"/>
              <a:t>, country…</a:t>
            </a:r>
          </a:p>
          <a:p>
            <a:pPr marL="342900" indent="-342900">
              <a:buClr>
                <a:srgbClr val="1D70B7"/>
              </a:buClr>
              <a:buFont typeface="Wingdings" panose="05000000000000000000" pitchFamily="2" charset="2"/>
              <a:buChar char="v"/>
            </a:pPr>
            <a:r>
              <a:rPr lang="fr-FR" sz="2400" i="1" dirty="0" err="1"/>
              <a:t>Currently</a:t>
            </a:r>
            <a:r>
              <a:rPr lang="fr-FR" sz="2400" i="1" dirty="0"/>
              <a:t> </a:t>
            </a:r>
            <a:r>
              <a:rPr lang="fr-FR" sz="2400" b="1" i="1" dirty="0">
                <a:solidFill>
                  <a:schemeClr val="accent5"/>
                </a:solidFill>
              </a:rPr>
              <a:t>880</a:t>
            </a:r>
            <a:r>
              <a:rPr lang="fr-FR" sz="2400" i="1" dirty="0"/>
              <a:t> clusters </a:t>
            </a:r>
            <a:r>
              <a:rPr lang="fr-FR" sz="2400" i="1" dirty="0" err="1"/>
              <a:t>mapped</a:t>
            </a:r>
            <a:r>
              <a:rPr lang="fr-FR" sz="2400" i="1" dirty="0"/>
              <a:t> (out of </a:t>
            </a:r>
            <a:r>
              <a:rPr lang="fr-FR" sz="2400" i="1" dirty="0" err="1"/>
              <a:t>which</a:t>
            </a:r>
            <a:r>
              <a:rPr lang="fr-FR" sz="2400" b="1" i="1" dirty="0">
                <a:solidFill>
                  <a:schemeClr val="accent5"/>
                </a:solidFill>
              </a:rPr>
              <a:t> 68</a:t>
            </a:r>
            <a:r>
              <a:rPr lang="fr-FR" sz="2400" i="1" dirty="0"/>
              <a:t> </a:t>
            </a:r>
            <a:r>
              <a:rPr lang="fr-FR" sz="2400" i="1" dirty="0" err="1"/>
              <a:t>beyond</a:t>
            </a:r>
            <a:r>
              <a:rPr lang="fr-FR" sz="2400" i="1" dirty="0"/>
              <a:t> Europe).</a:t>
            </a:r>
          </a:p>
          <a:p>
            <a:pPr marL="342900" indent="-342900">
              <a:buClr>
                <a:srgbClr val="1D70B7"/>
              </a:buClr>
              <a:buFont typeface="Wingdings" panose="05000000000000000000" pitchFamily="2" charset="2"/>
              <a:buChar char="v"/>
            </a:pPr>
            <a:r>
              <a:rPr lang="fr-FR" sz="2400" b="1" i="1" dirty="0">
                <a:solidFill>
                  <a:schemeClr val="accent5"/>
                </a:solidFill>
              </a:rPr>
              <a:t>51 </a:t>
            </a:r>
            <a:r>
              <a:rPr lang="fr-FR" sz="2400" i="1" dirty="0"/>
              <a:t>clusters are </a:t>
            </a:r>
            <a:r>
              <a:rPr lang="fr-FR" sz="2400" i="1" dirty="0" err="1"/>
              <a:t>targeting</a:t>
            </a:r>
            <a:r>
              <a:rPr lang="fr-FR" sz="2400" i="1" dirty="0"/>
              <a:t> </a:t>
            </a:r>
            <a:r>
              <a:rPr lang="fr-FR" sz="2400" i="1" dirty="0" err="1"/>
              <a:t>Korea</a:t>
            </a:r>
            <a:r>
              <a:rPr lang="fr-FR" sz="2400" i="1" dirty="0"/>
              <a:t> for </a:t>
            </a:r>
            <a:r>
              <a:rPr lang="fr-FR" sz="2400" i="1" dirty="0" err="1"/>
              <a:t>their</a:t>
            </a:r>
            <a:r>
              <a:rPr lang="fr-FR" sz="2400" i="1" dirty="0"/>
              <a:t> international </a:t>
            </a:r>
            <a:r>
              <a:rPr lang="fr-FR" sz="2400" i="1" dirty="0" err="1"/>
              <a:t>activities</a:t>
            </a:r>
            <a:endParaRPr lang="fr-FR" dirty="0"/>
          </a:p>
        </p:txBody>
      </p:sp>
      <p:sp>
        <p:nvSpPr>
          <p:cNvPr id="9" name="Footer Placeholder 1"/>
          <p:cNvSpPr>
            <a:spLocks noGrp="1"/>
          </p:cNvSpPr>
          <p:nvPr>
            <p:ph type="ftr" sz="quarter" idx="11"/>
          </p:nvPr>
        </p:nvSpPr>
        <p:spPr>
          <a:xfrm>
            <a:off x="1956000" y="6346518"/>
            <a:ext cx="8280000" cy="501650"/>
          </a:xfrm>
        </p:spPr>
        <p:txBody>
          <a:bodyPr/>
          <a:lstStyle/>
          <a:p>
            <a:r>
              <a:rPr lang="en-US" dirty="0"/>
              <a:t>EREK Workshop Vienna 22 October 2018</a:t>
            </a:r>
            <a:endParaRPr lang="en-GB" dirty="0"/>
          </a:p>
        </p:txBody>
      </p:sp>
      <p:sp>
        <p:nvSpPr>
          <p:cNvPr id="13" name="Date Placeholder 2"/>
          <p:cNvSpPr>
            <a:spLocks noGrp="1"/>
          </p:cNvSpPr>
          <p:nvPr>
            <p:ph type="dt" sz="half" idx="10"/>
          </p:nvPr>
        </p:nvSpPr>
        <p:spPr>
          <a:xfrm>
            <a:off x="694798" y="6346518"/>
            <a:ext cx="1223402" cy="501650"/>
          </a:xfrm>
        </p:spPr>
        <p:txBody>
          <a:bodyPr/>
          <a:lstStyle/>
          <a:p>
            <a:fld id="{1C452F39-C106-4C3D-A955-B73C29F0F4A2}" type="datetime1">
              <a:rPr lang="fr-FR" smtClean="0"/>
              <a:t>06/11/2018</a:t>
            </a:fld>
            <a:endParaRPr lang="en-GB" dirty="0"/>
          </a:p>
        </p:txBody>
      </p:sp>
      <p:pic>
        <p:nvPicPr>
          <p:cNvPr id="11" name="Image 10">
            <a:extLst>
              <a:ext uri="{FF2B5EF4-FFF2-40B4-BE49-F238E27FC236}">
                <a16:creationId xmlns:a16="http://schemas.microsoft.com/office/drawing/2014/main" id="{24EB2A23-82E9-4A29-92B3-59B3C215B8F8}"/>
              </a:ext>
            </a:extLst>
          </p:cNvPr>
          <p:cNvPicPr/>
          <p:nvPr/>
        </p:nvPicPr>
        <p:blipFill rotWithShape="1">
          <a:blip r:embed="rId3"/>
          <a:srcRect l="1212" t="13723" r="7716" b="13937"/>
          <a:stretch/>
        </p:blipFill>
        <p:spPr bwMode="auto">
          <a:xfrm>
            <a:off x="95250" y="1738430"/>
            <a:ext cx="7204106" cy="3252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62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97" y="1132493"/>
            <a:ext cx="10927359" cy="471488"/>
          </a:xfrm>
        </p:spPr>
        <p:txBody>
          <a:bodyPr/>
          <a:lstStyle/>
          <a:p>
            <a:r>
              <a:rPr lang="de-AT" dirty="0"/>
              <a:t>Korean </a:t>
            </a:r>
            <a:r>
              <a:rPr lang="de-AT" dirty="0" err="1"/>
              <a:t>cluster</a:t>
            </a:r>
            <a:r>
              <a:rPr lang="de-AT" dirty="0"/>
              <a:t> </a:t>
            </a:r>
            <a:r>
              <a:rPr lang="de-AT" dirty="0" err="1"/>
              <a:t>organisations</a:t>
            </a:r>
            <a:r>
              <a:rPr lang="de-AT" dirty="0"/>
              <a:t> </a:t>
            </a:r>
            <a:r>
              <a:rPr lang="de-AT" dirty="0" err="1"/>
              <a:t>are</a:t>
            </a:r>
            <a:r>
              <a:rPr lang="de-AT" dirty="0"/>
              <a:t> </a:t>
            </a:r>
            <a:r>
              <a:rPr lang="de-AT" dirty="0" err="1"/>
              <a:t>welcome</a:t>
            </a:r>
            <a:r>
              <a:rPr lang="de-AT" dirty="0"/>
              <a:t>. Create </a:t>
            </a:r>
            <a:r>
              <a:rPr lang="de-AT" dirty="0" err="1"/>
              <a:t>your</a:t>
            </a:r>
            <a:r>
              <a:rPr lang="de-AT" dirty="0"/>
              <a:t> </a:t>
            </a:r>
            <a:r>
              <a:rPr lang="de-AT" dirty="0" err="1"/>
              <a:t>profile</a:t>
            </a:r>
            <a:r>
              <a:rPr lang="de-AT" dirty="0"/>
              <a:t> </a:t>
            </a:r>
            <a:r>
              <a:rPr lang="de-AT" dirty="0" err="1"/>
              <a:t>now</a:t>
            </a:r>
            <a:r>
              <a:rPr lang="de-AT" dirty="0"/>
              <a:t> !!</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7</a:t>
            </a:fld>
            <a:endParaRPr lang="en-GB" dirty="0"/>
          </a:p>
        </p:txBody>
      </p:sp>
      <p:sp>
        <p:nvSpPr>
          <p:cNvPr id="9" name="Footer Placeholder 1"/>
          <p:cNvSpPr>
            <a:spLocks noGrp="1"/>
          </p:cNvSpPr>
          <p:nvPr>
            <p:ph type="ftr" sz="quarter" idx="11"/>
          </p:nvPr>
        </p:nvSpPr>
        <p:spPr>
          <a:xfrm>
            <a:off x="1956000" y="6346518"/>
            <a:ext cx="8280000" cy="501650"/>
          </a:xfrm>
        </p:spPr>
        <p:txBody>
          <a:bodyPr/>
          <a:lstStyle/>
          <a:p>
            <a:r>
              <a:rPr lang="en-US" dirty="0"/>
              <a:t>EREK Workshop Vienna 22 October 2018</a:t>
            </a:r>
            <a:endParaRPr lang="en-GB" dirty="0"/>
          </a:p>
        </p:txBody>
      </p:sp>
      <p:sp>
        <p:nvSpPr>
          <p:cNvPr id="13" name="Date Placeholder 2"/>
          <p:cNvSpPr>
            <a:spLocks noGrp="1"/>
          </p:cNvSpPr>
          <p:nvPr>
            <p:ph type="dt" sz="half" idx="10"/>
          </p:nvPr>
        </p:nvSpPr>
        <p:spPr>
          <a:xfrm>
            <a:off x="694798" y="6346518"/>
            <a:ext cx="1223402" cy="501650"/>
          </a:xfrm>
        </p:spPr>
        <p:txBody>
          <a:bodyPr/>
          <a:lstStyle/>
          <a:p>
            <a:fld id="{1C452F39-C106-4C3D-A955-B73C29F0F4A2}" type="datetime1">
              <a:rPr lang="fr-FR" smtClean="0"/>
              <a:t>06/11/2018</a:t>
            </a:fld>
            <a:endParaRPr lang="en-GB" dirty="0"/>
          </a:p>
        </p:txBody>
      </p:sp>
      <p:pic>
        <p:nvPicPr>
          <p:cNvPr id="3" name="Image 2">
            <a:extLst>
              <a:ext uri="{FF2B5EF4-FFF2-40B4-BE49-F238E27FC236}">
                <a16:creationId xmlns:a16="http://schemas.microsoft.com/office/drawing/2014/main" id="{3263B022-A118-48C7-BA83-11F9EA7D19BB}"/>
              </a:ext>
            </a:extLst>
          </p:cNvPr>
          <p:cNvPicPr>
            <a:picLocks noChangeAspect="1"/>
          </p:cNvPicPr>
          <p:nvPr/>
        </p:nvPicPr>
        <p:blipFill rotWithShape="1">
          <a:blip r:embed="rId3"/>
          <a:srcRect t="19228"/>
          <a:stretch/>
        </p:blipFill>
        <p:spPr>
          <a:xfrm>
            <a:off x="523875" y="1828800"/>
            <a:ext cx="11391900" cy="4330393"/>
          </a:xfrm>
          <a:prstGeom prst="rect">
            <a:avLst/>
          </a:prstGeom>
        </p:spPr>
      </p:pic>
    </p:spTree>
    <p:extLst>
      <p:ext uri="{BB962C8B-B14F-4D97-AF65-F5344CB8AC3E}">
        <p14:creationId xmlns:p14="http://schemas.microsoft.com/office/powerpoint/2010/main" val="170667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2354818" y="1874939"/>
            <a:ext cx="7023183" cy="4346320"/>
            <a:chOff x="2354818" y="1874939"/>
            <a:chExt cx="7023183" cy="4346320"/>
          </a:xfrm>
        </p:grpSpPr>
        <p:pic>
          <p:nvPicPr>
            <p:cNvPr id="7" name="Picture 6"/>
            <p:cNvPicPr>
              <a:picLocks noChangeAspect="1"/>
            </p:cNvPicPr>
            <p:nvPr/>
          </p:nvPicPr>
          <p:blipFill rotWithShape="1">
            <a:blip r:embed="rId2" cstate="print"/>
            <a:srcRect t="3611" r="24962" b="36938"/>
            <a:stretch/>
          </p:blipFill>
          <p:spPr>
            <a:xfrm>
              <a:off x="2354818" y="1874939"/>
              <a:ext cx="7023183" cy="4346320"/>
            </a:xfrm>
            <a:prstGeom prst="rect">
              <a:avLst/>
            </a:prstGeom>
          </p:spPr>
        </p:pic>
        <p:pic>
          <p:nvPicPr>
            <p:cNvPr id="74" name="Picture 73"/>
            <p:cNvPicPr>
              <a:picLocks noChangeAspect="1"/>
            </p:cNvPicPr>
            <p:nvPr/>
          </p:nvPicPr>
          <p:blipFill>
            <a:blip r:embed="rId3" cstate="print"/>
            <a:stretch>
              <a:fillRect/>
            </a:stretch>
          </p:blipFill>
          <p:spPr>
            <a:xfrm>
              <a:off x="5034021" y="2381220"/>
              <a:ext cx="715991" cy="173345"/>
            </a:xfrm>
            <a:prstGeom prst="rect">
              <a:avLst/>
            </a:prstGeom>
          </p:spPr>
        </p:pic>
      </p:grpSp>
      <p:sp>
        <p:nvSpPr>
          <p:cNvPr id="2" name="Title 1"/>
          <p:cNvSpPr>
            <a:spLocks noGrp="1"/>
          </p:cNvSpPr>
          <p:nvPr>
            <p:ph type="title"/>
          </p:nvPr>
        </p:nvSpPr>
        <p:spPr/>
        <p:txBody>
          <a:bodyPr/>
          <a:lstStyle/>
          <a:p>
            <a:r>
              <a:rPr lang="de-AT" dirty="0"/>
              <a:t>ECCP – The Networking Hub (Partner search)</a:t>
            </a:r>
            <a:endParaRPr lang="en-GB" dirty="0"/>
          </a:p>
        </p:txBody>
      </p:sp>
      <p:sp>
        <p:nvSpPr>
          <p:cNvPr id="4" name="Date Placeholder 3"/>
          <p:cNvSpPr>
            <a:spLocks noGrp="1"/>
          </p:cNvSpPr>
          <p:nvPr>
            <p:ph type="dt" sz="half" idx="10"/>
          </p:nvPr>
        </p:nvSpPr>
        <p:spPr/>
        <p:txBody>
          <a:bodyPr/>
          <a:lstStyle/>
          <a:p>
            <a:fld id="{3D9F2358-74A0-4A72-8FA6-1F40B6E6E2EC}" type="datetime1">
              <a:rPr lang="fr-FR"/>
              <a:pPr/>
              <a:t>06/11/2018</a:t>
            </a:fld>
            <a:endParaRPr lang="en-GB" dirty="0"/>
          </a:p>
        </p:txBody>
      </p:sp>
      <p:sp>
        <p:nvSpPr>
          <p:cNvPr id="5" name="Footer Placeholder 4"/>
          <p:cNvSpPr>
            <a:spLocks noGrp="1"/>
          </p:cNvSpPr>
          <p:nvPr>
            <p:ph type="ftr" sz="quarter" idx="11"/>
          </p:nvPr>
        </p:nvSpPr>
        <p:spPr/>
        <p:txBody>
          <a:bodyPr/>
          <a:lstStyle/>
          <a:p>
            <a:r>
              <a:rPr lang="en-US"/>
              <a:t>European Cluster Policies</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8</a:t>
            </a:fld>
            <a:endParaRPr lang="en-GB" dirty="0"/>
          </a:p>
        </p:txBody>
      </p:sp>
      <p:grpSp>
        <p:nvGrpSpPr>
          <p:cNvPr id="22" name="Group 21"/>
          <p:cNvGrpSpPr/>
          <p:nvPr/>
        </p:nvGrpSpPr>
        <p:grpSpPr>
          <a:xfrm>
            <a:off x="320849" y="2688903"/>
            <a:ext cx="1895129" cy="2648089"/>
            <a:chOff x="320849" y="2688903"/>
            <a:chExt cx="2858530" cy="2648089"/>
          </a:xfrm>
          <a:solidFill>
            <a:srgbClr val="0070C0"/>
          </a:solidFill>
        </p:grpSpPr>
        <p:sp>
          <p:nvSpPr>
            <p:cNvPr id="18" name="TextBox 17"/>
            <p:cNvSpPr txBox="1"/>
            <p:nvPr/>
          </p:nvSpPr>
          <p:spPr>
            <a:xfrm>
              <a:off x="320849" y="2688903"/>
              <a:ext cx="2858530" cy="307777"/>
            </a:xfrm>
            <a:prstGeom prst="rect">
              <a:avLst/>
            </a:prstGeom>
            <a:grpFill/>
            <a:ln w="12700">
              <a:solidFill>
                <a:srgbClr val="1D70B7"/>
              </a:solidFill>
            </a:ln>
          </p:spPr>
          <p:txBody>
            <a:bodyPr wrap="square" rtlCol="0">
              <a:spAutoFit/>
            </a:bodyPr>
            <a:lstStyle/>
            <a:p>
              <a:r>
                <a:rPr lang="en-GB" sz="1400" dirty="0">
                  <a:solidFill>
                    <a:schemeClr val="bg1"/>
                  </a:solidFill>
                </a:rPr>
                <a:t>Search for keywords</a:t>
              </a:r>
            </a:p>
          </p:txBody>
        </p:sp>
        <p:sp>
          <p:nvSpPr>
            <p:cNvPr id="19" name="TextBox 18"/>
            <p:cNvSpPr txBox="1"/>
            <p:nvPr/>
          </p:nvSpPr>
          <p:spPr>
            <a:xfrm>
              <a:off x="320849" y="3471498"/>
              <a:ext cx="2858530" cy="307777"/>
            </a:xfrm>
            <a:prstGeom prst="rect">
              <a:avLst/>
            </a:prstGeom>
            <a:grpFill/>
            <a:ln w="12700">
              <a:solidFill>
                <a:srgbClr val="1D70B7"/>
              </a:solidFill>
            </a:ln>
          </p:spPr>
          <p:txBody>
            <a:bodyPr wrap="square" rtlCol="0">
              <a:spAutoFit/>
            </a:bodyPr>
            <a:lstStyle/>
            <a:p>
              <a:r>
                <a:rPr lang="en-GB" sz="1400" dirty="0">
                  <a:solidFill>
                    <a:schemeClr val="bg1"/>
                  </a:solidFill>
                </a:rPr>
                <a:t>Filter by sector</a:t>
              </a:r>
            </a:p>
          </p:txBody>
        </p:sp>
        <p:sp>
          <p:nvSpPr>
            <p:cNvPr id="20" name="TextBox 19"/>
            <p:cNvSpPr txBox="1"/>
            <p:nvPr/>
          </p:nvSpPr>
          <p:spPr>
            <a:xfrm>
              <a:off x="320849" y="4249174"/>
              <a:ext cx="2858530" cy="307777"/>
            </a:xfrm>
            <a:prstGeom prst="rect">
              <a:avLst/>
            </a:prstGeom>
            <a:grpFill/>
            <a:ln w="12700">
              <a:solidFill>
                <a:srgbClr val="1D70B7"/>
              </a:solidFill>
            </a:ln>
          </p:spPr>
          <p:txBody>
            <a:bodyPr wrap="square" rtlCol="0">
              <a:spAutoFit/>
            </a:bodyPr>
            <a:lstStyle/>
            <a:p>
              <a:r>
                <a:rPr lang="en-GB" sz="1400" dirty="0">
                  <a:solidFill>
                    <a:schemeClr val="bg1"/>
                  </a:solidFill>
                </a:rPr>
                <a:t>Filter by country</a:t>
              </a:r>
            </a:p>
          </p:txBody>
        </p:sp>
        <p:sp>
          <p:nvSpPr>
            <p:cNvPr id="21" name="TextBox 20"/>
            <p:cNvSpPr txBox="1"/>
            <p:nvPr/>
          </p:nvSpPr>
          <p:spPr>
            <a:xfrm>
              <a:off x="320849" y="5029215"/>
              <a:ext cx="2858530" cy="307777"/>
            </a:xfrm>
            <a:prstGeom prst="rect">
              <a:avLst/>
            </a:prstGeom>
            <a:grpFill/>
            <a:ln w="12700">
              <a:solidFill>
                <a:srgbClr val="1D70B7"/>
              </a:solidFill>
            </a:ln>
          </p:spPr>
          <p:txBody>
            <a:bodyPr wrap="square" rtlCol="0">
              <a:spAutoFit/>
            </a:bodyPr>
            <a:lstStyle/>
            <a:p>
              <a:r>
                <a:rPr lang="en-GB" sz="1400" dirty="0">
                  <a:solidFill>
                    <a:schemeClr val="bg1"/>
                  </a:solidFill>
                </a:rPr>
                <a:t>Activity summary</a:t>
              </a:r>
            </a:p>
          </p:txBody>
        </p:sp>
      </p:grpSp>
      <p:cxnSp>
        <p:nvCxnSpPr>
          <p:cNvPr id="32" name="Straight Connector 31"/>
          <p:cNvCxnSpPr>
            <a:stCxn id="18" idx="3"/>
          </p:cNvCxnSpPr>
          <p:nvPr/>
        </p:nvCxnSpPr>
        <p:spPr>
          <a:xfrm>
            <a:off x="2215978" y="2842792"/>
            <a:ext cx="329514" cy="4565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15977" y="3617880"/>
            <a:ext cx="329515" cy="2027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2" idx="1"/>
          </p:cNvCxnSpPr>
          <p:nvPr/>
        </p:nvCxnSpPr>
        <p:spPr>
          <a:xfrm flipV="1">
            <a:off x="5404022" y="2840238"/>
            <a:ext cx="4011826" cy="3077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1"/>
          </p:cNvCxnSpPr>
          <p:nvPr/>
        </p:nvCxnSpPr>
        <p:spPr>
          <a:xfrm>
            <a:off x="7867135" y="3500259"/>
            <a:ext cx="1548713" cy="1225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16" idx="1"/>
          </p:cNvCxnSpPr>
          <p:nvPr/>
        </p:nvCxnSpPr>
        <p:spPr>
          <a:xfrm flipV="1">
            <a:off x="5857103" y="2103191"/>
            <a:ext cx="3558745" cy="34575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9415848" y="1949302"/>
            <a:ext cx="2446637" cy="3387690"/>
            <a:chOff x="9415848" y="1949302"/>
            <a:chExt cx="2446637" cy="3387690"/>
          </a:xfrm>
          <a:solidFill>
            <a:srgbClr val="0070C0"/>
          </a:solidFill>
        </p:grpSpPr>
        <p:sp>
          <p:nvSpPr>
            <p:cNvPr id="12" name="TextBox 11"/>
            <p:cNvSpPr txBox="1"/>
            <p:nvPr/>
          </p:nvSpPr>
          <p:spPr>
            <a:xfrm>
              <a:off x="9415848" y="2686349"/>
              <a:ext cx="2446637" cy="307777"/>
            </a:xfrm>
            <a:prstGeom prst="rect">
              <a:avLst/>
            </a:prstGeom>
            <a:grpFill/>
            <a:ln w="12700">
              <a:solidFill>
                <a:srgbClr val="1D70B7"/>
              </a:solidFill>
            </a:ln>
          </p:spPr>
          <p:txBody>
            <a:bodyPr wrap="square" rtlCol="0">
              <a:spAutoFit/>
            </a:bodyPr>
            <a:lstStyle/>
            <a:p>
              <a:r>
                <a:rPr lang="en-GB" sz="1400" dirty="0">
                  <a:solidFill>
                    <a:schemeClr val="bg1"/>
                  </a:solidFill>
                </a:rPr>
                <a:t>Notification of relevant profiles</a:t>
              </a:r>
            </a:p>
          </p:txBody>
        </p:sp>
        <p:sp>
          <p:nvSpPr>
            <p:cNvPr id="13" name="TextBox 12"/>
            <p:cNvSpPr txBox="1"/>
            <p:nvPr/>
          </p:nvSpPr>
          <p:spPr>
            <a:xfrm>
              <a:off x="9415848" y="3468944"/>
              <a:ext cx="2446637" cy="307777"/>
            </a:xfrm>
            <a:prstGeom prst="rect">
              <a:avLst/>
            </a:prstGeom>
            <a:grpFill/>
            <a:ln w="12700">
              <a:solidFill>
                <a:srgbClr val="1D70B7"/>
              </a:solidFill>
            </a:ln>
          </p:spPr>
          <p:txBody>
            <a:bodyPr wrap="square" rtlCol="0">
              <a:spAutoFit/>
            </a:bodyPr>
            <a:lstStyle/>
            <a:p>
              <a:r>
                <a:rPr lang="en-GB" sz="1400" dirty="0">
                  <a:solidFill>
                    <a:schemeClr val="bg1"/>
                  </a:solidFill>
                </a:rPr>
                <a:t>Reference to open calls</a:t>
              </a:r>
            </a:p>
          </p:txBody>
        </p:sp>
        <p:sp>
          <p:nvSpPr>
            <p:cNvPr id="14" name="TextBox 13"/>
            <p:cNvSpPr txBox="1"/>
            <p:nvPr/>
          </p:nvSpPr>
          <p:spPr>
            <a:xfrm>
              <a:off x="9415848" y="4251539"/>
              <a:ext cx="2446637" cy="307777"/>
            </a:xfrm>
            <a:prstGeom prst="rect">
              <a:avLst/>
            </a:prstGeom>
            <a:grpFill/>
            <a:ln w="12700">
              <a:solidFill>
                <a:srgbClr val="1D70B7"/>
              </a:solidFill>
            </a:ln>
          </p:spPr>
          <p:txBody>
            <a:bodyPr wrap="square" rtlCol="0">
              <a:spAutoFit/>
            </a:bodyPr>
            <a:lstStyle/>
            <a:p>
              <a:r>
                <a:rPr lang="en-GB" sz="1400" dirty="0">
                  <a:solidFill>
                    <a:schemeClr val="bg1"/>
                  </a:solidFill>
                </a:rPr>
                <a:t>Expression of interest</a:t>
              </a:r>
            </a:p>
          </p:txBody>
        </p:sp>
        <p:sp>
          <p:nvSpPr>
            <p:cNvPr id="16" name="TextBox 15"/>
            <p:cNvSpPr txBox="1"/>
            <p:nvPr/>
          </p:nvSpPr>
          <p:spPr>
            <a:xfrm>
              <a:off x="9415848" y="1949302"/>
              <a:ext cx="2446637" cy="307777"/>
            </a:xfrm>
            <a:prstGeom prst="rect">
              <a:avLst/>
            </a:prstGeom>
            <a:grpFill/>
            <a:ln w="12700">
              <a:solidFill>
                <a:srgbClr val="1D70B7"/>
              </a:solidFill>
            </a:ln>
          </p:spPr>
          <p:txBody>
            <a:bodyPr wrap="square" rtlCol="0">
              <a:spAutoFit/>
            </a:bodyPr>
            <a:lstStyle/>
            <a:p>
              <a:r>
                <a:rPr lang="en-GB" sz="1400" dirty="0">
                  <a:solidFill>
                    <a:schemeClr val="bg1"/>
                  </a:solidFill>
                </a:rPr>
                <a:t>Bookmark favourite profiles</a:t>
              </a:r>
            </a:p>
          </p:txBody>
        </p:sp>
        <p:sp>
          <p:nvSpPr>
            <p:cNvPr id="63" name="TextBox 62"/>
            <p:cNvSpPr txBox="1"/>
            <p:nvPr/>
          </p:nvSpPr>
          <p:spPr>
            <a:xfrm>
              <a:off x="9415848" y="5029215"/>
              <a:ext cx="2446637" cy="307777"/>
            </a:xfrm>
            <a:prstGeom prst="rect">
              <a:avLst/>
            </a:prstGeom>
            <a:grpFill/>
            <a:ln w="12700">
              <a:solidFill>
                <a:srgbClr val="1D70B7"/>
              </a:solidFill>
            </a:ln>
          </p:spPr>
          <p:txBody>
            <a:bodyPr wrap="square" rtlCol="0">
              <a:spAutoFit/>
            </a:bodyPr>
            <a:lstStyle/>
            <a:p>
              <a:r>
                <a:rPr lang="en-GB" sz="1400" dirty="0">
                  <a:solidFill>
                    <a:schemeClr val="bg1"/>
                  </a:solidFill>
                </a:rPr>
                <a:t>Short summary</a:t>
              </a:r>
            </a:p>
          </p:txBody>
        </p:sp>
      </p:gr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1117" y="4073096"/>
            <a:ext cx="6930583" cy="324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a:xfrm flipV="1">
            <a:off x="2215977" y="3929407"/>
            <a:ext cx="2657358" cy="3300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4" idx="1"/>
          </p:cNvCxnSpPr>
          <p:nvPr/>
        </p:nvCxnSpPr>
        <p:spPr>
          <a:xfrm flipV="1">
            <a:off x="3667991" y="4405428"/>
            <a:ext cx="5747857" cy="1263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p:cNvCxnSpPr>
          <p:nvPr/>
        </p:nvCxnSpPr>
        <p:spPr>
          <a:xfrm flipV="1">
            <a:off x="2215978" y="4707083"/>
            <a:ext cx="138840" cy="476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551718" y="5183105"/>
            <a:ext cx="864130" cy="94753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92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ECCP Tools – European Cluster Initiatives</a:t>
            </a:r>
            <a:endParaRPr lang="en-GB" dirty="0"/>
          </a:p>
        </p:txBody>
      </p:sp>
      <p:sp>
        <p:nvSpPr>
          <p:cNvPr id="4" name="Date Placeholder 3"/>
          <p:cNvSpPr>
            <a:spLocks noGrp="1"/>
          </p:cNvSpPr>
          <p:nvPr>
            <p:ph type="dt" sz="half" idx="10"/>
          </p:nvPr>
        </p:nvSpPr>
        <p:spPr/>
        <p:txBody>
          <a:bodyPr/>
          <a:lstStyle/>
          <a:p>
            <a:fld id="{3D9F2358-74A0-4A72-8FA6-1F40B6E6E2EC}" type="datetime1">
              <a:rPr lang="fr-FR"/>
              <a:pPr/>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9</a:t>
            </a:fld>
            <a:endParaRPr lang="en-GB" dirty="0"/>
          </a:p>
        </p:txBody>
      </p:sp>
      <p:pic>
        <p:nvPicPr>
          <p:cNvPr id="7" name="Picture 6"/>
          <p:cNvPicPr>
            <a:picLocks noChangeAspect="1"/>
          </p:cNvPicPr>
          <p:nvPr/>
        </p:nvPicPr>
        <p:blipFill>
          <a:blip r:embed="rId2" cstate="print"/>
          <a:stretch>
            <a:fillRect/>
          </a:stretch>
        </p:blipFill>
        <p:spPr>
          <a:xfrm>
            <a:off x="630095" y="2301028"/>
            <a:ext cx="9605905" cy="2983053"/>
          </a:xfrm>
          <a:prstGeom prst="rect">
            <a:avLst/>
          </a:prstGeom>
        </p:spPr>
      </p:pic>
    </p:spTree>
    <p:extLst>
      <p:ext uri="{BB962C8B-B14F-4D97-AF65-F5344CB8AC3E}">
        <p14:creationId xmlns:p14="http://schemas.microsoft.com/office/powerpoint/2010/main" val="3817099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F36FC1C-3A15-46B2-96CE-52FD5021BE37}" vid="{DE2B5F01-34D0-4228-A835-B16C7E9C2F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ECCP PowerPoint template</Template>
  <TotalTime>617</TotalTime>
  <Words>987</Words>
  <Application>Microsoft Office PowerPoint</Application>
  <PresentationFormat>Grand écran</PresentationFormat>
  <Paragraphs>152</Paragraphs>
  <Slides>17</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Verdana</vt:lpstr>
      <vt:lpstr>Wingdings</vt:lpstr>
      <vt:lpstr>Office Theme</vt:lpstr>
      <vt:lpstr>Welcome to the  European Cluster Collaboration Platform!</vt:lpstr>
      <vt:lpstr>What is the European Cluster Collaboration Platform?</vt:lpstr>
      <vt:lpstr>Présentation PowerPoint</vt:lpstr>
      <vt:lpstr>ECCP selected key achievements over past 3 years : </vt:lpstr>
      <vt:lpstr>Cluster Matchmaking Events (co-) organised by the ECCP (funding available for clusters)</vt:lpstr>
      <vt:lpstr>Cluster Organisations Mapping</vt:lpstr>
      <vt:lpstr>Korean cluster organisations are welcome. Create your profile now !!</vt:lpstr>
      <vt:lpstr>ECCP – The Networking Hub (Partner search)</vt:lpstr>
      <vt:lpstr>ECCP Tools – European Cluster Initiatives</vt:lpstr>
      <vt:lpstr>ECCP – Cluster Go International : Overview 2018</vt:lpstr>
      <vt:lpstr>ECCP – International Cooperation</vt:lpstr>
      <vt:lpstr>ECCP International Cooperation pages</vt:lpstr>
      <vt:lpstr>EU-Korea Cooperation cases (1/2)</vt:lpstr>
      <vt:lpstr>EU-Korea Cooperation cases (2/2)</vt:lpstr>
      <vt:lpstr>EU-Korea good practices for cluster cooperation</vt:lpstr>
      <vt:lpstr>ECCP on social media &amp; news service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Clémence Rottée</cp:lastModifiedBy>
  <cp:revision>157</cp:revision>
  <dcterms:created xsi:type="dcterms:W3CDTF">2016-03-03T13:49:34Z</dcterms:created>
  <dcterms:modified xsi:type="dcterms:W3CDTF">2018-11-06T20:44:05Z</dcterms:modified>
</cp:coreProperties>
</file>