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8"/>
  </p:notesMasterIdLst>
  <p:handoutMasterIdLst>
    <p:handoutMasterId r:id="rId19"/>
  </p:handoutMasterIdLst>
  <p:sldIdLst>
    <p:sldId id="742" r:id="rId2"/>
    <p:sldId id="741" r:id="rId3"/>
    <p:sldId id="740" r:id="rId4"/>
    <p:sldId id="744" r:id="rId5"/>
    <p:sldId id="745" r:id="rId6"/>
    <p:sldId id="749" r:id="rId7"/>
    <p:sldId id="747" r:id="rId8"/>
    <p:sldId id="734" r:id="rId9"/>
    <p:sldId id="732" r:id="rId10"/>
    <p:sldId id="733" r:id="rId11"/>
    <p:sldId id="739" r:id="rId12"/>
    <p:sldId id="723" r:id="rId13"/>
    <p:sldId id="737" r:id="rId14"/>
    <p:sldId id="736" r:id="rId15"/>
    <p:sldId id="702" r:id="rId16"/>
    <p:sldId id="743" r:id="rId17"/>
  </p:sldIdLst>
  <p:sldSz cx="9144000" cy="5143500" type="screen16x9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FFFF99"/>
    <a:srgbClr val="FFCC99"/>
    <a:srgbClr val="066988"/>
    <a:srgbClr val="0CA8AC"/>
    <a:srgbClr val="EE6F10"/>
    <a:srgbClr val="006600"/>
    <a:srgbClr val="A12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72874" autoAdjust="0"/>
  </p:normalViewPr>
  <p:slideViewPr>
    <p:cSldViewPr showGuides="1">
      <p:cViewPr>
        <p:scale>
          <a:sx n="100" d="100"/>
          <a:sy n="100" d="100"/>
        </p:scale>
        <p:origin x="-1926" y="-198"/>
      </p:cViewPr>
      <p:guideLst>
        <p:guide orient="horz" pos="4"/>
        <p:guide orient="horz" pos="701"/>
        <p:guide orient="horz" pos="3239"/>
        <p:guide pos="2381"/>
        <p:guide pos="3402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263567157839712"/>
          <c:y val="0.60406039151176816"/>
          <c:w val="0.17838010912536348"/>
          <c:h val="0.2630675376350769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Tabelle1!$A$2:$A$4</c:f>
              <c:strCache>
                <c:ptCount val="3"/>
                <c:pt idx="0">
                  <c:v>clean biomass</c:v>
                </c:pt>
                <c:pt idx="1">
                  <c:v>hydro</c:v>
                </c:pt>
                <c:pt idx="2">
                  <c:v>other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0.5</c:v>
                </c:pt>
                <c:pt idx="1">
                  <c:v>0.34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36906518744723"/>
          <c:y val="0.15236965885602236"/>
          <c:w val="0.35188445138347457"/>
          <c:h val="0.5065343058131545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4E-4FEB-A054-A3249BFDF8D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4E-4FEB-A054-A3249BFDF8DB}"/>
              </c:ext>
            </c:extLst>
          </c:dPt>
          <c:dPt>
            <c:idx val="2"/>
            <c:bubble3D val="0"/>
            <c:spPr>
              <a:solidFill>
                <a:srgbClr val="FFDC4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4E-4FEB-A054-A3249BFDF8DB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4E-4FEB-A054-A3249BFDF8D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4E-4FEB-A054-A3249BFDF8D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4E-4FEB-A054-A3249BFDF8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4E-4FEB-A054-A3249BFDF8DB}"/>
              </c:ext>
            </c:extLst>
          </c:dPt>
          <c:dLbls>
            <c:dLbl>
              <c:idx val="0"/>
              <c:layout>
                <c:manualLayout>
                  <c:x val="0"/>
                  <c:y val="-8.9869703083238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E-4FEB-A054-A3249BFDF8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erneuerbare Energietechnologien</c:v>
                </c:pt>
                <c:pt idx="1">
                  <c:v>Effizienz-Anlagentechnik</c:v>
                </c:pt>
                <c:pt idx="2">
                  <c:v>Energieeffizienz-Technologien</c:v>
                </c:pt>
              </c:strCache>
            </c:strRef>
          </c:cat>
          <c:val>
            <c:numRef>
              <c:f>Tabelle1!$B$2:$B$4</c:f>
              <c:numCache>
                <c:formatCode>0.00</c:formatCode>
                <c:ptCount val="3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94E-4FEB-A054-A3249BFDF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5"/>
        <c:holeSize val="4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65AC8-B216-4C41-B54B-7719244583C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8EC4DE5-5AA8-4027-A15A-04F26D1DD82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de-A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E2DE1-63CC-4C16-B12C-91EB2814BFA2}" type="parTrans" cxnId="{EFA2676F-CA44-448C-A267-D1C18D6458B6}">
      <dgm:prSet/>
      <dgm:spPr/>
      <dgm:t>
        <a:bodyPr/>
        <a:lstStyle/>
        <a:p>
          <a:endParaRPr lang="de-AT"/>
        </a:p>
      </dgm:t>
    </dgm:pt>
    <dgm:pt modelId="{248818F8-B233-4576-AA7F-9978C37BDEC4}" type="sibTrans" cxnId="{EFA2676F-CA44-448C-A267-D1C18D6458B6}">
      <dgm:prSet/>
      <dgm:spPr/>
      <dgm:t>
        <a:bodyPr/>
        <a:lstStyle/>
        <a:p>
          <a:endParaRPr lang="de-AT"/>
        </a:p>
      </dgm:t>
    </dgm:pt>
    <dgm:pt modelId="{1CBD4966-3227-4C7F-8294-922D7079BD7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A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D371A-96BF-4A24-BE11-CE726CFB6DEF}" type="parTrans" cxnId="{AF14CEE9-F64C-491E-A388-13E6088CA45B}">
      <dgm:prSet/>
      <dgm:spPr/>
      <dgm:t>
        <a:bodyPr/>
        <a:lstStyle/>
        <a:p>
          <a:endParaRPr lang="de-AT"/>
        </a:p>
      </dgm:t>
    </dgm:pt>
    <dgm:pt modelId="{3DCD9539-ABA9-48D9-BA95-6F5D443519B0}" type="sibTrans" cxnId="{AF14CEE9-F64C-491E-A388-13E6088CA45B}">
      <dgm:prSet/>
      <dgm:spPr/>
      <dgm:t>
        <a:bodyPr/>
        <a:lstStyle/>
        <a:p>
          <a:endParaRPr lang="de-AT"/>
        </a:p>
      </dgm:t>
    </dgm:pt>
    <dgm:pt modelId="{974FAF04-F3A4-434D-AFFF-6F7DF90C409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de-A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CDC81-9165-49D7-A5B1-605077941358}" type="parTrans" cxnId="{CA2D3D3D-45F5-48F7-B1AE-89D8558BAF86}">
      <dgm:prSet/>
      <dgm:spPr/>
      <dgm:t>
        <a:bodyPr/>
        <a:lstStyle/>
        <a:p>
          <a:endParaRPr lang="de-AT"/>
        </a:p>
      </dgm:t>
    </dgm:pt>
    <dgm:pt modelId="{7019ADA3-639C-4463-A9E4-238CC976F5FE}" type="sibTrans" cxnId="{CA2D3D3D-45F5-48F7-B1AE-89D8558BAF86}">
      <dgm:prSet/>
      <dgm:spPr/>
      <dgm:t>
        <a:bodyPr/>
        <a:lstStyle/>
        <a:p>
          <a:endParaRPr lang="de-AT"/>
        </a:p>
      </dgm:t>
    </dgm:pt>
    <dgm:pt modelId="{C322F876-480E-4B10-BBD6-88E0501D545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A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02461-3082-488F-9C08-28450934E893}" type="parTrans" cxnId="{73A9F590-760F-473C-8D3A-46F5423C6BF4}">
      <dgm:prSet/>
      <dgm:spPr/>
      <dgm:t>
        <a:bodyPr/>
        <a:lstStyle/>
        <a:p>
          <a:endParaRPr lang="de-AT"/>
        </a:p>
      </dgm:t>
    </dgm:pt>
    <dgm:pt modelId="{EB9A037E-5D8F-439B-96C4-F681F11E5B72}" type="sibTrans" cxnId="{73A9F590-760F-473C-8D3A-46F5423C6BF4}">
      <dgm:prSet/>
      <dgm:spPr/>
      <dgm:t>
        <a:bodyPr/>
        <a:lstStyle/>
        <a:p>
          <a:endParaRPr lang="de-AT"/>
        </a:p>
      </dgm:t>
    </dgm:pt>
    <dgm:pt modelId="{2BB2DD44-3212-4B22-8EC0-89F9778B8CB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endParaRPr lang="de-A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533D7-9FB5-409A-812A-0B16112287E7}" type="parTrans" cxnId="{F13A38FC-91C9-4489-97D0-4F42F98CA810}">
      <dgm:prSet/>
      <dgm:spPr/>
      <dgm:t>
        <a:bodyPr/>
        <a:lstStyle/>
        <a:p>
          <a:endParaRPr lang="de-AT"/>
        </a:p>
      </dgm:t>
    </dgm:pt>
    <dgm:pt modelId="{B548A0BA-CD5D-41CF-A560-DC0281C082D2}" type="sibTrans" cxnId="{F13A38FC-91C9-4489-97D0-4F42F98CA810}">
      <dgm:prSet/>
      <dgm:spPr/>
      <dgm:t>
        <a:bodyPr/>
        <a:lstStyle/>
        <a:p>
          <a:endParaRPr lang="de-AT"/>
        </a:p>
      </dgm:t>
    </dgm:pt>
    <dgm:pt modelId="{800F987C-0D97-4107-A4A8-E88BA98139A4}" type="pres">
      <dgm:prSet presAssocID="{40F65AC8-B216-4C41-B54B-7719244583C6}" presName="Name0" presStyleCnt="0">
        <dgm:presLayoutVars>
          <dgm:dir/>
          <dgm:resizeHandles val="exact"/>
        </dgm:presLayoutVars>
      </dgm:prSet>
      <dgm:spPr/>
    </dgm:pt>
    <dgm:pt modelId="{A8FEE080-F4D5-4AC8-B616-5328AAB28BA9}" type="pres">
      <dgm:prSet presAssocID="{18EC4DE5-5AA8-4027-A15A-04F26D1DD822}" presName="parTxOnly" presStyleLbl="node1" presStyleIdx="0" presStyleCnt="5" custScaleX="85696" custScaleY="12643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36D4AB8-39CB-407D-9C86-193FF52551BD}" type="pres">
      <dgm:prSet presAssocID="{248818F8-B233-4576-AA7F-9978C37BDEC4}" presName="parSpace" presStyleCnt="0"/>
      <dgm:spPr/>
    </dgm:pt>
    <dgm:pt modelId="{12976421-2FB6-4B29-AB3F-6585D614747A}" type="pres">
      <dgm:prSet presAssocID="{1CBD4966-3227-4C7F-8294-922D7079BD7D}" presName="parTxOnly" presStyleLbl="node1" presStyleIdx="1" presStyleCnt="5" custScaleX="108187" custScaleY="12643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A620B9F-D280-4638-B70A-4EC32C955729}" type="pres">
      <dgm:prSet presAssocID="{3DCD9539-ABA9-48D9-BA95-6F5D443519B0}" presName="parSpace" presStyleCnt="0"/>
      <dgm:spPr/>
    </dgm:pt>
    <dgm:pt modelId="{37F475AA-49FC-4F25-B848-5CE8A7BCDC60}" type="pres">
      <dgm:prSet presAssocID="{974FAF04-F3A4-434D-AFFF-6F7DF90C4098}" presName="parTxOnly" presStyleLbl="node1" presStyleIdx="2" presStyleCnt="5" custScaleX="94949" custScaleY="12643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43D3891-46B0-433B-90EE-D2C975D8FA67}" type="pres">
      <dgm:prSet presAssocID="{7019ADA3-639C-4463-A9E4-238CC976F5FE}" presName="parSpace" presStyleCnt="0"/>
      <dgm:spPr/>
    </dgm:pt>
    <dgm:pt modelId="{81B8E843-8240-4222-B457-A2DEDE054EAD}" type="pres">
      <dgm:prSet presAssocID="{C322F876-480E-4B10-BBD6-88E0501D5459}" presName="parTxOnly" presStyleLbl="node1" presStyleIdx="3" presStyleCnt="5" custScaleX="125502" custScaleY="12643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B1D798-0C4F-4AF5-B1DC-0023221A0304}" type="pres">
      <dgm:prSet presAssocID="{EB9A037E-5D8F-439B-96C4-F681F11E5B72}" presName="parSpace" presStyleCnt="0"/>
      <dgm:spPr/>
    </dgm:pt>
    <dgm:pt modelId="{B538F060-8272-485A-821C-0FD1A022897B}" type="pres">
      <dgm:prSet presAssocID="{2BB2DD44-3212-4B22-8EC0-89F9778B8CBF}" presName="parTxOnly" presStyleLbl="node1" presStyleIdx="4" presStyleCnt="5" custScaleY="12643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43CCFB37-4B0F-40AA-B33D-4177189E78AB}" type="presOf" srcId="{1CBD4966-3227-4C7F-8294-922D7079BD7D}" destId="{12976421-2FB6-4B29-AB3F-6585D614747A}" srcOrd="0" destOrd="0" presId="urn:microsoft.com/office/officeart/2005/8/layout/hChevron3"/>
    <dgm:cxn modelId="{AF14CEE9-F64C-491E-A388-13E6088CA45B}" srcId="{40F65AC8-B216-4C41-B54B-7719244583C6}" destId="{1CBD4966-3227-4C7F-8294-922D7079BD7D}" srcOrd="1" destOrd="0" parTransId="{E58D371A-96BF-4A24-BE11-CE726CFB6DEF}" sibTransId="{3DCD9539-ABA9-48D9-BA95-6F5D443519B0}"/>
    <dgm:cxn modelId="{C19CA9BF-6DF9-4AC9-B9FE-E0672C54C4DB}" type="presOf" srcId="{40F65AC8-B216-4C41-B54B-7719244583C6}" destId="{800F987C-0D97-4107-A4A8-E88BA98139A4}" srcOrd="0" destOrd="0" presId="urn:microsoft.com/office/officeart/2005/8/layout/hChevron3"/>
    <dgm:cxn modelId="{CA2D3D3D-45F5-48F7-B1AE-89D8558BAF86}" srcId="{40F65AC8-B216-4C41-B54B-7719244583C6}" destId="{974FAF04-F3A4-434D-AFFF-6F7DF90C4098}" srcOrd="2" destOrd="0" parTransId="{636CDC81-9165-49D7-A5B1-605077941358}" sibTransId="{7019ADA3-639C-4463-A9E4-238CC976F5FE}"/>
    <dgm:cxn modelId="{320274CB-0AE8-4ACF-A9C8-22A5A537C555}" type="presOf" srcId="{974FAF04-F3A4-434D-AFFF-6F7DF90C4098}" destId="{37F475AA-49FC-4F25-B848-5CE8A7BCDC60}" srcOrd="0" destOrd="0" presId="urn:microsoft.com/office/officeart/2005/8/layout/hChevron3"/>
    <dgm:cxn modelId="{73A9F590-760F-473C-8D3A-46F5423C6BF4}" srcId="{40F65AC8-B216-4C41-B54B-7719244583C6}" destId="{C322F876-480E-4B10-BBD6-88E0501D5459}" srcOrd="3" destOrd="0" parTransId="{F9302461-3082-488F-9C08-28450934E893}" sibTransId="{EB9A037E-5D8F-439B-96C4-F681F11E5B72}"/>
    <dgm:cxn modelId="{EFA2676F-CA44-448C-A267-D1C18D6458B6}" srcId="{40F65AC8-B216-4C41-B54B-7719244583C6}" destId="{18EC4DE5-5AA8-4027-A15A-04F26D1DD822}" srcOrd="0" destOrd="0" parTransId="{ECFE2DE1-63CC-4C16-B12C-91EB2814BFA2}" sibTransId="{248818F8-B233-4576-AA7F-9978C37BDEC4}"/>
    <dgm:cxn modelId="{9D636EF2-F257-4885-9B1F-3EA9A9ABF05B}" type="presOf" srcId="{C322F876-480E-4B10-BBD6-88E0501D5459}" destId="{81B8E843-8240-4222-B457-A2DEDE054EAD}" srcOrd="0" destOrd="0" presId="urn:microsoft.com/office/officeart/2005/8/layout/hChevron3"/>
    <dgm:cxn modelId="{ED079A3D-7C76-4267-9734-9A6B9EDC4524}" type="presOf" srcId="{2BB2DD44-3212-4B22-8EC0-89F9778B8CBF}" destId="{B538F060-8272-485A-821C-0FD1A022897B}" srcOrd="0" destOrd="0" presId="urn:microsoft.com/office/officeart/2005/8/layout/hChevron3"/>
    <dgm:cxn modelId="{F13A38FC-91C9-4489-97D0-4F42F98CA810}" srcId="{40F65AC8-B216-4C41-B54B-7719244583C6}" destId="{2BB2DD44-3212-4B22-8EC0-89F9778B8CBF}" srcOrd="4" destOrd="0" parTransId="{A4A533D7-9FB5-409A-812A-0B16112287E7}" sibTransId="{B548A0BA-CD5D-41CF-A560-DC0281C082D2}"/>
    <dgm:cxn modelId="{285C3431-18B0-4FC6-A20C-861EC0316F28}" type="presOf" srcId="{18EC4DE5-5AA8-4027-A15A-04F26D1DD822}" destId="{A8FEE080-F4D5-4AC8-B616-5328AAB28BA9}" srcOrd="0" destOrd="0" presId="urn:microsoft.com/office/officeart/2005/8/layout/hChevron3"/>
    <dgm:cxn modelId="{A007D0EA-F64D-49A4-807A-83F362031B64}" type="presParOf" srcId="{800F987C-0D97-4107-A4A8-E88BA98139A4}" destId="{A8FEE080-F4D5-4AC8-B616-5328AAB28BA9}" srcOrd="0" destOrd="0" presId="urn:microsoft.com/office/officeart/2005/8/layout/hChevron3"/>
    <dgm:cxn modelId="{5A46A412-EBB2-4232-B434-647E25CB0384}" type="presParOf" srcId="{800F987C-0D97-4107-A4A8-E88BA98139A4}" destId="{036D4AB8-39CB-407D-9C86-193FF52551BD}" srcOrd="1" destOrd="0" presId="urn:microsoft.com/office/officeart/2005/8/layout/hChevron3"/>
    <dgm:cxn modelId="{B3F155E1-B54F-4307-9670-9B218EA3D2BF}" type="presParOf" srcId="{800F987C-0D97-4107-A4A8-E88BA98139A4}" destId="{12976421-2FB6-4B29-AB3F-6585D614747A}" srcOrd="2" destOrd="0" presId="urn:microsoft.com/office/officeart/2005/8/layout/hChevron3"/>
    <dgm:cxn modelId="{0D7EFA10-3DB5-4571-8F8D-0478024058E1}" type="presParOf" srcId="{800F987C-0D97-4107-A4A8-E88BA98139A4}" destId="{8A620B9F-D280-4638-B70A-4EC32C955729}" srcOrd="3" destOrd="0" presId="urn:microsoft.com/office/officeart/2005/8/layout/hChevron3"/>
    <dgm:cxn modelId="{FDB2EF4B-3AE9-497A-84A0-AD9D0BA5CB0E}" type="presParOf" srcId="{800F987C-0D97-4107-A4A8-E88BA98139A4}" destId="{37F475AA-49FC-4F25-B848-5CE8A7BCDC60}" srcOrd="4" destOrd="0" presId="urn:microsoft.com/office/officeart/2005/8/layout/hChevron3"/>
    <dgm:cxn modelId="{828B2BDA-5F9A-4379-A0F5-0F3890F94812}" type="presParOf" srcId="{800F987C-0D97-4107-A4A8-E88BA98139A4}" destId="{543D3891-46B0-433B-90EE-D2C975D8FA67}" srcOrd="5" destOrd="0" presId="urn:microsoft.com/office/officeart/2005/8/layout/hChevron3"/>
    <dgm:cxn modelId="{50DDE3F1-16BC-4E29-9816-BA7386540708}" type="presParOf" srcId="{800F987C-0D97-4107-A4A8-E88BA98139A4}" destId="{81B8E843-8240-4222-B457-A2DEDE054EAD}" srcOrd="6" destOrd="0" presId="urn:microsoft.com/office/officeart/2005/8/layout/hChevron3"/>
    <dgm:cxn modelId="{AB143C77-8050-4414-94A0-A5D6897A1C50}" type="presParOf" srcId="{800F987C-0D97-4107-A4A8-E88BA98139A4}" destId="{10B1D798-0C4F-4AF5-B1DC-0023221A0304}" srcOrd="7" destOrd="0" presId="urn:microsoft.com/office/officeart/2005/8/layout/hChevron3"/>
    <dgm:cxn modelId="{19F643F1-E315-41B0-889C-EC502572D27F}" type="presParOf" srcId="{800F987C-0D97-4107-A4A8-E88BA98139A4}" destId="{B538F060-8272-485A-821C-0FD1A022897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EE080-F4D5-4AC8-B616-5328AAB28BA9}">
      <dsp:nvSpPr>
        <dsp:cNvPr id="0" name=""/>
        <dsp:cNvSpPr/>
      </dsp:nvSpPr>
      <dsp:spPr>
        <a:xfrm>
          <a:off x="253" y="1066941"/>
          <a:ext cx="1775736" cy="1047961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" y="1066941"/>
        <a:ext cx="1513746" cy="1047961"/>
      </dsp:txXfrm>
    </dsp:sp>
    <dsp:sp modelId="{12976421-2FB6-4B29-AB3F-6585D614747A}">
      <dsp:nvSpPr>
        <dsp:cNvPr id="0" name=""/>
        <dsp:cNvSpPr/>
      </dsp:nvSpPr>
      <dsp:spPr>
        <a:xfrm>
          <a:off x="1361562" y="1066941"/>
          <a:ext cx="2241780" cy="1047961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5543" y="1066941"/>
        <a:ext cx="1193819" cy="1047961"/>
      </dsp:txXfrm>
    </dsp:sp>
    <dsp:sp modelId="{37F475AA-49FC-4F25-B848-5CE8A7BCDC60}">
      <dsp:nvSpPr>
        <dsp:cNvPr id="0" name=""/>
        <dsp:cNvSpPr/>
      </dsp:nvSpPr>
      <dsp:spPr>
        <a:xfrm>
          <a:off x="3188915" y="1066941"/>
          <a:ext cx="1967471" cy="104796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896" y="1066941"/>
        <a:ext cx="919510" cy="1047961"/>
      </dsp:txXfrm>
    </dsp:sp>
    <dsp:sp modelId="{81B8E843-8240-4222-B457-A2DEDE054EAD}">
      <dsp:nvSpPr>
        <dsp:cNvPr id="0" name=""/>
        <dsp:cNvSpPr/>
      </dsp:nvSpPr>
      <dsp:spPr>
        <a:xfrm>
          <a:off x="4741959" y="1066941"/>
          <a:ext cx="2600570" cy="1047961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5940" y="1066941"/>
        <a:ext cx="1552609" cy="1047961"/>
      </dsp:txXfrm>
    </dsp:sp>
    <dsp:sp modelId="{B538F060-8272-485A-821C-0FD1A022897B}">
      <dsp:nvSpPr>
        <dsp:cNvPr id="0" name=""/>
        <dsp:cNvSpPr/>
      </dsp:nvSpPr>
      <dsp:spPr>
        <a:xfrm>
          <a:off x="6928103" y="1066941"/>
          <a:ext cx="2072134" cy="1047961"/>
        </a:xfrm>
        <a:prstGeom prst="chevron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2084" y="1066941"/>
        <a:ext cx="1024173" cy="104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0.4267</cdr:x>
      <cdr:y>0.69585</cdr:y>
    </cdr:from>
    <cdr:to>
      <cdr:x>0.59845</cdr:x>
      <cdr:y>0.86335</cdr:y>
    </cdr:to>
    <cdr:sp macro="" textlink="">
      <cdr:nvSpPr>
        <cdr:cNvPr id="2" name="Textfeld 5"/>
        <cdr:cNvSpPr txBox="1"/>
      </cdr:nvSpPr>
      <cdr:spPr>
        <a:xfrm xmlns:a="http://schemas.openxmlformats.org/drawingml/2006/main">
          <a:off x="2488899" y="2685196"/>
          <a:ext cx="100180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3587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87174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0761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743491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17936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615241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05111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486986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/>
            <a:t>c</a:t>
          </a:r>
          <a:r>
            <a:rPr lang="de-DE" sz="1200" b="1" dirty="0" smtClean="0"/>
            <a:t>lean </a:t>
          </a:r>
          <a:r>
            <a:rPr lang="de-DE" sz="1200" b="1" dirty="0" err="1" smtClean="0"/>
            <a:t>biomass</a:t>
          </a:r>
          <a:endParaRPr lang="de-DE" sz="1200" b="1" dirty="0" smtClean="0"/>
        </a:p>
        <a:p xmlns:a="http://schemas.openxmlformats.org/drawingml/2006/main">
          <a:r>
            <a:rPr lang="de-DE" sz="1200" b="1" dirty="0" smtClean="0"/>
            <a:t>50%</a:t>
          </a:r>
          <a:endParaRPr lang="de-DE" sz="1200" b="1" dirty="0"/>
        </a:p>
      </cdr:txBody>
    </cdr:sp>
  </cdr:relSizeAnchor>
  <cdr:relSizeAnchor xmlns:cdr="http://schemas.openxmlformats.org/drawingml/2006/chartDrawing">
    <cdr:from>
      <cdr:x>0.73532</cdr:x>
      <cdr:y>0.60425</cdr:y>
    </cdr:from>
    <cdr:to>
      <cdr:x>0.90856</cdr:x>
      <cdr:y>0.67099</cdr:y>
    </cdr:to>
    <cdr:sp macro="" textlink="">
      <cdr:nvSpPr>
        <cdr:cNvPr id="3" name="Textfeld 10"/>
        <cdr:cNvSpPr txBox="1"/>
      </cdr:nvSpPr>
      <cdr:spPr>
        <a:xfrm xmlns:a="http://schemas.openxmlformats.org/drawingml/2006/main">
          <a:off x="4289099" y="2331712"/>
          <a:ext cx="1010501" cy="2575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3587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87174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0761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743491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17936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615241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05111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486986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 err="1" smtClean="0"/>
            <a:t>hydro</a:t>
          </a:r>
          <a:r>
            <a:rPr lang="de-DE" sz="1200" b="1" dirty="0" smtClean="0"/>
            <a:t> 34%</a:t>
          </a:r>
          <a:endParaRPr lang="de-DE" sz="1200" b="1" dirty="0"/>
        </a:p>
      </cdr:txBody>
    </cdr:sp>
  </cdr:relSizeAnchor>
  <cdr:relSizeAnchor xmlns:cdr="http://schemas.openxmlformats.org/drawingml/2006/chartDrawing">
    <cdr:from>
      <cdr:x>0.73963</cdr:x>
      <cdr:y>0.78138</cdr:y>
    </cdr:from>
    <cdr:to>
      <cdr:x>0.96473</cdr:x>
      <cdr:y>0.84811</cdr:y>
    </cdr:to>
    <cdr:sp macro="" textlink="">
      <cdr:nvSpPr>
        <cdr:cNvPr id="4" name="Textfeld 11"/>
        <cdr:cNvSpPr txBox="1"/>
      </cdr:nvSpPr>
      <cdr:spPr>
        <a:xfrm xmlns:a="http://schemas.openxmlformats.org/drawingml/2006/main">
          <a:off x="4527570" y="3243338"/>
          <a:ext cx="137792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3587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87174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0761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743491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17936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615241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051113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486986" algn="l" defTabSz="871744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/>
            <a:t>o</a:t>
          </a:r>
          <a:r>
            <a:rPr lang="de-DE" sz="1200" b="1" smtClean="0"/>
            <a:t>ther RES 16</a:t>
          </a:r>
          <a:r>
            <a:rPr lang="de-DE" sz="1200" b="1" dirty="0" smtClean="0"/>
            <a:t>%</a:t>
          </a:r>
          <a:endParaRPr lang="de-DE" sz="1200" b="1" dirty="0"/>
        </a:p>
      </cdr:txBody>
    </cdr:sp>
  </cdr:relSizeAnchor>
  <cdr:relSizeAnchor xmlns:cdr="http://schemas.openxmlformats.org/drawingml/2006/chartDrawing">
    <cdr:from>
      <cdr:x>0.35685</cdr:x>
      <cdr:y>0.67392</cdr:y>
    </cdr:from>
    <cdr:to>
      <cdr:x>0.54668</cdr:x>
      <cdr:y>0.67392</cdr:y>
    </cdr:to>
    <cdr:cxnSp macro="">
      <cdr:nvCxnSpPr>
        <cdr:cNvPr id="6" name="Gerade Verbindung 5"/>
        <cdr:cNvCxnSpPr/>
      </cdr:nvCxnSpPr>
      <cdr:spPr>
        <a:xfrm xmlns:a="http://schemas.openxmlformats.org/drawingml/2006/main">
          <a:off x="2184400" y="2797299"/>
          <a:ext cx="116205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206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0.02686</cdr:x>
      <cdr:y>0.45502</cdr:y>
    </cdr:from>
    <cdr:to>
      <cdr:x>0.26785</cdr:x>
      <cdr:y>0.56411</cdr:y>
    </cdr:to>
    <cdr:sp macro="" textlink="">
      <cdr:nvSpPr>
        <cdr:cNvPr id="8" name="Textfeld 1"/>
        <cdr:cNvSpPr txBox="1"/>
      </cdr:nvSpPr>
      <cdr:spPr>
        <a:xfrm xmlns:a="http://schemas.openxmlformats.org/drawingml/2006/main">
          <a:off x="104434" y="1799820"/>
          <a:ext cx="937083" cy="431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de-DE" sz="1500" b="1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0.032</cdr:x>
      <cdr:y>0.47841</cdr:y>
    </cdr:from>
    <cdr:to>
      <cdr:x>0.34806</cdr:x>
      <cdr:y>0.63063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5289" y="2028201"/>
          <a:ext cx="1928813" cy="645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800" b="1" dirty="0" err="1">
              <a:latin typeface="Arial" panose="020B0604020202020204" pitchFamily="34" charset="0"/>
              <a:cs typeface="Arial" panose="020B0604020202020204" pitchFamily="34" charset="0"/>
            </a:rPr>
            <a:t>renewable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energy</a:t>
          </a: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0.09624</cdr:y>
    </cdr:from>
    <cdr:to>
      <cdr:x>0.38193</cdr:x>
      <cdr:y>0.43719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-1349211" y="408021"/>
          <a:ext cx="2330796" cy="1445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600" b="1" smtClean="0">
              <a:latin typeface="Arial" panose="020B0604020202020204" pitchFamily="34" charset="0"/>
              <a:cs typeface="Arial" panose="020B0604020202020204" pitchFamily="34" charset="0"/>
            </a:rPr>
            <a:t>building energy efficiency</a:t>
          </a:r>
          <a:r>
            <a:rPr lang="de-DE" sz="160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e.g. </a:t>
          </a:r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insulation</a:t>
          </a:r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err="1">
              <a:latin typeface="Arial" panose="020B0604020202020204" pitchFamily="34" charset="0"/>
              <a:cs typeface="Arial" panose="020B0604020202020204" pitchFamily="34" charset="0"/>
            </a:rPr>
            <a:t>efficient</a:t>
          </a:r>
          <a:r>
            <a:rPr lang="de-DE" sz="16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smtClean="0">
              <a:latin typeface="Arial" panose="020B0604020202020204" pitchFamily="34" charset="0"/>
              <a:cs typeface="Arial" panose="020B0604020202020204" pitchFamily="34" charset="0"/>
            </a:rPr>
            <a:t>windows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0.66372</cdr:x>
      <cdr:y>0.23454</cdr:y>
    </cdr:from>
    <cdr:to>
      <cdr:x>1</cdr:x>
      <cdr:y>0.4869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4050469" y="994326"/>
          <a:ext cx="2052209" cy="1069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600" b="1" smtClean="0">
              <a:latin typeface="Arial" panose="020B0604020202020204" pitchFamily="34" charset="0"/>
              <a:cs typeface="Arial" panose="020B0604020202020204" pitchFamily="34" charset="0"/>
            </a:rPr>
            <a:t>industrial energy efficiency</a:t>
          </a:r>
          <a:endParaRPr lang="de-DE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de-DE" sz="1600" smtClean="0"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de-DE" sz="1600" b="1" dirty="0">
              <a:latin typeface="Arial" panose="020B0604020202020204" pitchFamily="34" charset="0"/>
              <a:cs typeface="Arial" panose="020B0604020202020204" pitchFamily="34" charset="0"/>
            </a:rPr>
            <a:t>CHP</a:t>
          </a:r>
        </a:p>
      </cdr:txBody>
    </cdr:sp>
  </cdr:relSizeAnchor>
  <cdr:relSizeAnchor xmlns:cdr="http://schemas.openxmlformats.org/drawingml/2006/chartDrawing">
    <cdr:from>
      <cdr:x>0.51498</cdr:x>
      <cdr:y>0.69072</cdr:y>
    </cdr:from>
    <cdr:to>
      <cdr:x>0.99234</cdr:x>
      <cdr:y>0.90728</cdr:y>
    </cdr:to>
    <cdr:sp macro="" textlink="">
      <cdr:nvSpPr>
        <cdr:cNvPr id="9" name="Rechteck 8"/>
        <cdr:cNvSpPr/>
      </cdr:nvSpPr>
      <cdr:spPr>
        <a:xfrm xmlns:a="http://schemas.openxmlformats.org/drawingml/2006/main">
          <a:off x="3142784" y="2928302"/>
          <a:ext cx="2913175" cy="918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3587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87174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0761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743491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179363" algn="l" defTabSz="871744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615241" algn="l" defTabSz="871744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051113" algn="l" defTabSz="871744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486986" algn="l" defTabSz="871744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6" y="1"/>
            <a:ext cx="294613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algn="r"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8"/>
            <a:ext cx="294613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6" y="9430308"/>
            <a:ext cx="294613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algn="r"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fld id="{41C407D0-E2A5-45A2-8468-C17572C0FCA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42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6" y="1"/>
            <a:ext cx="294613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algn="r"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5946"/>
            <a:ext cx="5437188" cy="44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8"/>
            <a:ext cx="294613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6" y="9430308"/>
            <a:ext cx="294613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algn="r" defTabSz="927457">
              <a:defRPr sz="1200">
                <a:latin typeface="Arial" charset="0"/>
              </a:defRPr>
            </a:lvl1pPr>
          </a:lstStyle>
          <a:p>
            <a:pPr>
              <a:defRPr/>
            </a:pPr>
            <a:fld id="{812A18E0-66A9-4235-AA82-2F6758245CE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86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18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828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955" y="9430309"/>
            <a:ext cx="2946135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9" tIns="46348" rIns="92699" bIns="46348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2838CDE-0854-46F9-BF69-28BE9FD9BC7B}" type="slidenum">
              <a:rPr lang="de-AT" sz="1200">
                <a:solidFill>
                  <a:prstClr val="black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de-AT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6700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2" y="4715946"/>
            <a:ext cx="4983693" cy="4466988"/>
          </a:xfrm>
        </p:spPr>
        <p:txBody>
          <a:bodyPr lIns="92699" rIns="92699"/>
          <a:lstStyle/>
          <a:p>
            <a:pPr eaLnBrk="1" hangingPunct="1">
              <a:defRPr/>
            </a:pPr>
            <a:endParaRPr lang="de-A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1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04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89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08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821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A18E0-66A9-4235-AA82-2F6758245CED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821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5" y="4623376"/>
            <a:ext cx="905531" cy="332989"/>
          </a:xfrm>
          <a:prstGeom prst="rect">
            <a:avLst/>
          </a:prstGeom>
        </p:spPr>
      </p:pic>
      <p:pic>
        <p:nvPicPr>
          <p:cNvPr id="10" name="Picture 2" descr="F:\Info\_Logos\ESV-neu\ESV_mit_HG.png">
            <a:extLst>
              <a:ext uri="{FF2B5EF4-FFF2-40B4-BE49-F238E27FC236}">
                <a16:creationId xmlns:a16="http://schemas.microsoft.com/office/drawing/2014/main" xmlns="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3"/>
            <a:ext cx="775975" cy="4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78" y="205968"/>
            <a:ext cx="8228651" cy="85788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675" y="4767471"/>
            <a:ext cx="2134232" cy="273992"/>
          </a:xfrm>
          <a:prstGeom prst="rect">
            <a:avLst/>
          </a:prstGeom>
        </p:spPr>
        <p:txBody>
          <a:bodyPr/>
          <a:lstStyle/>
          <a:p>
            <a:fld id="{9FCD6EAA-FBCD-4F82-933F-6BE9A04C5893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3097" y="4767471"/>
            <a:ext cx="2897813" cy="27399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2094" y="4767471"/>
            <a:ext cx="2134232" cy="273992"/>
          </a:xfrm>
          <a:prstGeom prst="rect">
            <a:avLst/>
          </a:prstGeom>
        </p:spPr>
        <p:txBody>
          <a:bodyPr/>
          <a:lstStyle/>
          <a:p>
            <a:fld id="{0B805A47-8928-4EB8-A94F-83B04459C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nfo\_Logos\ESV-neu\ESV_mit_H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746" y="4444700"/>
            <a:ext cx="104900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Info\_Logos\Land OÖ\Landeslogo rot weiss\LandesLogo rot weiss 4cm\Landeslogo OÖ 4cm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91" y="4523367"/>
            <a:ext cx="892555" cy="46799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5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69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01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Info\_Logos\ESV-neu\ESV_mit_HG.png">
            <a:extLst>
              <a:ext uri="{FF2B5EF4-FFF2-40B4-BE49-F238E27FC236}">
                <a16:creationId xmlns:a16="http://schemas.microsoft.com/office/drawing/2014/main" xmlns="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3"/>
            <a:ext cx="775975" cy="4069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5" y="4623376"/>
            <a:ext cx="905531" cy="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78877C3-C3E2-4BD2-A9A0-8C1B2AE4CA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Picture 2" descr="F:\Info\_Logos\ESV-neu\ESV_mit_HG.png">
            <a:extLst>
              <a:ext uri="{FF2B5EF4-FFF2-40B4-BE49-F238E27FC236}">
                <a16:creationId xmlns:a16="http://schemas.microsoft.com/office/drawing/2014/main" xmlns="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3"/>
            <a:ext cx="775975" cy="4069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5" y="4623376"/>
            <a:ext cx="905531" cy="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3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27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Info\_Logos\ESV-neu\ESV_mit_H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8" y="4480231"/>
            <a:ext cx="1250347" cy="5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4571620"/>
            <a:ext cx="1008111" cy="3965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04" y="4632161"/>
            <a:ext cx="1218151" cy="3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0A89205-CEC1-49D9-B730-FDCDE46BA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4604934"/>
            <a:ext cx="1005840" cy="369876"/>
          </a:xfrm>
          <a:prstGeom prst="rect">
            <a:avLst/>
          </a:prstGeom>
        </p:spPr>
      </p:pic>
      <p:pic>
        <p:nvPicPr>
          <p:cNvPr id="4" name="Picture 2" descr="F:\Info\_Logos\ESV-neu\ESV_mit_HG.png">
            <a:extLst>
              <a:ext uri="{FF2B5EF4-FFF2-40B4-BE49-F238E27FC236}">
                <a16:creationId xmlns="" xmlns:a16="http://schemas.microsoft.com/office/drawing/2014/main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4"/>
            <a:ext cx="775975" cy="4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C0A89205-CEC1-49D9-B730-FDCDE46BA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4604934"/>
            <a:ext cx="1005840" cy="369876"/>
          </a:xfrm>
          <a:prstGeom prst="rect">
            <a:avLst/>
          </a:prstGeom>
        </p:spPr>
      </p:pic>
      <p:pic>
        <p:nvPicPr>
          <p:cNvPr id="5" name="Picture 2" descr="F:\Info\_Logos\ESV-neu\ESV_mit_HG.png">
            <a:extLst>
              <a:ext uri="{FF2B5EF4-FFF2-40B4-BE49-F238E27FC236}">
                <a16:creationId xmlns="" xmlns:a16="http://schemas.microsoft.com/office/drawing/2014/main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4"/>
            <a:ext cx="775975" cy="4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nfo\_Logos\ESV-neu\ESV_mit_HG.png">
            <a:extLst>
              <a:ext uri="{FF2B5EF4-FFF2-40B4-BE49-F238E27FC236}">
                <a16:creationId xmlns:a16="http://schemas.microsoft.com/office/drawing/2014/main" xmlns="" id="{26405892-3EAC-4B53-B2CB-88A247CA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4498847"/>
            <a:ext cx="942240" cy="5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178AE18-3102-4EDB-8A40-AF0BA92E55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86404"/>
            <a:ext cx="775975" cy="4069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5" y="4623376"/>
            <a:ext cx="905531" cy="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3" r:id="rId3"/>
    <p:sldLayoutId id="2147483967" r:id="rId4"/>
    <p:sldLayoutId id="2147484062" r:id="rId5"/>
    <p:sldLayoutId id="2147484064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fa.co.kr/about-u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fronius.com/en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tel:+82316032200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tiff"/><Relationship Id="rId5" Type="http://schemas.openxmlformats.org/officeDocument/2006/relationships/hyperlink" Target="https://www.keba.com/en/home" TargetMode="External"/><Relationship Id="rId4" Type="http://schemas.openxmlformats.org/officeDocument/2006/relationships/hyperlink" Target="mailto:korea@keba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Daten\Bilder\Tourismusfotos, Natur, Landschaft, OÖ\Hallstatt\iStock-496608836-Bildnachweis-bluejayphoto-klein-mit-Bildnachweis_himmel-hoch.png">
            <a:extLst>
              <a:ext uri="{FF2B5EF4-FFF2-40B4-BE49-F238E27FC236}">
                <a16:creationId xmlns:a16="http://schemas.microsoft.com/office/drawing/2014/main" xmlns="" id="{57487DD3-048E-4C85-A5D0-AAD176915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8949" r="-827" b="3155"/>
          <a:stretch/>
        </p:blipFill>
        <p:spPr bwMode="auto">
          <a:xfrm>
            <a:off x="1" y="0"/>
            <a:ext cx="92244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 rot="5400000">
            <a:off x="8447738" y="3031119"/>
            <a:ext cx="1222632" cy="169891"/>
          </a:xfrm>
          <a:prstGeom prst="rect">
            <a:avLst/>
          </a:prstGeom>
          <a:noFill/>
        </p:spPr>
        <p:txBody>
          <a:bodyPr wrap="square" lIns="65382" tIns="32689" rIns="65382" bIns="32689" rtlCol="0">
            <a:spAutoFit/>
          </a:bodyPr>
          <a:lstStyle/>
          <a:p>
            <a:r>
              <a:rPr lang="de-AT" sz="675" dirty="0">
                <a:solidFill>
                  <a:schemeClr val="bg1"/>
                </a:solidFill>
              </a:rPr>
              <a:t>@</a:t>
            </a:r>
            <a:r>
              <a:rPr lang="de-AT" sz="675" dirty="0" err="1">
                <a:solidFill>
                  <a:schemeClr val="bg1"/>
                </a:solidFill>
              </a:rPr>
              <a:t>iStock</a:t>
            </a:r>
            <a:r>
              <a:rPr lang="de-AT" sz="675" dirty="0">
                <a:solidFill>
                  <a:schemeClr val="bg1"/>
                </a:solidFill>
              </a:rPr>
              <a:t> / </a:t>
            </a:r>
            <a:r>
              <a:rPr lang="de-AT" sz="675" dirty="0" err="1">
                <a:solidFill>
                  <a:schemeClr val="bg1"/>
                </a:solidFill>
              </a:rPr>
              <a:t>bluejayphoto</a:t>
            </a:r>
            <a:endParaRPr lang="de-AT" sz="675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38416FBD-4A14-49AE-B376-658B043180A1}"/>
              </a:ext>
            </a:extLst>
          </p:cNvPr>
          <p:cNvSpPr/>
          <p:nvPr/>
        </p:nvSpPr>
        <p:spPr>
          <a:xfrm>
            <a:off x="0" y="3658838"/>
            <a:ext cx="9151144" cy="14897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481491" y="342852"/>
            <a:ext cx="7294865" cy="1050908"/>
          </a:xfrm>
          <a:prstGeom prst="rect">
            <a:avLst/>
          </a:prstGeom>
          <a:noFill/>
        </p:spPr>
        <p:txBody>
          <a:bodyPr wrap="square" lIns="65387" tIns="32692" rIns="65387" bIns="32692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Sharing cluster SME experiences with </a:t>
            </a:r>
            <a:r>
              <a:rPr lang="en-US" sz="3200" b="1" dirty="0" smtClean="0">
                <a:solidFill>
                  <a:srgbClr val="FFFFFF"/>
                </a:solidFill>
              </a:rPr>
              <a:t>the Korean </a:t>
            </a:r>
            <a:r>
              <a:rPr lang="en-US" sz="3200" b="1" dirty="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3509D6DA-B148-4BB9-9BA0-D5DD9E1FECD1}"/>
              </a:ext>
            </a:extLst>
          </p:cNvPr>
          <p:cNvSpPr/>
          <p:nvPr/>
        </p:nvSpPr>
        <p:spPr>
          <a:xfrm>
            <a:off x="1367644" y="3886169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 </a:t>
            </a:r>
            <a:r>
              <a:rPr lang="fr-FR" sz="2800" b="1" kern="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Grafleitner / Christiane Egger</a:t>
            </a:r>
            <a:endParaRPr lang="fr-FR" sz="2800" b="1" kern="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OÖ Energiesparverband/Cleantech-Cluster, Austria</a:t>
            </a:r>
            <a:b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eva.grafleitner@esv.or.at, www.ctc-energy.at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AD5F4167-FB04-4AA0-A404-3525F511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27758"/>
            <a:ext cx="775975" cy="4069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F3F4B540-7F25-403F-8608-D4131B056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3" y="4440167"/>
            <a:ext cx="942240" cy="582117"/>
          </a:xfrm>
          <a:prstGeom prst="rect">
            <a:avLst/>
          </a:prstGeom>
        </p:spPr>
      </p:pic>
      <p:pic>
        <p:nvPicPr>
          <p:cNvPr id="10" name="Picture 2" descr="\\ESV-VM-File-01\Users\christine.rosenthale\Desktop\CT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78" y="4551225"/>
            <a:ext cx="97922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-36513" y="-469900"/>
            <a:ext cx="9180513" cy="5567115"/>
            <a:chOff x="-36513" y="-469900"/>
            <a:chExt cx="9180513" cy="5567115"/>
          </a:xfrm>
        </p:grpSpPr>
        <p:graphicFrame>
          <p:nvGraphicFramePr>
            <p:cNvPr id="71" name="Diagramm 70"/>
            <p:cNvGraphicFramePr/>
            <p:nvPr>
              <p:extLst>
                <p:ext uri="{D42A27DB-BD31-4B8C-83A1-F6EECF244321}">
                  <p14:modId xmlns:p14="http://schemas.microsoft.com/office/powerpoint/2010/main" val="2594455052"/>
                </p:ext>
              </p:extLst>
            </p:nvPr>
          </p:nvGraphicFramePr>
          <p:xfrm>
            <a:off x="108015" y="-469900"/>
            <a:ext cx="9000491" cy="3181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2" name="Textfeld 71"/>
            <p:cNvSpPr txBox="1"/>
            <p:nvPr/>
          </p:nvSpPr>
          <p:spPr>
            <a:xfrm>
              <a:off x="0" y="72182"/>
              <a:ext cx="9144000" cy="477038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algn="ctr"/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Value chain: building and energy technologies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-36513" y="4526690"/>
              <a:ext cx="9109076" cy="57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77025" y="673499"/>
              <a:ext cx="1472377" cy="686748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algn="ctr"/>
              <a:r>
                <a:rPr lang="de-AT" sz="1700" dirty="0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  <a:p>
              <a:pPr algn="ctr"/>
              <a:r>
                <a:rPr lang="de-AT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  <a:r>
                <a:rPr lang="de-AT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de-AT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777120" y="673499"/>
              <a:ext cx="1656185" cy="686748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algn="ctr"/>
              <a:r>
                <a:rPr lang="de-AT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ManufacturingBuilding</a:t>
              </a:r>
              <a:r>
                <a:rPr lang="de-AT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Technologies</a:t>
              </a:r>
              <a:endParaRPr lang="de-AT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7420368" y="778921"/>
              <a:ext cx="1591237" cy="48192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 algn="ctr"/>
              <a:r>
                <a:rPr lang="de-AT" sz="1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Operation, </a:t>
              </a:r>
              <a:r>
                <a:rPr lang="de-AT" sz="17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maintenance</a:t>
              </a:r>
              <a:endParaRPr lang="de-AT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hteck 75"/>
            <p:cNvSpPr/>
            <p:nvPr/>
          </p:nvSpPr>
          <p:spPr>
            <a:xfrm>
              <a:off x="1501774" y="1713481"/>
              <a:ext cx="1685926" cy="17349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3326105" y="1713481"/>
              <a:ext cx="1424573" cy="1734963"/>
            </a:xfrm>
            <a:prstGeom prst="rect">
              <a:avLst/>
            </a:prstGeom>
            <a:solidFill>
              <a:srgbClr val="FFF5D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870769" y="1713481"/>
              <a:ext cx="2045556" cy="1734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7065328" y="1713481"/>
              <a:ext cx="1526222" cy="1734963"/>
            </a:xfrm>
            <a:prstGeom prst="rect">
              <a:avLst/>
            </a:prstGeom>
            <a:solidFill>
              <a:srgbClr val="C5D8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107509" y="3495076"/>
              <a:ext cx="3080193" cy="152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08440" y="3511228"/>
              <a:ext cx="3104660" cy="1400367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Manufacturers building materials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(e.g. bricks, insulation materials, sun protection...) 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Manufacturer energy technologies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zB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biomass, solar, heat pumps, cooling, lighting, energy management systems...)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Component suppliers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Universities and research </a:t>
              </a:r>
              <a:r>
                <a:rPr lang="en-US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organisations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3314066" y="3495077"/>
              <a:ext cx="1436610" cy="153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>
              <a:off x="7055168" y="3495076"/>
              <a:ext cx="1550052" cy="152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t" anchorCtr="0"/>
            <a:lstStyle/>
            <a:p>
              <a:pPr lvl="0"/>
              <a:endParaRPr lang="en-US" sz="8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07503" y="1712686"/>
              <a:ext cx="1267272" cy="1735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endParaRPr lang="de-AT" dirty="0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1501778" y="1699987"/>
              <a:ext cx="1520827" cy="892536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de-AT" sz="13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Manufacturers</a:t>
              </a:r>
              <a:endParaRPr lang="de-AT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13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Component</a:t>
              </a:r>
              <a:r>
                <a:rPr lang="de-AT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3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suppliers</a:t>
              </a:r>
              <a:endParaRPr lang="de-AT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388662" y="1706175"/>
              <a:ext cx="1445809" cy="1292645"/>
            </a:xfrm>
            <a:prstGeom prst="rect">
              <a:avLst/>
            </a:prstGeom>
            <a:noFill/>
          </p:spPr>
          <p:txBody>
            <a:bodyPr wrap="square" lIns="35994" tIns="45712" rIns="35994" bIns="45712" rtlCol="0">
              <a:spAutoFit/>
            </a:bodyPr>
            <a:lstStyle/>
            <a:p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Manufacturers </a:t>
              </a:r>
            </a:p>
            <a:p>
              <a:endParaRPr lang="en-US" sz="1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Distributors 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(often multi-</a:t>
              </a:r>
              <a:b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level)</a:t>
              </a:r>
            </a:p>
            <a:p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4875851" y="1713482"/>
              <a:ext cx="2143041" cy="169275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Building owners </a:t>
              </a:r>
            </a:p>
            <a:p>
              <a:pPr>
                <a:spcAft>
                  <a:spcPts val="0"/>
                </a:spcAft>
              </a:pPr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Planners &amp; installers 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(architects, construction companies, HVAC, energy companies etc.)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Banks, developers, real estate sector</a:t>
              </a:r>
            </a:p>
            <a:p>
              <a:pPr>
                <a:spcAft>
                  <a:spcPts val="0"/>
                </a:spcAft>
              </a:pPr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ESCOs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7065331" y="1713482"/>
              <a:ext cx="1526219" cy="169275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owners </a:t>
              </a:r>
              <a:b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Facility and property managers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ESCOs, installers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5375136" y="708673"/>
              <a:ext cx="1853546" cy="686748"/>
            </a:xfrm>
            <a:prstGeom prst="rect">
              <a:avLst/>
            </a:prstGeom>
            <a:noFill/>
          </p:spPr>
          <p:txBody>
            <a:bodyPr wrap="square" lIns="71987" tIns="45712" rIns="107981" bIns="45712" rtlCol="0">
              <a:spAutoFit/>
            </a:bodyPr>
            <a:lstStyle/>
            <a:p>
              <a:pPr algn="ctr"/>
              <a:r>
                <a:rPr lang="de-AT" sz="17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r>
                <a:rPr lang="de-AT" sz="1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de-AT" sz="17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constructing</a:t>
              </a:r>
              <a:r>
                <a:rPr lang="de-AT" sz="1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de-AT" sz="17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installing</a:t>
              </a:r>
              <a:endParaRPr lang="de-AT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3314066" y="3495076"/>
              <a:ext cx="1401050" cy="1092591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Manu-</a:t>
              </a:r>
              <a:r>
                <a:rPr lang="en-US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facturers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Wholesale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Installers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hteck 90"/>
            <p:cNvSpPr/>
            <p:nvPr/>
          </p:nvSpPr>
          <p:spPr>
            <a:xfrm>
              <a:off x="4870769" y="3495076"/>
              <a:ext cx="2045556" cy="1540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de-AT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4888278" y="3517038"/>
              <a:ext cx="2029012" cy="129264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en-US" sz="1300" smtClean="0">
                  <a:latin typeface="Arial" panose="020B0604020202020204" pitchFamily="34" charset="0"/>
                  <a:cs typeface="Arial" panose="020B0604020202020204" pitchFamily="34" charset="0"/>
                </a:rPr>
                <a:t>Architects, builders, developers, HVAC and electric planners, energy advisers ESCOs </a:t>
              </a:r>
              <a:br>
                <a:rPr lang="en-US" sz="130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smtClean="0">
                  <a:latin typeface="Arial" panose="020B0604020202020204" pitchFamily="34" charset="0"/>
                  <a:cs typeface="Arial" panose="020B0604020202020204" pitchFamily="34" charset="0"/>
                </a:rPr>
                <a:t>Buildings owners Schools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7055170" y="3495076"/>
              <a:ext cx="1549957" cy="1492700"/>
            </a:xfrm>
            <a:prstGeom prst="rect">
              <a:avLst/>
            </a:prstGeom>
          </p:spPr>
          <p:txBody>
            <a:bodyPr wrap="square" lIns="91425" tIns="45712" rIns="91425" bIns="45712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Building owners </a:t>
              </a:r>
            </a:p>
            <a:p>
              <a:endParaRPr lang="en-US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Facility and property managers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ESCOs, installers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8643637" y="3447126"/>
              <a:ext cx="461635" cy="1537799"/>
            </a:xfrm>
            <a:prstGeom prst="rect">
              <a:avLst/>
            </a:prstGeom>
            <a:noFill/>
          </p:spPr>
          <p:txBody>
            <a:bodyPr vert="vert270" wrap="square" lIns="91425" tIns="45712" rIns="91425" bIns="45712" rtlCol="0">
              <a:spAutoFit/>
            </a:bodyPr>
            <a:lstStyle/>
            <a:p>
              <a:pPr algn="ctr"/>
              <a:r>
                <a:rPr lang="de-AT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Our</a:t>
              </a:r>
              <a:r>
                <a:rPr lang="de-AT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de-AT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8643637" y="1615832"/>
              <a:ext cx="461635" cy="1684814"/>
            </a:xfrm>
            <a:prstGeom prst="rect">
              <a:avLst/>
            </a:prstGeom>
            <a:noFill/>
          </p:spPr>
          <p:txBody>
            <a:bodyPr vert="vert270" wrap="square" lIns="91425" tIns="45712" rIns="91425" bIns="45712" rtlCol="0">
              <a:spAutoFit/>
            </a:bodyPr>
            <a:lstStyle/>
            <a:p>
              <a:pPr algn="ctr"/>
              <a:r>
                <a:rPr lang="de-A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Actor</a:t>
              </a:r>
              <a:r>
                <a:rPr lang="de-AT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de-AT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597810" y="878321"/>
              <a:ext cx="1656184" cy="277102"/>
            </a:xfrm>
            <a:prstGeom prst="rect">
              <a:avLst/>
            </a:prstGeom>
            <a:noFill/>
          </p:spPr>
          <p:txBody>
            <a:bodyPr wrap="square" lIns="71987" tIns="45712" rIns="107981" bIns="45712" rtlCol="0">
              <a:spAutoFit/>
            </a:bodyPr>
            <a:lstStyle/>
            <a:p>
              <a:pPr algn="ctr"/>
              <a:r>
                <a:rPr lang="de-AT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  <a:r>
                <a:rPr lang="de-AT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de-AT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77025" y="1713481"/>
              <a:ext cx="1415227" cy="1692755"/>
            </a:xfrm>
            <a:prstGeom prst="rect">
              <a:avLst/>
            </a:prstGeom>
            <a:noFill/>
          </p:spPr>
          <p:txBody>
            <a:bodyPr wrap="square" lIns="91425" tIns="45712" rIns="91425" bIns="45712" rtlCol="0">
              <a:spAutoFit/>
            </a:bodyPr>
            <a:lstStyle/>
            <a:p>
              <a:r>
                <a:rPr lang="de-AT" sz="13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Universities</a:t>
              </a:r>
              <a:r>
                <a:rPr lang="de-AT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de-AT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 </a:t>
              </a:r>
              <a:r>
                <a:rPr lang="de-AT" sz="13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organisations</a:t>
              </a:r>
              <a:endParaRPr lang="de-AT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Manu-</a:t>
              </a:r>
              <a:br>
                <a:rPr lang="de-AT" sz="13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sz="13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facturers</a:t>
              </a:r>
              <a:endParaRPr lang="de-AT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1300" dirty="0"/>
            </a:p>
            <a:p>
              <a:endParaRPr lang="de-AT" sz="1300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40191" y="2469585"/>
            <a:ext cx="8877765" cy="1387813"/>
            <a:chOff x="140190" y="2711065"/>
            <a:chExt cx="8877765" cy="1850417"/>
          </a:xfrm>
          <a:solidFill>
            <a:srgbClr val="E6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ichtungspfeil 32"/>
            <p:cNvSpPr/>
            <p:nvPr/>
          </p:nvSpPr>
          <p:spPr>
            <a:xfrm flipH="1">
              <a:off x="140190" y="2711065"/>
              <a:ext cx="5042076" cy="185041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AT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ichtungspfeil 33"/>
            <p:cNvSpPr/>
            <p:nvPr/>
          </p:nvSpPr>
          <p:spPr>
            <a:xfrm>
              <a:off x="1062109" y="2711065"/>
              <a:ext cx="7955846" cy="185041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de-AT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Innovation </a:t>
              </a:r>
              <a:r>
                <a:rPr lang="de-AT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across</a:t>
              </a:r>
              <a:r>
                <a:rPr lang="de-A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A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r>
                <a:rPr lang="de-A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chain</a:t>
              </a:r>
              <a:endParaRPr lang="de-AT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1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1520" y="627534"/>
            <a:ext cx="9685076" cy="375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 err="1">
                <a:solidFill>
                  <a:srgbClr val="000000"/>
                </a:solidFill>
              </a:rPr>
              <a:t>Keeping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markets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developments</a:t>
            </a:r>
            <a:r>
              <a:rPr lang="de-AT" sz="1700" b="1" dirty="0">
                <a:solidFill>
                  <a:srgbClr val="000000"/>
                </a:solidFill>
              </a:rPr>
              <a:t> on </a:t>
            </a:r>
            <a:r>
              <a:rPr lang="de-AT" sz="1700" b="1" dirty="0" err="1">
                <a:solidFill>
                  <a:srgbClr val="000000"/>
                </a:solidFill>
              </a:rPr>
              <a:t>our</a:t>
            </a:r>
            <a:r>
              <a:rPr lang="de-AT" sz="1700" b="1" dirty="0">
                <a:solidFill>
                  <a:srgbClr val="000000"/>
                </a:solidFill>
              </a:rPr>
              <a:t> "</a:t>
            </a:r>
            <a:r>
              <a:rPr lang="de-AT" sz="1700" b="1" dirty="0" err="1">
                <a:solidFill>
                  <a:srgbClr val="000000"/>
                </a:solidFill>
              </a:rPr>
              <a:t>radar</a:t>
            </a:r>
            <a:r>
              <a:rPr lang="de-AT" sz="1700" b="1" dirty="0">
                <a:solidFill>
                  <a:srgbClr val="000000"/>
                </a:solidFill>
              </a:rPr>
              <a:t>"</a:t>
            </a:r>
            <a:br>
              <a:rPr lang="de-AT" sz="1700" b="1" dirty="0">
                <a:solidFill>
                  <a:srgbClr val="000000"/>
                </a:solidFill>
              </a:rPr>
            </a:br>
            <a:r>
              <a:rPr lang="de-AT" sz="1700" dirty="0">
                <a:solidFill>
                  <a:srgbClr val="000000"/>
                </a:solidFill>
              </a:rPr>
              <a:t>Market </a:t>
            </a:r>
            <a:r>
              <a:rPr lang="de-AT" sz="1700" dirty="0" err="1">
                <a:solidFill>
                  <a:srgbClr val="000000"/>
                </a:solidFill>
              </a:rPr>
              <a:t>screening</a:t>
            </a:r>
            <a:r>
              <a:rPr lang="de-AT" sz="1700" dirty="0">
                <a:solidFill>
                  <a:srgbClr val="000000"/>
                </a:solidFill>
              </a:rPr>
              <a:t>, on-</a:t>
            </a:r>
            <a:r>
              <a:rPr lang="de-AT" sz="1700" dirty="0" err="1">
                <a:solidFill>
                  <a:srgbClr val="000000"/>
                </a:solidFill>
              </a:rPr>
              <a:t>going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discussion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with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 smtClean="0">
                <a:solidFill>
                  <a:srgbClr val="000000"/>
                </a:solidFill>
              </a:rPr>
              <a:t>cluster</a:t>
            </a:r>
            <a:r>
              <a:rPr lang="de-AT" sz="1700" dirty="0" smtClean="0">
                <a:solidFill>
                  <a:srgbClr val="000000"/>
                </a:solidFill>
              </a:rPr>
              <a:t/>
            </a:r>
            <a:br>
              <a:rPr lang="de-AT" sz="1700" dirty="0" smtClean="0">
                <a:solidFill>
                  <a:srgbClr val="000000"/>
                </a:solidFill>
              </a:rPr>
            </a:br>
            <a:r>
              <a:rPr lang="de-AT" sz="1700" dirty="0" err="1" smtClean="0">
                <a:solidFill>
                  <a:srgbClr val="000000"/>
                </a:solidFill>
              </a:rPr>
              <a:t>partners</a:t>
            </a:r>
            <a:r>
              <a:rPr lang="de-AT" sz="1700" dirty="0" smtClean="0">
                <a:solidFill>
                  <a:srgbClr val="000000"/>
                </a:solidFill>
              </a:rPr>
              <a:t> </a:t>
            </a:r>
            <a:r>
              <a:rPr lang="de-AT" sz="1700" dirty="0">
                <a:solidFill>
                  <a:srgbClr val="000000"/>
                </a:solidFill>
              </a:rPr>
              <a:t>on </a:t>
            </a:r>
            <a:r>
              <a:rPr lang="de-AT" sz="1700" dirty="0" err="1" smtClean="0">
                <a:solidFill>
                  <a:srgbClr val="000000"/>
                </a:solidFill>
              </a:rPr>
              <a:t>interesting</a:t>
            </a:r>
            <a:r>
              <a:rPr lang="de-AT" sz="1700" dirty="0" smtClean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developments</a:t>
            </a:r>
            <a:r>
              <a:rPr lang="de-AT" sz="1700" dirty="0">
                <a:solidFill>
                  <a:srgbClr val="000000"/>
                </a:solidFill>
              </a:rPr>
              <a:t>, European </a:t>
            </a:r>
            <a:r>
              <a:rPr lang="de-AT" sz="1700" dirty="0" err="1" smtClean="0">
                <a:solidFill>
                  <a:srgbClr val="000000"/>
                </a:solidFill>
              </a:rPr>
              <a:t>projects</a:t>
            </a:r>
            <a:endParaRPr lang="de-AT" sz="17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 err="1">
                <a:solidFill>
                  <a:srgbClr val="000000"/>
                </a:solidFill>
              </a:rPr>
              <a:t>Partnerships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with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energy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organisations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around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the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globe</a:t>
            </a:r>
            <a:endParaRPr lang="de-AT" sz="17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 err="1">
                <a:solidFill>
                  <a:srgbClr val="000000"/>
                </a:solidFill>
              </a:rPr>
              <a:t>Presentations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dirty="0">
                <a:solidFill>
                  <a:srgbClr val="000000"/>
                </a:solidFill>
              </a:rPr>
              <a:t>at international </a:t>
            </a:r>
            <a:r>
              <a:rPr lang="de-AT" sz="1700" dirty="0" err="1" smtClean="0">
                <a:solidFill>
                  <a:srgbClr val="000000"/>
                </a:solidFill>
              </a:rPr>
              <a:t>conferences</a:t>
            </a:r>
            <a:r>
              <a:rPr lang="de-AT" sz="1700" dirty="0" smtClean="0">
                <a:solidFill>
                  <a:srgbClr val="000000"/>
                </a:solidFill>
              </a:rPr>
              <a:t>, </a:t>
            </a:r>
            <a:r>
              <a:rPr lang="de-AT" sz="1700" dirty="0" err="1">
                <a:solidFill>
                  <a:srgbClr val="000000"/>
                </a:solidFill>
              </a:rPr>
              <a:t>hosting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of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b="1" dirty="0" err="1" smtClean="0">
                <a:solidFill>
                  <a:srgbClr val="000000"/>
                </a:solidFill>
              </a:rPr>
              <a:t>delegations</a:t>
            </a:r>
            <a:r>
              <a:rPr lang="de-AT" sz="1700" b="1" dirty="0" smtClean="0">
                <a:solidFill>
                  <a:srgbClr val="000000"/>
                </a:solidFill>
              </a:rPr>
              <a:t> &amp; </a:t>
            </a:r>
            <a:r>
              <a:rPr lang="de-AT" sz="1700" b="1" dirty="0" err="1" smtClean="0">
                <a:solidFill>
                  <a:srgbClr val="000000"/>
                </a:solidFill>
              </a:rPr>
              <a:t>experts</a:t>
            </a:r>
            <a:endParaRPr lang="de-AT" sz="1700" b="1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 err="1">
                <a:solidFill>
                  <a:srgbClr val="000000"/>
                </a:solidFill>
              </a:rPr>
              <a:t>Own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events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and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publications</a:t>
            </a:r>
            <a:r>
              <a:rPr lang="de-AT" sz="1700" b="1" dirty="0">
                <a:solidFill>
                  <a:srgbClr val="000000"/>
                </a:solidFill>
              </a:rPr>
              <a:t/>
            </a:r>
            <a:br>
              <a:rPr lang="de-AT" sz="1700" b="1" dirty="0">
                <a:solidFill>
                  <a:srgbClr val="000000"/>
                </a:solidFill>
              </a:rPr>
            </a:br>
            <a:r>
              <a:rPr lang="de-AT" sz="1700" dirty="0">
                <a:solidFill>
                  <a:srgbClr val="000000"/>
                </a:solidFill>
              </a:rPr>
              <a:t>International </a:t>
            </a:r>
            <a:r>
              <a:rPr lang="de-AT" sz="1700" dirty="0" err="1">
                <a:solidFill>
                  <a:srgbClr val="000000"/>
                </a:solidFill>
              </a:rPr>
              <a:t>newsletter</a:t>
            </a:r>
            <a:r>
              <a:rPr lang="de-AT" sz="1700" dirty="0">
                <a:solidFill>
                  <a:srgbClr val="000000"/>
                </a:solidFill>
              </a:rPr>
              <a:t>, </a:t>
            </a:r>
            <a:r>
              <a:rPr lang="de-AT" sz="1700" dirty="0" err="1">
                <a:solidFill>
                  <a:srgbClr val="000000"/>
                </a:solidFill>
              </a:rPr>
              <a:t>partner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and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products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guides</a:t>
            </a:r>
            <a:r>
              <a:rPr lang="de-AT" sz="1700" dirty="0">
                <a:solidFill>
                  <a:srgbClr val="000000"/>
                </a:solidFill>
              </a:rPr>
              <a:t>, international </a:t>
            </a:r>
            <a:r>
              <a:rPr lang="de-AT" sz="1700" dirty="0" err="1">
                <a:solidFill>
                  <a:srgbClr val="000000"/>
                </a:solidFill>
              </a:rPr>
              <a:t>conference</a:t>
            </a:r>
            <a:r>
              <a:rPr lang="de-AT" sz="1700" dirty="0">
                <a:solidFill>
                  <a:srgbClr val="000000"/>
                </a:solidFill>
              </a:rPr>
              <a:t> World </a:t>
            </a:r>
            <a:r>
              <a:rPr lang="de-AT" sz="1700" dirty="0" err="1">
                <a:solidFill>
                  <a:srgbClr val="000000"/>
                </a:solidFill>
              </a:rPr>
              <a:t>Sustainable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Energy</a:t>
            </a:r>
            <a:r>
              <a:rPr lang="de-AT" sz="1700" dirty="0">
                <a:solidFill>
                  <a:srgbClr val="000000"/>
                </a:solidFill>
              </a:rPr>
              <a:t> Days, international </a:t>
            </a:r>
            <a:r>
              <a:rPr lang="de-AT" sz="1700" dirty="0" err="1">
                <a:solidFill>
                  <a:srgbClr val="000000"/>
                </a:solidFill>
              </a:rPr>
              <a:t>training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seminars</a:t>
            </a:r>
            <a:endParaRPr lang="de-AT" sz="17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>
                <a:solidFill>
                  <a:srgbClr val="000000"/>
                </a:solidFill>
              </a:rPr>
              <a:t>Market </a:t>
            </a:r>
            <a:r>
              <a:rPr lang="de-AT" sz="1700" b="1" dirty="0" err="1">
                <a:solidFill>
                  <a:srgbClr val="000000"/>
                </a:solidFill>
              </a:rPr>
              <a:t>exploration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tours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and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tradeshow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stands</a:t>
            </a:r>
            <a:r>
              <a:rPr lang="de-AT" sz="1700" dirty="0">
                <a:solidFill>
                  <a:srgbClr val="000000"/>
                </a:solidFill>
              </a:rPr>
              <a:t>: </a:t>
            </a:r>
            <a:r>
              <a:rPr lang="de-AT" sz="1700" dirty="0" err="1">
                <a:solidFill>
                  <a:srgbClr val="000000"/>
                </a:solidFill>
              </a:rPr>
              <a:t>before</a:t>
            </a:r>
            <a:r>
              <a:rPr lang="de-AT" sz="1700" dirty="0">
                <a:solidFill>
                  <a:srgbClr val="000000"/>
                </a:solidFill>
              </a:rPr>
              <a:t>  2008 Europe (e.g. France/Spain/UK/</a:t>
            </a:r>
            <a:r>
              <a:rPr lang="de-AT" sz="1700" dirty="0" err="1">
                <a:solidFill>
                  <a:srgbClr val="000000"/>
                </a:solidFill>
              </a:rPr>
              <a:t>Finland</a:t>
            </a:r>
            <a:r>
              <a:rPr lang="de-AT" sz="1700" dirty="0">
                <a:solidFill>
                  <a:srgbClr val="000000"/>
                </a:solidFill>
              </a:rPr>
              <a:t>), after 2008: </a:t>
            </a:r>
            <a:r>
              <a:rPr lang="de-AT" sz="1700" dirty="0" err="1">
                <a:solidFill>
                  <a:srgbClr val="000000"/>
                </a:solidFill>
              </a:rPr>
              <a:t>several</a:t>
            </a:r>
            <a:r>
              <a:rPr lang="de-AT" sz="1700" dirty="0">
                <a:solidFill>
                  <a:srgbClr val="000000"/>
                </a:solidFill>
              </a:rPr>
              <a:t> US </a:t>
            </a:r>
            <a:r>
              <a:rPr lang="de-AT" sz="1700" dirty="0" err="1">
                <a:solidFill>
                  <a:srgbClr val="000000"/>
                </a:solidFill>
              </a:rPr>
              <a:t>trips</a:t>
            </a:r>
            <a:r>
              <a:rPr lang="de-AT" sz="1700" dirty="0">
                <a:solidFill>
                  <a:srgbClr val="000000"/>
                </a:solidFill>
              </a:rPr>
              <a:t>, Chile</a:t>
            </a:r>
          </a:p>
          <a:p>
            <a:pPr marL="285750" indent="-285750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AT" sz="1700" b="1" dirty="0" err="1">
                <a:solidFill>
                  <a:srgbClr val="000000"/>
                </a:solidFill>
              </a:rPr>
              <a:t>Digitalisation</a:t>
            </a:r>
            <a:r>
              <a:rPr lang="de-AT" sz="1700" b="1" dirty="0">
                <a:solidFill>
                  <a:srgbClr val="000000"/>
                </a:solidFill>
              </a:rPr>
              <a:t> </a:t>
            </a:r>
            <a:r>
              <a:rPr lang="de-AT" sz="1700" b="1" dirty="0" err="1">
                <a:solidFill>
                  <a:srgbClr val="000000"/>
                </a:solidFill>
              </a:rPr>
              <a:t>trip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to</a:t>
            </a:r>
            <a:r>
              <a:rPr lang="de-AT" sz="1700" dirty="0">
                <a:solidFill>
                  <a:srgbClr val="000000"/>
                </a:solidFill>
              </a:rPr>
              <a:t> </a:t>
            </a:r>
            <a:r>
              <a:rPr lang="de-AT" sz="1700" dirty="0" err="1">
                <a:solidFill>
                  <a:srgbClr val="000000"/>
                </a:solidFill>
              </a:rPr>
              <a:t>the</a:t>
            </a:r>
            <a:r>
              <a:rPr lang="de-AT" sz="1700" dirty="0">
                <a:solidFill>
                  <a:srgbClr val="000000"/>
                </a:solidFill>
              </a:rPr>
              <a:t> US in 2017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2288" y="87474"/>
            <a:ext cx="871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/>
              <a:t>General CTC activities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870"/>
          <a:stretch>
            <a:fillRect/>
          </a:stretch>
        </p:blipFill>
        <p:spPr bwMode="auto">
          <a:xfrm>
            <a:off x="6323888" y="87474"/>
            <a:ext cx="2748612" cy="15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1520" y="951570"/>
            <a:ext cx="968507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1700" b="1" dirty="0" smtClean="0">
                <a:solidFill>
                  <a:srgbClr val="000000"/>
                </a:solidFill>
              </a:rPr>
              <a:t>SMEs</a:t>
            </a:r>
            <a:r>
              <a:rPr lang="en-GB" sz="1700" dirty="0" smtClean="0">
                <a:solidFill>
                  <a:srgbClr val="000000"/>
                </a:solidFill>
              </a:rPr>
              <a:t>  face the following challenges: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globalisation affects more and more markets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they often lack of resources and skills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difficulty in accessing knowledge on most promising markets for their products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1700" b="1" dirty="0" smtClean="0">
                <a:solidFill>
                  <a:srgbClr val="000000"/>
                </a:solidFill>
              </a:rPr>
              <a:t>Cluster</a:t>
            </a:r>
            <a:r>
              <a:rPr lang="en-GB" sz="1700" dirty="0" smtClean="0">
                <a:solidFill>
                  <a:srgbClr val="000000"/>
                </a:solidFill>
              </a:rPr>
              <a:t> are both specialists in the sector and in internationalisation, </a:t>
            </a:r>
            <a:br>
              <a:rPr lang="en-GB" sz="1700" dirty="0" smtClean="0">
                <a:solidFill>
                  <a:srgbClr val="000000"/>
                </a:solidFill>
              </a:rPr>
            </a:br>
            <a:r>
              <a:rPr lang="en-GB" sz="1700" dirty="0" smtClean="0">
                <a:solidFill>
                  <a:srgbClr val="000000"/>
                </a:solidFill>
              </a:rPr>
              <a:t>they support SMEs for example with: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screening markets worldwide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training for cluster companies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organisation of market exploration tours, stands at trade shows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help with finding specific business partners and adaption products to new markets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</a:rPr>
              <a:t>etc.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2288" y="87474"/>
            <a:ext cx="871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/>
              <a:t>Cluster Support to SMEs for </a:t>
            </a:r>
          </a:p>
          <a:p>
            <a:r>
              <a:rPr lang="en-GB" sz="2400" b="1" dirty="0" smtClean="0"/>
              <a:t>internationalisation</a:t>
            </a:r>
            <a:endParaRPr lang="en-GB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870"/>
          <a:stretch>
            <a:fillRect/>
          </a:stretch>
        </p:blipFill>
        <p:spPr bwMode="auto">
          <a:xfrm>
            <a:off x="6323888" y="87474"/>
            <a:ext cx="2748612" cy="15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Fronius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solutions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last</a:t>
            </a:r>
            <a:endParaRPr lang="de-A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F:\Cluster\7_Cluster-Partner Infos + Branchenzahlen\Fronius\Froniu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4" y="247650"/>
            <a:ext cx="2238375" cy="6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4800" y="1066800"/>
            <a:ext cx="87725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000000"/>
                </a:solidFill>
              </a:rPr>
              <a:t>Family-</a:t>
            </a:r>
            <a:r>
              <a:rPr lang="de-AT" sz="1600" dirty="0" err="1">
                <a:solidFill>
                  <a:srgbClr val="000000"/>
                </a:solidFill>
              </a:rPr>
              <a:t>owned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business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 smtClean="0">
                <a:solidFill>
                  <a:srgbClr val="000000"/>
                </a:solidFill>
              </a:rPr>
              <a:t>since</a:t>
            </a:r>
            <a:r>
              <a:rPr lang="de-AT" sz="1600" dirty="0" smtClean="0">
                <a:solidFill>
                  <a:srgbClr val="000000"/>
                </a:solidFill>
              </a:rPr>
              <a:t> 1945</a:t>
            </a:r>
            <a:endParaRPr lang="de-AT" sz="1600" dirty="0">
              <a:solidFill>
                <a:srgbClr val="00000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600" dirty="0" err="1">
                <a:solidFill>
                  <a:srgbClr val="000000"/>
                </a:solidFill>
              </a:rPr>
              <a:t>Specialist</a:t>
            </a:r>
            <a:r>
              <a:rPr lang="de-AT" sz="1600" dirty="0">
                <a:solidFill>
                  <a:srgbClr val="000000"/>
                </a:solidFill>
              </a:rPr>
              <a:t> in solar </a:t>
            </a:r>
            <a:r>
              <a:rPr lang="de-AT" sz="1600" dirty="0" err="1">
                <a:solidFill>
                  <a:srgbClr val="000000"/>
                </a:solidFill>
              </a:rPr>
              <a:t>energy</a:t>
            </a:r>
            <a:r>
              <a:rPr lang="de-AT" sz="1600" dirty="0">
                <a:solidFill>
                  <a:srgbClr val="000000"/>
                </a:solidFill>
              </a:rPr>
              <a:t>, </a:t>
            </a:r>
            <a:r>
              <a:rPr lang="de-AT" sz="1600" dirty="0" err="1">
                <a:solidFill>
                  <a:srgbClr val="000000"/>
                </a:solidFill>
              </a:rPr>
              <a:t>welding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and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 smtClean="0">
                <a:solidFill>
                  <a:srgbClr val="000000"/>
                </a:solidFill>
              </a:rPr>
              <a:t>charging</a:t>
            </a:r>
            <a:endParaRPr lang="de-AT" sz="16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p</a:t>
            </a:r>
            <a:r>
              <a:rPr lang="de-AT" sz="1600" dirty="0" err="1">
                <a:solidFill>
                  <a:srgbClr val="000000"/>
                </a:solidFill>
              </a:rPr>
              <a:t>roduction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and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sales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of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 smtClean="0">
                <a:solidFill>
                  <a:srgbClr val="000000"/>
                </a:solidFill>
              </a:rPr>
              <a:t>inverters</a:t>
            </a:r>
            <a:endParaRPr lang="de-AT" sz="16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AT" sz="1600" dirty="0" err="1">
                <a:solidFill>
                  <a:srgbClr val="000000"/>
                </a:solidFill>
              </a:rPr>
              <a:t>energy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storage</a:t>
            </a:r>
            <a:r>
              <a:rPr lang="de-AT" sz="1600" dirty="0">
                <a:solidFill>
                  <a:srgbClr val="000000"/>
                </a:solidFill>
              </a:rPr>
              <a:t>  </a:t>
            </a:r>
            <a:r>
              <a:rPr lang="de-AT" sz="1600" dirty="0" err="1">
                <a:solidFill>
                  <a:srgbClr val="000000"/>
                </a:solidFill>
              </a:rPr>
              <a:t>and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energy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management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solutions</a:t>
            </a:r>
            <a:endParaRPr lang="de-AT" sz="16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AT" sz="1600" dirty="0" err="1">
                <a:solidFill>
                  <a:srgbClr val="000000"/>
                </a:solidFill>
              </a:rPr>
              <a:t>planning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and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monitoring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of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photovoltaic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projects</a:t>
            </a:r>
            <a:endParaRPr lang="de-AT" sz="16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de-AT" sz="1600" dirty="0">
                <a:solidFill>
                  <a:srgbClr val="000000"/>
                </a:solidFill>
              </a:rPr>
              <a:t>PV-</a:t>
            </a:r>
            <a:r>
              <a:rPr lang="de-AT" sz="1600" dirty="0" err="1">
                <a:solidFill>
                  <a:srgbClr val="000000"/>
                </a:solidFill>
              </a:rPr>
              <a:t>Genset</a:t>
            </a:r>
            <a:r>
              <a:rPr lang="de-AT" sz="1600" dirty="0">
                <a:solidFill>
                  <a:srgbClr val="000000"/>
                </a:solidFill>
              </a:rPr>
              <a:t>, </a:t>
            </a:r>
            <a:r>
              <a:rPr lang="de-AT" sz="1600" dirty="0" err="1">
                <a:solidFill>
                  <a:srgbClr val="000000"/>
                </a:solidFill>
              </a:rPr>
              <a:t>MicroGrid</a:t>
            </a:r>
            <a:r>
              <a:rPr lang="de-AT" sz="1600" dirty="0">
                <a:solidFill>
                  <a:srgbClr val="000000"/>
                </a:solidFill>
              </a:rPr>
              <a:t> </a:t>
            </a:r>
            <a:r>
              <a:rPr lang="de-AT" sz="1600" dirty="0" err="1">
                <a:solidFill>
                  <a:srgbClr val="000000"/>
                </a:solidFill>
              </a:rPr>
              <a:t>solution</a:t>
            </a:r>
            <a:endParaRPr lang="de-AT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000000"/>
                </a:solidFill>
              </a:rPr>
              <a:t>Export rate: 93%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Staff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4,550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Presence in South </a:t>
            </a:r>
            <a:r>
              <a:rPr lang="en-US" sz="1600" dirty="0" smtClean="0">
                <a:solidFill>
                  <a:srgbClr val="000000"/>
                </a:solidFill>
              </a:rPr>
              <a:t>Korea (welding division)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://www.bestfa.co.kr/about-us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endParaRPr lang="de-DE" sz="1600" dirty="0" smtClean="0">
              <a:solidFill>
                <a:srgbClr val="000000"/>
              </a:solidFill>
            </a:endParaRPr>
          </a:p>
          <a:p>
            <a:r>
              <a:rPr lang="de-DE" sz="1600" dirty="0" smtClean="0">
                <a:solidFill>
                  <a:srgbClr val="000000"/>
                </a:solidFill>
              </a:rPr>
              <a:t>Website: </a:t>
            </a:r>
            <a:r>
              <a:rPr lang="de-AT" sz="1600" dirty="0" smtClean="0">
                <a:hlinkClick r:id="rId4"/>
              </a:rPr>
              <a:t>http</a:t>
            </a:r>
            <a:r>
              <a:rPr lang="de-AT" sz="1600" dirty="0">
                <a:hlinkClick r:id="rId4"/>
              </a:rPr>
              <a:t>://</a:t>
            </a:r>
            <a:r>
              <a:rPr lang="de-AT" sz="1600" dirty="0" smtClean="0">
                <a:hlinkClick r:id="rId4"/>
              </a:rPr>
              <a:t>www.fronius.com/en</a:t>
            </a:r>
            <a:r>
              <a:rPr lang="de-AT" sz="1600" dirty="0" smtClean="0"/>
              <a:t>  </a:t>
            </a:r>
          </a:p>
        </p:txBody>
      </p:sp>
      <p:pic>
        <p:nvPicPr>
          <p:cNvPr id="3077" name="Picture 5" descr="http://www.cleantechcluster-energie.at/typo3temp/_processed_/f/b/csm_Fronius_bild1_01_5e2249ea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1240719"/>
            <a:ext cx="2087724" cy="13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cleantechcluster-energie.at/typo3temp/_processed_/f/4/csm_Fronius_bild2_01_4d371c1b9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45" y="2898069"/>
            <a:ext cx="2113555" cy="11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KEBA -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Automation </a:t>
            </a:r>
            <a:r>
              <a:rPr lang="de-DE" sz="2400" b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>
                <a:latin typeface="Arial" pitchFamily="34" charset="0"/>
                <a:cs typeface="Arial" pitchFamily="34" charset="0"/>
              </a:rPr>
            </a:br>
            <a:endParaRPr lang="de-A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4800" y="879562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1,040 </a:t>
            </a:r>
            <a:r>
              <a:rPr lang="en-US" dirty="0" smtClean="0">
                <a:solidFill>
                  <a:srgbClr val="000000"/>
                </a:solidFill>
              </a:rPr>
              <a:t>employees,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de-AT" dirty="0" err="1">
                <a:solidFill>
                  <a:srgbClr val="000000"/>
                </a:solidFill>
              </a:rPr>
              <a:t>xport</a:t>
            </a:r>
            <a:r>
              <a:rPr lang="de-AT" dirty="0">
                <a:solidFill>
                  <a:srgbClr val="000000"/>
                </a:solidFill>
              </a:rPr>
              <a:t> rate </a:t>
            </a:r>
            <a:r>
              <a:rPr lang="de-AT" dirty="0" err="1">
                <a:solidFill>
                  <a:srgbClr val="000000"/>
                </a:solidFill>
              </a:rPr>
              <a:t>of</a:t>
            </a:r>
            <a:r>
              <a:rPr lang="de-AT" dirty="0">
                <a:solidFill>
                  <a:srgbClr val="000000"/>
                </a:solidFill>
              </a:rPr>
              <a:t> 87 </a:t>
            </a:r>
            <a:r>
              <a:rPr lang="de-AT" dirty="0" smtClean="0">
                <a:solidFill>
                  <a:srgbClr val="000000"/>
                </a:solidFill>
              </a:rPr>
              <a:t>% , </a:t>
            </a:r>
            <a:r>
              <a:rPr lang="en-US" dirty="0" smtClean="0"/>
              <a:t>three </a:t>
            </a:r>
            <a:r>
              <a:rPr lang="en-US" dirty="0"/>
              <a:t>business </a:t>
            </a:r>
            <a:r>
              <a:rPr lang="en-US" dirty="0" smtClean="0"/>
              <a:t>divisions: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industrial 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anking and </a:t>
            </a:r>
            <a:r>
              <a:rPr lang="en-US" dirty="0"/>
              <a:t>service </a:t>
            </a:r>
            <a:r>
              <a:rPr lang="en-US" dirty="0" smtClean="0"/>
              <a:t>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automation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100" dirty="0" smtClean="0">
              <a:solidFill>
                <a:srgbClr val="000000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charging infrastructure for electric mobility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0000"/>
                </a:solidFill>
              </a:rPr>
              <a:t>Keba</a:t>
            </a:r>
            <a:r>
              <a:rPr lang="de-DE" dirty="0" smtClean="0">
                <a:solidFill>
                  <a:srgbClr val="000000"/>
                </a:solidFill>
              </a:rPr>
              <a:t> wall </a:t>
            </a:r>
            <a:r>
              <a:rPr lang="de-DE" dirty="0" err="1" smtClean="0">
                <a:solidFill>
                  <a:srgbClr val="000000"/>
                </a:solidFill>
              </a:rPr>
              <a:t>boxes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available</a:t>
            </a:r>
            <a:r>
              <a:rPr lang="de-DE" dirty="0" smtClean="0">
                <a:solidFill>
                  <a:srgbClr val="000000"/>
                </a:solidFill>
              </a:rPr>
              <a:t> in 45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o</a:t>
            </a:r>
            <a:r>
              <a:rPr lang="de-DE" dirty="0" err="1" smtClean="0">
                <a:solidFill>
                  <a:srgbClr val="000000"/>
                </a:solidFill>
              </a:rPr>
              <a:t>ver</a:t>
            </a:r>
            <a:r>
              <a:rPr lang="de-DE" dirty="0" smtClean="0">
                <a:solidFill>
                  <a:srgbClr val="000000"/>
                </a:solidFill>
              </a:rPr>
              <a:t> 34,000 intelligent </a:t>
            </a:r>
            <a:r>
              <a:rPr lang="de-DE" dirty="0" err="1" smtClean="0">
                <a:solidFill>
                  <a:srgbClr val="000000"/>
                </a:solidFill>
              </a:rPr>
              <a:t>charging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stations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sold</a:t>
            </a:r>
            <a:r>
              <a:rPr lang="de-DE" dirty="0" smtClean="0">
                <a:solidFill>
                  <a:srgbClr val="000000"/>
                </a:solidFill>
              </a:rPr>
              <a:t> in 2017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(80,000 in total)</a:t>
            </a:r>
            <a:endParaRPr lang="de-AT" dirty="0" smtClean="0">
              <a:solidFill>
                <a:srgbClr val="000000"/>
              </a:solidFill>
            </a:endParaRPr>
          </a:p>
          <a:p>
            <a:endParaRPr lang="de-DE" sz="1100" dirty="0" smtClean="0"/>
          </a:p>
          <a:p>
            <a:r>
              <a:rPr lang="de-AT" b="1" dirty="0" smtClean="0"/>
              <a:t>KEBA </a:t>
            </a:r>
            <a:r>
              <a:rPr lang="de-AT" b="1" dirty="0"/>
              <a:t>Korea Ltd</a:t>
            </a:r>
            <a:r>
              <a:rPr lang="de-AT" b="1" dirty="0" smtClean="0"/>
              <a:t>.: </a:t>
            </a:r>
            <a:r>
              <a:rPr lang="de-AT" dirty="0" smtClean="0"/>
              <a:t>205</a:t>
            </a:r>
            <a:r>
              <a:rPr lang="de-AT" dirty="0"/>
              <a:t>, 235, </a:t>
            </a:r>
            <a:r>
              <a:rPr lang="de-AT" dirty="0" err="1"/>
              <a:t>Pangyoyeok-Ro</a:t>
            </a:r>
            <a:r>
              <a:rPr lang="de-AT" dirty="0"/>
              <a:t>, </a:t>
            </a:r>
            <a:r>
              <a:rPr lang="de-AT" dirty="0" err="1"/>
              <a:t>Bundang-Gu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err="1" smtClean="0"/>
              <a:t>Seongnam</a:t>
            </a:r>
            <a:r>
              <a:rPr lang="de-AT" dirty="0" smtClean="0"/>
              <a:t>-</a:t>
            </a:r>
            <a:r>
              <a:rPr lang="de-AT" dirty="0" err="1" smtClean="0"/>
              <a:t>Si,Gyeonggi</a:t>
            </a:r>
            <a:r>
              <a:rPr lang="de-AT" dirty="0" smtClean="0"/>
              <a:t>-Do</a:t>
            </a:r>
            <a:r>
              <a:rPr lang="de-AT" dirty="0"/>
              <a:t>, Korea (</a:t>
            </a:r>
            <a:r>
              <a:rPr lang="de-AT" dirty="0" err="1"/>
              <a:t>Postal</a:t>
            </a:r>
            <a:r>
              <a:rPr lang="de-AT" dirty="0"/>
              <a:t> </a:t>
            </a:r>
            <a:r>
              <a:rPr lang="de-AT" dirty="0" err="1"/>
              <a:t>code</a:t>
            </a:r>
            <a:r>
              <a:rPr lang="de-AT" dirty="0"/>
              <a:t>: 13494)</a:t>
            </a:r>
          </a:p>
          <a:p>
            <a:r>
              <a:rPr lang="de-AT" dirty="0">
                <a:hlinkClick r:id="rId3"/>
              </a:rPr>
              <a:t> +82 31 603 </a:t>
            </a:r>
            <a:r>
              <a:rPr lang="de-AT" dirty="0" smtClean="0">
                <a:hlinkClick r:id="rId3"/>
              </a:rPr>
              <a:t>2200</a:t>
            </a:r>
            <a:r>
              <a:rPr lang="de-AT" dirty="0" smtClean="0"/>
              <a:t>; </a:t>
            </a:r>
            <a:r>
              <a:rPr lang="de-AT" u="sng" dirty="0">
                <a:hlinkClick r:id="rId4"/>
              </a:rPr>
              <a:t> </a:t>
            </a:r>
            <a:r>
              <a:rPr lang="de-AT" u="sng" dirty="0" smtClean="0">
                <a:hlinkClick r:id="rId4"/>
              </a:rPr>
              <a:t>korea@keba.com</a:t>
            </a:r>
            <a:r>
              <a:rPr lang="de-AT" u="sng" dirty="0" smtClean="0"/>
              <a:t>; </a:t>
            </a:r>
            <a:r>
              <a:rPr lang="de-AT" dirty="0" smtClean="0">
                <a:hlinkClick r:id="rId5"/>
              </a:rPr>
              <a:t>https</a:t>
            </a:r>
            <a:r>
              <a:rPr lang="de-AT" dirty="0">
                <a:hlinkClick r:id="rId5"/>
              </a:rPr>
              <a:t>://</a:t>
            </a:r>
            <a:r>
              <a:rPr lang="de-AT" dirty="0" smtClean="0">
                <a:hlinkClick r:id="rId5"/>
              </a:rPr>
              <a:t>www.keba.com/en/home</a:t>
            </a:r>
            <a:r>
              <a:rPr lang="de-AT" dirty="0" smtClean="0"/>
              <a:t> </a:t>
            </a:r>
          </a:p>
        </p:txBody>
      </p:sp>
      <p:pic>
        <p:nvPicPr>
          <p:cNvPr id="1027" name="Picture 3" descr="F:\Cluster\7_Cluster-Partner Infos + Branchenzahlen\Keba AG\logo_15cm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57175"/>
            <a:ext cx="2400300" cy="6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luster\7_Cluster-Partner Infos + Branchenzahlen\Keba AG\Keba_Bild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9838"/>
            <a:ext cx="15240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luster\7_Cluster-Partner Infos + Branchenzahlen\Keba AG\Keba_Bil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68563"/>
            <a:ext cx="15240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0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277301" y="1407191"/>
            <a:ext cx="6310923" cy="31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1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first step: learn a lot about each other</a:t>
            </a:r>
          </a:p>
          <a:p>
            <a:pPr marL="285750" indent="-285750">
              <a:lnSpc>
                <a:spcPct val="11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have a bigger aspiration that simply exchanging goods and services - build partnerships (give-and- take)!</a:t>
            </a:r>
          </a:p>
          <a:p>
            <a:pPr marL="285750" indent="-285750">
              <a:lnSpc>
                <a:spcPct val="11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it takes longer than you think</a:t>
            </a:r>
          </a:p>
          <a:p>
            <a:pPr marL="285750" indent="-285750">
              <a:lnSpc>
                <a:spcPct val="11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both economies can greatly profit!</a:t>
            </a:r>
          </a:p>
          <a:p>
            <a:pPr marL="0" indent="0">
              <a:lnSpc>
                <a:spcPct val="113000"/>
              </a:lnSpc>
              <a:spcBef>
                <a:spcPts val="1200"/>
              </a:spcBef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849" y="195486"/>
            <a:ext cx="6344263" cy="10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err="1">
                <a:solidFill>
                  <a:schemeClr val="tx1"/>
                </a:solidFill>
                <a:cs typeface="Arial" pitchFamily="34" charset="0"/>
              </a:rPr>
              <a:t>Lession</a:t>
            </a:r>
            <a:r>
              <a:rPr lang="en-US" kern="0" dirty="0">
                <a:solidFill>
                  <a:schemeClr val="tx1"/>
                </a:solidFill>
                <a:cs typeface="Arial" pitchFamily="34" charset="0"/>
              </a:rPr>
              <a:t> learnt: </a:t>
            </a:r>
            <a:r>
              <a:rPr lang="en-US" kern="0" dirty="0" smtClean="0">
                <a:solidFill>
                  <a:schemeClr val="tx1"/>
                </a:solidFill>
                <a:cs typeface="Arial" pitchFamily="34" charset="0"/>
              </a:rPr>
              <a:t>How to make international cooperation a success</a:t>
            </a:r>
            <a:endParaRPr lang="en-US" kern="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7" name="Picture 2" descr="F:\Daten\Bilder\Depositphotos\Depositphotos\Depositphotos_1208735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12" y="2139702"/>
            <a:ext cx="2348074" cy="1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/>
        </p:blipFill>
        <p:spPr>
          <a:xfrm>
            <a:off x="6588224" y="163930"/>
            <a:ext cx="2347200" cy="12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Daten\Bilder\Tourismusfotos, Natur, Landschaft, OÖ\Hallstatt\iStock-496608836-Bildnachweis-bluejayphoto-klein-mit-Bildnachweis_himmel-hoch.png">
            <a:extLst>
              <a:ext uri="{FF2B5EF4-FFF2-40B4-BE49-F238E27FC236}">
                <a16:creationId xmlns:a16="http://schemas.microsoft.com/office/drawing/2014/main" xmlns="" id="{57487DD3-048E-4C85-A5D0-AAD176915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8949" r="-827" b="3155"/>
          <a:stretch/>
        </p:blipFill>
        <p:spPr bwMode="auto">
          <a:xfrm>
            <a:off x="1" y="0"/>
            <a:ext cx="92244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 rot="5400000">
            <a:off x="8447738" y="3031119"/>
            <a:ext cx="1222632" cy="169891"/>
          </a:xfrm>
          <a:prstGeom prst="rect">
            <a:avLst/>
          </a:prstGeom>
          <a:noFill/>
        </p:spPr>
        <p:txBody>
          <a:bodyPr wrap="square" lIns="65382" tIns="32689" rIns="65382" bIns="32689" rtlCol="0">
            <a:spAutoFit/>
          </a:bodyPr>
          <a:lstStyle/>
          <a:p>
            <a:r>
              <a:rPr lang="de-AT" sz="675" dirty="0">
                <a:solidFill>
                  <a:schemeClr val="bg1"/>
                </a:solidFill>
              </a:rPr>
              <a:t>@</a:t>
            </a:r>
            <a:r>
              <a:rPr lang="de-AT" sz="675" dirty="0" err="1">
                <a:solidFill>
                  <a:schemeClr val="bg1"/>
                </a:solidFill>
              </a:rPr>
              <a:t>iStock</a:t>
            </a:r>
            <a:r>
              <a:rPr lang="de-AT" sz="675" dirty="0">
                <a:solidFill>
                  <a:schemeClr val="bg1"/>
                </a:solidFill>
              </a:rPr>
              <a:t> / </a:t>
            </a:r>
            <a:r>
              <a:rPr lang="de-AT" sz="675" dirty="0" err="1">
                <a:solidFill>
                  <a:schemeClr val="bg1"/>
                </a:solidFill>
              </a:rPr>
              <a:t>bluejayphoto</a:t>
            </a:r>
            <a:endParaRPr lang="de-AT" sz="675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38416FBD-4A14-49AE-B376-658B043180A1}"/>
              </a:ext>
            </a:extLst>
          </p:cNvPr>
          <p:cNvSpPr/>
          <p:nvPr/>
        </p:nvSpPr>
        <p:spPr>
          <a:xfrm>
            <a:off x="0" y="3658838"/>
            <a:ext cx="9151144" cy="14897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481491" y="342852"/>
            <a:ext cx="7294865" cy="1050908"/>
          </a:xfrm>
          <a:prstGeom prst="rect">
            <a:avLst/>
          </a:prstGeom>
          <a:noFill/>
        </p:spPr>
        <p:txBody>
          <a:bodyPr wrap="square" lIns="65387" tIns="32692" rIns="65387" bIns="32692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We put our energy into </a:t>
            </a:r>
            <a:r>
              <a:rPr lang="en-US" sz="3200" b="1" dirty="0" err="1">
                <a:solidFill>
                  <a:srgbClr val="FFFFFF"/>
                </a:solidFill>
              </a:rPr>
              <a:t>internationalisation</a:t>
            </a:r>
            <a:r>
              <a:rPr lang="en-US" sz="32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3509D6DA-B148-4BB9-9BA0-D5DD9E1FECD1}"/>
              </a:ext>
            </a:extLst>
          </p:cNvPr>
          <p:cNvSpPr/>
          <p:nvPr/>
        </p:nvSpPr>
        <p:spPr>
          <a:xfrm>
            <a:off x="1367644" y="3886169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 </a:t>
            </a:r>
            <a:r>
              <a:rPr lang="fr-FR" sz="2800" b="1" kern="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Grafleitner / Christiane Egger</a:t>
            </a:r>
            <a:endParaRPr lang="fr-FR" sz="2800" b="1" kern="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OÖ Energiesparverband/Cleantech-Cluster, Austria</a:t>
            </a:r>
            <a:b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b="1" kern="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eva.grafleitner@esv.or.at, www.ctc-energy.at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AD5F4167-FB04-4AA0-A404-3525F511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4527758"/>
            <a:ext cx="775975" cy="4069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F3F4B540-7F25-403F-8608-D4131B056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3" y="4440167"/>
            <a:ext cx="942240" cy="582117"/>
          </a:xfrm>
          <a:prstGeom prst="rect">
            <a:avLst/>
          </a:prstGeom>
        </p:spPr>
      </p:pic>
      <p:pic>
        <p:nvPicPr>
          <p:cNvPr id="10" name="Picture 2" descr="\\ESV-VM-File-01\Users\christine.rosenthale\Desktop\CT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78" y="4551225"/>
            <a:ext cx="97922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07976" y="2992073"/>
            <a:ext cx="8620509" cy="132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7524" y="2508014"/>
            <a:ext cx="8640960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8429625" algn="r"/>
              </a:tabLst>
            </a:pPr>
            <a:r>
              <a:rPr lang="de-AT" sz="2400" b="1" dirty="0" smtClean="0"/>
              <a:t>South Korea	AUSTRIA</a:t>
            </a:r>
          </a:p>
          <a:p>
            <a:pPr>
              <a:spcBef>
                <a:spcPts val="400"/>
              </a:spcBef>
              <a:spcAft>
                <a:spcPts val="400"/>
              </a:spcAft>
              <a:tabLst>
                <a:tab pos="4214813" algn="ctr"/>
                <a:tab pos="8429625" algn="r"/>
              </a:tabLst>
            </a:pPr>
            <a:r>
              <a:rPr lang="de-AT" sz="2000" dirty="0" smtClean="0"/>
              <a:t>51.7 </a:t>
            </a:r>
            <a:r>
              <a:rPr lang="de-AT" sz="2000" dirty="0" err="1" smtClean="0"/>
              <a:t>million</a:t>
            </a:r>
            <a:r>
              <a:rPr lang="de-AT" sz="2000" dirty="0" smtClean="0"/>
              <a:t>	</a:t>
            </a:r>
            <a:r>
              <a:rPr lang="de-AT" sz="2000" dirty="0" smtClean="0">
                <a:solidFill>
                  <a:srgbClr val="FF0000"/>
                </a:solidFill>
              </a:rPr>
              <a:t>Population</a:t>
            </a:r>
            <a:r>
              <a:rPr lang="de-AT" sz="2000" dirty="0" smtClean="0"/>
              <a:t>	 8.8 </a:t>
            </a:r>
            <a:r>
              <a:rPr lang="de-AT" sz="2000" dirty="0" err="1" smtClean="0"/>
              <a:t>million</a:t>
            </a:r>
            <a:endParaRPr lang="de-AT" sz="2000" dirty="0" smtClean="0"/>
          </a:p>
          <a:p>
            <a:pPr>
              <a:spcBef>
                <a:spcPts val="400"/>
              </a:spcBef>
              <a:spcAft>
                <a:spcPts val="400"/>
              </a:spcAft>
              <a:tabLst>
                <a:tab pos="4214813" algn="ctr"/>
                <a:tab pos="8429625" algn="r"/>
              </a:tabLst>
            </a:pPr>
            <a:r>
              <a:rPr lang="en-GB" sz="2000" dirty="0" smtClean="0"/>
              <a:t>99,000 km²	</a:t>
            </a:r>
            <a:r>
              <a:rPr lang="de-AT" sz="2000" dirty="0" smtClean="0">
                <a:solidFill>
                  <a:srgbClr val="FF0000"/>
                </a:solidFill>
              </a:rPr>
              <a:t>Surface </a:t>
            </a:r>
            <a:r>
              <a:rPr lang="de-AT" sz="2000" dirty="0" err="1" smtClean="0">
                <a:solidFill>
                  <a:srgbClr val="FF0000"/>
                </a:solidFill>
              </a:rPr>
              <a:t>area</a:t>
            </a:r>
            <a:r>
              <a:rPr lang="de-AT" sz="2000" dirty="0" smtClean="0"/>
              <a:t>	</a:t>
            </a:r>
            <a:r>
              <a:rPr lang="en-GB" sz="2000" dirty="0" smtClean="0"/>
              <a:t>83,879 km² </a:t>
            </a:r>
            <a:endParaRPr lang="en-GB" sz="2000" dirty="0"/>
          </a:p>
          <a:p>
            <a:pPr>
              <a:spcBef>
                <a:spcPts val="400"/>
              </a:spcBef>
              <a:spcAft>
                <a:spcPts val="400"/>
              </a:spcAft>
              <a:tabLst>
                <a:tab pos="4214813" algn="ctr"/>
                <a:tab pos="8429625" algn="r"/>
              </a:tabLst>
            </a:pPr>
            <a:r>
              <a:rPr lang="de-AT" sz="2000" dirty="0" smtClean="0"/>
              <a:t>1.7 </a:t>
            </a:r>
            <a:r>
              <a:rPr lang="de-AT" sz="2000" dirty="0" err="1" smtClean="0"/>
              <a:t>trillion</a:t>
            </a:r>
            <a:r>
              <a:rPr lang="de-AT" sz="2000" dirty="0" smtClean="0"/>
              <a:t> USD	</a:t>
            </a:r>
            <a:r>
              <a:rPr lang="de-AT" sz="2000" dirty="0" smtClean="0">
                <a:solidFill>
                  <a:srgbClr val="FF0000"/>
                </a:solidFill>
              </a:rPr>
              <a:t>GDP	</a:t>
            </a:r>
            <a:r>
              <a:rPr lang="de-AT" sz="2000" dirty="0" smtClean="0"/>
              <a:t>0.4 </a:t>
            </a:r>
            <a:r>
              <a:rPr lang="de-AT" sz="2000" dirty="0" err="1" smtClean="0"/>
              <a:t>trillion</a:t>
            </a:r>
            <a:r>
              <a:rPr lang="de-AT" sz="2000" dirty="0" smtClean="0"/>
              <a:t> USD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4214813" algn="ctr"/>
                <a:tab pos="8429625" algn="r"/>
              </a:tabLst>
            </a:pPr>
            <a:endParaRPr lang="de-AT" sz="2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02201" y="348854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600" b="1" smtClean="0"/>
          </a:p>
        </p:txBody>
      </p:sp>
      <p:sp>
        <p:nvSpPr>
          <p:cNvPr id="2" name="AutoShape 16" descr="Bildergebnis für Johannes Kepler Universitä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AutoShape 18" descr="Bildergebnis für Johannes Kepler Universität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20" descr="Johannes Kepler Universit&amp;auml;t Linz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22" descr="Johannes Kepler Universit&amp;auml;t Linz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79513" y="4803998"/>
            <a:ext cx="15456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50" dirty="0" err="1" smtClean="0"/>
              <a:t>Sources</a:t>
            </a:r>
            <a:r>
              <a:rPr lang="de-AT" sz="1050" dirty="0" smtClean="0"/>
              <a:t>: statista.com </a:t>
            </a:r>
            <a:endParaRPr lang="de-AT" sz="105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/>
        </p:blipFill>
        <p:spPr>
          <a:xfrm>
            <a:off x="2240029" y="107554"/>
            <a:ext cx="4539894" cy="2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andkarte Europ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2" y="-250586"/>
            <a:ext cx="5241598" cy="49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092936" y="287364"/>
            <a:ext cx="8051074" cy="4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60" tIns="43577" rIns="87160" bIns="435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600" b="1" dirty="0"/>
              <a:t>The </a:t>
            </a:r>
            <a:r>
              <a:rPr lang="de-DE" sz="2600" b="1" dirty="0" err="1"/>
              <a:t>region</a:t>
            </a:r>
            <a:r>
              <a:rPr lang="de-DE" sz="2600" b="1" dirty="0"/>
              <a:t> </a:t>
            </a:r>
            <a:r>
              <a:rPr lang="de-DE" sz="2600" b="1" dirty="0" err="1"/>
              <a:t>of</a:t>
            </a:r>
            <a:r>
              <a:rPr lang="de-DE" sz="2600" b="1" dirty="0"/>
              <a:t> </a:t>
            </a:r>
            <a:r>
              <a:rPr lang="de-DE" sz="2600" b="1" dirty="0" err="1"/>
              <a:t>Upper</a:t>
            </a:r>
            <a:r>
              <a:rPr lang="de-DE" sz="2600" b="1" dirty="0"/>
              <a:t> </a:t>
            </a:r>
            <a:r>
              <a:rPr lang="de-DE" sz="2600" b="1" dirty="0" smtClean="0"/>
              <a:t>Austria</a:t>
            </a:r>
            <a:endParaRPr lang="de-DE" sz="2600" b="1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149613" y="2817349"/>
            <a:ext cx="6994393" cy="22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60" tIns="43577" rIns="87160" bIns="43577">
            <a:spAutoFit/>
          </a:bodyPr>
          <a:lstStyle>
            <a:lvl1pPr eaLnBrk="0" hangingPunct="0"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573"/>
              </a:spcAft>
              <a:tabLst>
                <a:tab pos="2468276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Capital:		Linz</a:t>
            </a:r>
          </a:p>
          <a:p>
            <a:pPr eaLnBrk="1" hangingPunct="1">
              <a:spcAft>
                <a:spcPts val="573"/>
              </a:spcAft>
              <a:tabLst>
                <a:tab pos="2468276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Population: 		1.45 million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Area: 		12,000 km²</a:t>
            </a:r>
          </a:p>
          <a:p>
            <a:pPr eaLnBrk="1" hangingPunct="1">
              <a:spcAft>
                <a:spcPts val="573"/>
              </a:spcAft>
              <a:tabLst>
                <a:tab pos="2468276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Economic activity:	25% of the Austrian 			industrial exports</a:t>
            </a:r>
            <a:endParaRPr lang="de-DE" sz="2500" dirty="0">
              <a:solidFill>
                <a:srgbClr val="000000"/>
              </a:solidFill>
            </a:endParaRPr>
          </a:p>
        </p:txBody>
      </p:sp>
      <p:pic>
        <p:nvPicPr>
          <p:cNvPr id="13" name="Picture 2" descr="F:\Daten\Bilder\Tourismusfotos, Natur\OÖ allg\OÖ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19852" r="27211" b="6373"/>
          <a:stretch/>
        </p:blipFill>
        <p:spPr bwMode="auto">
          <a:xfrm>
            <a:off x="1608" y="1558825"/>
            <a:ext cx="1541420" cy="12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" y="2937712"/>
            <a:ext cx="1541420" cy="126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3"/>
          <a:stretch/>
        </p:blipFill>
        <p:spPr bwMode="auto">
          <a:xfrm>
            <a:off x="1" y="210190"/>
            <a:ext cx="1550822" cy="12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Info\_Logos\ESV-neu\ESV_mit_H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746" y="4444700"/>
            <a:ext cx="104900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Info\_Logos\Land OÖ\Landeslogo rot weiss\LandesLogo rot weiss 4cm\Landeslogo OÖ 4c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91" y="4523367"/>
            <a:ext cx="892555" cy="46799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3" y="1023578"/>
            <a:ext cx="6463399" cy="349238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31490"/>
            <a:ext cx="9144000" cy="8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76" tIns="43585" rIns="87176" bIns="435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600" b="1" dirty="0" smtClean="0"/>
              <a:t>Share </a:t>
            </a:r>
            <a:r>
              <a:rPr lang="en-US" sz="2600" b="1" dirty="0"/>
              <a:t>of renewable energy in different sectors</a:t>
            </a:r>
          </a:p>
          <a:p>
            <a:pPr algn="ctr"/>
            <a:r>
              <a:rPr lang="en-US" sz="2600" b="1" dirty="0"/>
              <a:t>Upper </a:t>
            </a:r>
            <a:r>
              <a:rPr lang="en-US" sz="2600" b="1" dirty="0" smtClean="0"/>
              <a:t>Austria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24180001"/>
              </p:ext>
            </p:extLst>
          </p:nvPr>
        </p:nvGraphicFramePr>
        <p:xfrm>
          <a:off x="2879812" y="555526"/>
          <a:ext cx="5832956" cy="385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710" y="1635646"/>
            <a:ext cx="1859069" cy="2981121"/>
          </a:xfrm>
          <a:prstGeom prst="rect">
            <a:avLst/>
          </a:prstGeom>
          <a:noFill/>
        </p:spPr>
        <p:txBody>
          <a:bodyPr wrap="square" lIns="87176" tIns="43585" rIns="87176" bIns="43585" rtlCol="0">
            <a:spAutoFit/>
          </a:bodyPr>
          <a:lstStyle/>
          <a:p>
            <a:pPr algn="r">
              <a:spcAft>
                <a:spcPts val="3000"/>
              </a:spcAft>
            </a:pPr>
            <a:r>
              <a:rPr lang="de-DE" b="1" dirty="0" err="1" smtClean="0"/>
              <a:t>Electricity</a:t>
            </a:r>
            <a:endParaRPr lang="de-DE" b="1" dirty="0"/>
          </a:p>
          <a:p>
            <a:pPr algn="r">
              <a:spcAft>
                <a:spcPts val="2400"/>
              </a:spcAft>
            </a:pPr>
            <a:r>
              <a:rPr lang="de-DE" b="1" dirty="0"/>
              <a:t>Space </a:t>
            </a:r>
            <a:r>
              <a:rPr lang="de-DE" b="1" dirty="0" err="1" smtClean="0"/>
              <a:t>heating</a:t>
            </a:r>
            <a:endParaRPr lang="de-DE" b="1" dirty="0"/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de-DE" b="1" dirty="0" smtClean="0"/>
              <a:t>Primary 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consumption</a:t>
            </a:r>
            <a:endParaRPr lang="de-DE" b="1" dirty="0" smtClean="0"/>
          </a:p>
          <a:p>
            <a:pPr algn="r">
              <a:spcAft>
                <a:spcPts val="3000"/>
              </a:spcAft>
            </a:pPr>
            <a:r>
              <a:rPr lang="de-DE" b="1" dirty="0" smtClean="0"/>
              <a:t>Mobility</a:t>
            </a:r>
            <a:endParaRPr lang="de-DE" b="1" dirty="0"/>
          </a:p>
          <a:p>
            <a:pPr algn="r">
              <a:spcAft>
                <a:spcPts val="3000"/>
              </a:spcAft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0391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9B0A3C35-0C06-4398-823A-298F5BDC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9" y="942727"/>
            <a:ext cx="6743861" cy="35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04646" y="4407961"/>
            <a:ext cx="2781300" cy="219905"/>
          </a:xfrm>
          <a:prstGeom prst="rect">
            <a:avLst/>
          </a:prstGeom>
          <a:noFill/>
        </p:spPr>
        <p:txBody>
          <a:bodyPr wrap="square" lIns="65382" tIns="32689" rIns="65382" bIns="32689" rtlCol="0"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</a:rPr>
              <a:t>Source: UBA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9" y="-171499"/>
            <a:ext cx="132106" cy="34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82" tIns="32689" rIns="65382" bIns="3268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078980" y="1754504"/>
            <a:ext cx="388620" cy="264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42760" y="1715159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-43%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8D1906CD-EAE9-43AF-A70E-2B971F15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5487"/>
            <a:ext cx="6858000" cy="8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428" tIns="32711" rIns="65428" bIns="32711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600" b="1" dirty="0">
                <a:solidFill>
                  <a:prstClr val="black"/>
                </a:solidFill>
                <a:cs typeface="Arial" charset="0"/>
              </a:rPr>
              <a:t>Greenhouse gas emissions from buildings</a:t>
            </a:r>
          </a:p>
          <a:p>
            <a:pPr algn="ctr"/>
            <a:r>
              <a:rPr lang="en-US" sz="2600" b="1" dirty="0">
                <a:solidFill>
                  <a:prstClr val="black"/>
                </a:solidFill>
                <a:cs typeface="Arial" charset="0"/>
              </a:rPr>
              <a:t>Upper Austria</a:t>
            </a:r>
          </a:p>
        </p:txBody>
      </p:sp>
    </p:spTree>
    <p:extLst>
      <p:ext uri="{BB962C8B-B14F-4D97-AF65-F5344CB8AC3E}">
        <p14:creationId xmlns:p14="http://schemas.microsoft.com/office/powerpoint/2010/main" val="2220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455"/>
              </p:ext>
            </p:extLst>
          </p:nvPr>
        </p:nvGraphicFramePr>
        <p:xfrm>
          <a:off x="1336348" y="723569"/>
          <a:ext cx="6102678" cy="423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itel 3"/>
          <p:cNvSpPr txBox="1">
            <a:spLocks/>
          </p:cNvSpPr>
          <p:nvPr/>
        </p:nvSpPr>
        <p:spPr bwMode="auto">
          <a:xfrm>
            <a:off x="95417" y="114478"/>
            <a:ext cx="9104242" cy="6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Austria: </a:t>
            </a:r>
            <a:b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 </a:t>
            </a:r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AT" altLang="de-DE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de-AT" altLang="de-DE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endParaRPr lang="de-AT" altLang="de-DE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35596" y="4731990"/>
            <a:ext cx="2895600" cy="273844"/>
          </a:xfrm>
        </p:spPr>
        <p:txBody>
          <a:bodyPr/>
          <a:lstStyle/>
          <a:p>
            <a:pPr algn="ctr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LEB, WIFO</a:t>
            </a:r>
          </a:p>
        </p:txBody>
      </p:sp>
      <p:sp>
        <p:nvSpPr>
          <p:cNvPr id="13" name="Textfeld 1"/>
          <p:cNvSpPr txBox="1"/>
          <p:nvPr/>
        </p:nvSpPr>
        <p:spPr>
          <a:xfrm>
            <a:off x="1600219" y="3651870"/>
            <a:ext cx="2878913" cy="9991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</a:t>
            </a:r>
            <a:r>
              <a:rPr lang="de-DE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de-DE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Euro/</a:t>
            </a:r>
            <a:r>
              <a:rPr lang="de-DE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44500" y="3651870"/>
            <a:ext cx="2856050" cy="918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4479131" y="3668427"/>
            <a:ext cx="3014663" cy="70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</a:t>
            </a:r>
            <a:r>
              <a:rPr lang="de-DE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DE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de-DE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Euro/</a:t>
            </a:r>
            <a:r>
              <a:rPr lang="de-DE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881713" y="1112911"/>
            <a:ext cx="7316901" cy="756000"/>
            <a:chOff x="1142619" y="1138792"/>
            <a:chExt cx="6624736" cy="1007999"/>
          </a:xfrm>
        </p:grpSpPr>
        <p:sp>
          <p:nvSpPr>
            <p:cNvPr id="4" name="Abgerundetes Rechteck 3"/>
            <p:cNvSpPr/>
            <p:nvPr/>
          </p:nvSpPr>
          <p:spPr>
            <a:xfrm>
              <a:off x="1142619" y="1138792"/>
              <a:ext cx="6624736" cy="1007999"/>
            </a:xfrm>
            <a:prstGeom prst="roundRect">
              <a:avLst/>
            </a:prstGeom>
            <a:solidFill>
              <a:srgbClr val="FF821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22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42619" y="1186753"/>
              <a:ext cx="6624736" cy="95752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ts val="2840"/>
                </a:lnSpc>
                <a:spcBef>
                  <a:spcPts val="0"/>
                </a:spcBef>
              </a:pPr>
              <a:r>
                <a:rPr lang="en-US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competitiveness and quality of life through </a:t>
              </a:r>
              <a:r>
                <a:rPr lang="en-US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decarbonision</a:t>
              </a:r>
              <a:r>
                <a:rPr lang="en-US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(and not: despite of</a:t>
              </a:r>
              <a:r>
                <a:rPr lang="en-US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881713" y="1956821"/>
            <a:ext cx="7341537" cy="756062"/>
            <a:chOff x="1079611" y="2542261"/>
            <a:chExt cx="6648071" cy="1008000"/>
          </a:xfrm>
        </p:grpSpPr>
        <p:sp>
          <p:nvSpPr>
            <p:cNvPr id="5" name="Abgerundetes Rechteck 4"/>
            <p:cNvSpPr/>
            <p:nvPr/>
          </p:nvSpPr>
          <p:spPr>
            <a:xfrm>
              <a:off x="1079611" y="2542261"/>
              <a:ext cx="6624736" cy="1008000"/>
            </a:xfrm>
            <a:prstGeom prst="roundRect">
              <a:avLst/>
            </a:prstGeom>
            <a:solidFill>
              <a:srgbClr val="FFCC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22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102946" y="2575342"/>
              <a:ext cx="6624736" cy="90273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decarbonisation</a:t>
              </a:r>
              <a:r>
                <a:rPr lang="en-US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energy </a:t>
              </a:r>
              <a:r>
                <a:rPr lang="en-US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 for buildings and manufacturing</a:t>
              </a:r>
              <a:endPara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81712" y="2806876"/>
            <a:ext cx="7341537" cy="756031"/>
            <a:chOff x="1111114" y="3651155"/>
            <a:chExt cx="6578066" cy="1007999"/>
          </a:xfrm>
        </p:grpSpPr>
        <p:sp>
          <p:nvSpPr>
            <p:cNvPr id="6" name="Abgerundetes Rechteck 5"/>
            <p:cNvSpPr/>
            <p:nvPr/>
          </p:nvSpPr>
          <p:spPr>
            <a:xfrm>
              <a:off x="1127451" y="3651155"/>
              <a:ext cx="6561729" cy="1007999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22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111114" y="3680394"/>
              <a:ext cx="6561729" cy="902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</a:t>
              </a: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innovative </a:t>
              </a:r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</a:t>
              </a:r>
              <a:r>
                <a:rPr lang="de-AT" sz="2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de-A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el 3"/>
          <p:cNvSpPr txBox="1">
            <a:spLocks/>
          </p:cNvSpPr>
          <p:nvPr/>
        </p:nvSpPr>
        <p:spPr bwMode="auto">
          <a:xfrm>
            <a:off x="0" y="76202"/>
            <a:ext cx="9144000" cy="9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de-AT" altLang="de-DE" kern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vision</a:t>
            </a:r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b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European </a:t>
            </a:r>
            <a:r>
              <a:rPr lang="de-AT" altLang="de-DE" kern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leader</a:t>
            </a:r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de-AT" altLang="de-DE" kern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the</a:t>
            </a:r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AT" altLang="de-DE" kern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energy</a:t>
            </a:r>
            <a:r>
              <a:rPr lang="de-AT" altLang="de-DE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AT" altLang="de-DE" kern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transition</a:t>
            </a:r>
            <a:endParaRPr lang="de-AT" altLang="de-DE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81713" y="3675911"/>
            <a:ext cx="7341537" cy="756000"/>
            <a:chOff x="1141594" y="4788333"/>
            <a:chExt cx="6625761" cy="1008000"/>
          </a:xfrm>
        </p:grpSpPr>
        <p:sp>
          <p:nvSpPr>
            <p:cNvPr id="12" name="Abgerundetes Rechteck 11"/>
            <p:cNvSpPr/>
            <p:nvPr/>
          </p:nvSpPr>
          <p:spPr>
            <a:xfrm>
              <a:off x="1142619" y="4788333"/>
              <a:ext cx="6624736" cy="10080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141594" y="5041230"/>
              <a:ext cx="6624736" cy="601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40"/>
                </a:lnSpc>
                <a:spcBef>
                  <a:spcPts val="0"/>
                </a:spcBef>
              </a:pPr>
              <a:r>
                <a:rPr lang="en-US" sz="32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ecosystem </a:t>
              </a:r>
              <a:endPara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6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8189" y="181114"/>
            <a:ext cx="76128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b="1" smtClean="0">
                <a:solidFill>
                  <a:srgbClr val="E30613"/>
                </a:solidFill>
              </a:rPr>
              <a:t>Cleantech </a:t>
            </a:r>
            <a:r>
              <a:rPr lang="en-US" sz="2100" b="1" dirty="0">
                <a:solidFill>
                  <a:srgbClr val="E30613"/>
                </a:solidFill>
              </a:rPr>
              <a:t>Cluster</a:t>
            </a:r>
          </a:p>
          <a:p>
            <a:r>
              <a:rPr lang="de-AT" sz="2100" b="1" dirty="0" err="1">
                <a:solidFill>
                  <a:srgbClr val="E30613"/>
                </a:solidFill>
              </a:rPr>
              <a:t>Changing</a:t>
            </a:r>
            <a:r>
              <a:rPr lang="de-AT" sz="2100" b="1" dirty="0">
                <a:solidFill>
                  <a:srgbClr val="E30613"/>
                </a:solidFill>
              </a:rPr>
              <a:t> </a:t>
            </a:r>
            <a:r>
              <a:rPr lang="de-AT" sz="2100" b="1" dirty="0" err="1">
                <a:solidFill>
                  <a:srgbClr val="E30613"/>
                </a:solidFill>
              </a:rPr>
              <a:t>energy</a:t>
            </a:r>
            <a:r>
              <a:rPr lang="de-AT" sz="2100" b="1" dirty="0">
                <a:solidFill>
                  <a:srgbClr val="E30613"/>
                </a:solidFill>
              </a:rPr>
              <a:t> &amp; </a:t>
            </a:r>
            <a:r>
              <a:rPr lang="de-AT" sz="2100" b="1" dirty="0" err="1">
                <a:solidFill>
                  <a:srgbClr val="E30613"/>
                </a:solidFill>
              </a:rPr>
              <a:t>environment</a:t>
            </a:r>
            <a:endParaRPr lang="en-US" sz="2100" b="1" dirty="0">
              <a:solidFill>
                <a:srgbClr val="E30613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199" y="1095979"/>
            <a:ext cx="841075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75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Cleantech</a:t>
            </a:r>
            <a:r>
              <a:rPr lang="en-US" dirty="0">
                <a:solidFill>
                  <a:srgbClr val="000000"/>
                </a:solidFill>
              </a:rPr>
              <a:t>-Cluster bundles the activities of two networks, the </a:t>
            </a:r>
            <a:r>
              <a:rPr lang="en-US" dirty="0" err="1">
                <a:solidFill>
                  <a:srgbClr val="000000"/>
                </a:solidFill>
              </a:rPr>
              <a:t>Okoenergie</a:t>
            </a:r>
            <a:r>
              <a:rPr lang="en-US" dirty="0">
                <a:solidFill>
                  <a:srgbClr val="000000"/>
                </a:solidFill>
              </a:rPr>
              <a:t>-Cluster and Environmental Technology Cluster</a:t>
            </a:r>
          </a:p>
          <a:p>
            <a:pPr eaLnBrk="1" hangingPunct="1">
              <a:spcBef>
                <a:spcPts val="375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 business network with 250+ companies</a:t>
            </a:r>
          </a:p>
          <a:p>
            <a:pPr eaLnBrk="1" hangingPunct="1">
              <a:spcBef>
                <a:spcPts val="375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two </a:t>
            </a:r>
            <a:r>
              <a:rPr lang="en-US" dirty="0" err="1">
                <a:solidFill>
                  <a:srgbClr val="000000"/>
                </a:solidFill>
              </a:rPr>
              <a:t>specialised</a:t>
            </a:r>
            <a:r>
              <a:rPr lang="en-US" dirty="0">
                <a:solidFill>
                  <a:srgbClr val="000000"/>
                </a:solidFill>
              </a:rPr>
              <a:t> teams: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- energy technologies (OÖ Energiesparverband)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- environmental technologies (Business Upper Austria)</a:t>
            </a:r>
          </a:p>
          <a:p>
            <a:pPr eaLnBrk="1" hangingPunct="1">
              <a:spcBef>
                <a:spcPts val="375"/>
              </a:spcBef>
              <a:buFontTx/>
              <a:buChar char="•"/>
            </a:pPr>
            <a:r>
              <a:rPr lang="de-AT" dirty="0" err="1">
                <a:solidFill>
                  <a:srgbClr val="000000"/>
                </a:solidFill>
              </a:rPr>
              <a:t>technologies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covered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by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the</a:t>
            </a:r>
            <a:r>
              <a:rPr lang="de-AT" dirty="0">
                <a:solidFill>
                  <a:srgbClr val="000000"/>
                </a:solidFill>
              </a:rPr>
              <a:t> CTC:</a:t>
            </a:r>
            <a:br>
              <a:rPr lang="de-AT" dirty="0">
                <a:solidFill>
                  <a:srgbClr val="000000"/>
                </a:solidFill>
              </a:rPr>
            </a:br>
            <a:r>
              <a:rPr lang="de-AT" dirty="0">
                <a:solidFill>
                  <a:srgbClr val="000000"/>
                </a:solidFill>
              </a:rPr>
              <a:t>- </a:t>
            </a:r>
            <a:r>
              <a:rPr lang="de-AT" dirty="0" err="1">
                <a:solidFill>
                  <a:srgbClr val="000000"/>
                </a:solidFill>
              </a:rPr>
              <a:t>energy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technologies</a:t>
            </a:r>
            <a:r>
              <a:rPr lang="de-AT" dirty="0">
                <a:solidFill>
                  <a:srgbClr val="000000"/>
                </a:solidFill>
              </a:rPr>
              <a:t> (</a:t>
            </a:r>
            <a:r>
              <a:rPr lang="de-AT" dirty="0" err="1">
                <a:solidFill>
                  <a:srgbClr val="000000"/>
                </a:solidFill>
              </a:rPr>
              <a:t>energy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production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storage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distribution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energy</a:t>
            </a:r>
            <a:r>
              <a:rPr lang="de-AT" dirty="0">
                <a:solidFill>
                  <a:srgbClr val="000000"/>
                </a:solidFill>
              </a:rPr>
              <a:t> </a:t>
            </a:r>
            <a:br>
              <a:rPr lang="de-AT" dirty="0">
                <a:solidFill>
                  <a:srgbClr val="000000"/>
                </a:solidFill>
              </a:rPr>
            </a:br>
            <a:r>
              <a:rPr lang="de-AT" dirty="0">
                <a:solidFill>
                  <a:srgbClr val="000000"/>
                </a:solidFill>
              </a:rPr>
              <a:t>  </a:t>
            </a:r>
            <a:r>
              <a:rPr lang="de-AT" dirty="0" err="1">
                <a:solidFill>
                  <a:srgbClr val="000000"/>
                </a:solidFill>
              </a:rPr>
              <a:t>efficiency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and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renewable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energy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sources</a:t>
            </a:r>
            <a:r>
              <a:rPr lang="de-AT" dirty="0">
                <a:solidFill>
                  <a:srgbClr val="000000"/>
                </a:solidFill>
              </a:rPr>
              <a:t>)</a:t>
            </a:r>
            <a:br>
              <a:rPr lang="de-AT" dirty="0">
                <a:solidFill>
                  <a:srgbClr val="000000"/>
                </a:solidFill>
              </a:rPr>
            </a:br>
            <a:r>
              <a:rPr lang="de-AT" dirty="0">
                <a:solidFill>
                  <a:srgbClr val="000000"/>
                </a:solidFill>
              </a:rPr>
              <a:t>- environmental </a:t>
            </a:r>
            <a:r>
              <a:rPr lang="de-AT" dirty="0" err="1">
                <a:solidFill>
                  <a:srgbClr val="000000"/>
                </a:solidFill>
              </a:rPr>
              <a:t>technologies</a:t>
            </a:r>
            <a:r>
              <a:rPr lang="de-AT" dirty="0">
                <a:solidFill>
                  <a:srgbClr val="000000"/>
                </a:solidFill>
              </a:rPr>
              <a:t> (</a:t>
            </a:r>
            <a:r>
              <a:rPr lang="de-AT" dirty="0" err="1">
                <a:solidFill>
                  <a:srgbClr val="000000"/>
                </a:solidFill>
              </a:rPr>
              <a:t>water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air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waste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recycling</a:t>
            </a:r>
            <a:r>
              <a:rPr lang="de-AT" dirty="0">
                <a:solidFill>
                  <a:srgbClr val="000000"/>
                </a:solidFill>
              </a:rPr>
              <a:t>, </a:t>
            </a:r>
            <a:r>
              <a:rPr lang="de-AT" dirty="0" err="1">
                <a:solidFill>
                  <a:srgbClr val="000000"/>
                </a:solidFill>
              </a:rPr>
              <a:t>resource</a:t>
            </a:r>
            <a:r>
              <a:rPr lang="de-AT" dirty="0">
                <a:solidFill>
                  <a:srgbClr val="000000"/>
                </a:solidFill>
              </a:rPr>
              <a:t>  </a:t>
            </a:r>
            <a:br>
              <a:rPr lang="de-AT" dirty="0">
                <a:solidFill>
                  <a:srgbClr val="000000"/>
                </a:solidFill>
              </a:rPr>
            </a:br>
            <a:r>
              <a:rPr lang="de-AT" dirty="0">
                <a:solidFill>
                  <a:srgbClr val="000000"/>
                </a:solidFill>
              </a:rPr>
              <a:t>  </a:t>
            </a:r>
            <a:r>
              <a:rPr lang="de-AT" dirty="0" err="1">
                <a:solidFill>
                  <a:srgbClr val="000000"/>
                </a:solidFill>
              </a:rPr>
              <a:t>efficiency</a:t>
            </a:r>
            <a:r>
              <a:rPr lang="de-AT" dirty="0">
                <a:solidFill>
                  <a:srgbClr val="000000"/>
                </a:solidFill>
              </a:rPr>
              <a:t> in </a:t>
            </a:r>
            <a:r>
              <a:rPr lang="de-AT" dirty="0" err="1">
                <a:solidFill>
                  <a:srgbClr val="000000"/>
                </a:solidFill>
              </a:rPr>
              <a:t>manufacturing</a:t>
            </a:r>
            <a:r>
              <a:rPr lang="de-AT" dirty="0">
                <a:solidFill>
                  <a:srgbClr val="000000"/>
                </a:solidFill>
              </a:rPr>
              <a:t>) </a:t>
            </a:r>
            <a:br>
              <a:rPr lang="de-AT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F:\Hager\Cluster Logo\CTC-Logo-Rot.jpg">
            <a:extLst>
              <a:ext uri="{FF2B5EF4-FFF2-40B4-BE49-F238E27FC236}">
                <a16:creationId xmlns="" xmlns:a16="http://schemas.microsoft.com/office/drawing/2014/main" id="{762F1D8D-BA2D-4BD3-9239-18566E1D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72" y="1"/>
            <a:ext cx="2052228" cy="7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0" y="4316362"/>
            <a:ext cx="9144000" cy="82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1098915" y="76022"/>
            <a:ext cx="6946170" cy="5067478"/>
            <a:chOff x="0" y="187127"/>
            <a:chExt cx="9144000" cy="6670873"/>
          </a:xfrm>
        </p:grpSpPr>
        <p:sp>
          <p:nvSpPr>
            <p:cNvPr id="42" name="Rechteck 41"/>
            <p:cNvSpPr/>
            <p:nvPr/>
          </p:nvSpPr>
          <p:spPr>
            <a:xfrm>
              <a:off x="0" y="5755149"/>
              <a:ext cx="9144000" cy="1102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209613" y="2424683"/>
              <a:ext cx="2016224" cy="2016224"/>
            </a:xfrm>
            <a:prstGeom prst="roundRect">
              <a:avLst/>
            </a:prstGeom>
            <a:solidFill>
              <a:srgbClr val="FFD50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69719" y="3436258"/>
              <a:ext cx="2160240" cy="97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manage-</a:t>
              </a:r>
              <a:r>
                <a:rPr lang="en-GB" sz="1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</a:t>
              </a:r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/building Technologies</a:t>
              </a:r>
              <a:endPara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339" y="2487194"/>
              <a:ext cx="839909" cy="839909"/>
            </a:xfrm>
            <a:prstGeom prst="rect">
              <a:avLst/>
            </a:prstGeom>
          </p:spPr>
        </p:pic>
        <p:sp>
          <p:nvSpPr>
            <p:cNvPr id="46" name="Abgerundetes Rechteck 45"/>
            <p:cNvSpPr/>
            <p:nvPr/>
          </p:nvSpPr>
          <p:spPr>
            <a:xfrm>
              <a:off x="2435763" y="188640"/>
              <a:ext cx="2016224" cy="2016224"/>
            </a:xfrm>
            <a:prstGeom prst="roundRect">
              <a:avLst/>
            </a:prstGeom>
            <a:solidFill>
              <a:srgbClr val="FFD50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47" name="Abgerundetes Rechteck 46"/>
            <p:cNvSpPr/>
            <p:nvPr/>
          </p:nvSpPr>
          <p:spPr>
            <a:xfrm>
              <a:off x="4656010" y="188640"/>
              <a:ext cx="2016224" cy="2016224"/>
            </a:xfrm>
            <a:prstGeom prst="roundRect">
              <a:avLst/>
            </a:prstGeom>
            <a:solidFill>
              <a:srgbClr val="F7941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48" name="Abgerundetes Rechteck 47"/>
            <p:cNvSpPr/>
            <p:nvPr/>
          </p:nvSpPr>
          <p:spPr>
            <a:xfrm>
              <a:off x="6903343" y="187127"/>
              <a:ext cx="2016224" cy="2016224"/>
            </a:xfrm>
            <a:prstGeom prst="roundRect">
              <a:avLst/>
            </a:prstGeom>
            <a:solidFill>
              <a:srgbClr val="FFFF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2435763" y="1335251"/>
              <a:ext cx="2016224" cy="40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biomass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572000" y="1196752"/>
              <a:ext cx="2160240" cy="6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hydro &amp; </a:t>
              </a:r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843337" y="1196752"/>
              <a:ext cx="2160240" cy="6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 pumps</a:t>
              </a:r>
              <a:r>
                <a:rPr lang="en-GB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geothermal</a:t>
              </a:r>
              <a:endPara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435763" y="2420888"/>
              <a:ext cx="2016224" cy="2016224"/>
            </a:xfrm>
            <a:prstGeom prst="roundRect">
              <a:avLst/>
            </a:prstGeom>
            <a:solidFill>
              <a:srgbClr val="F7941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363754" y="3436258"/>
              <a:ext cx="2160240" cy="97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architects/ construction businesses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8975" y="2632850"/>
              <a:ext cx="598322" cy="5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bgerundetes Rechteck 54"/>
            <p:cNvSpPr/>
            <p:nvPr/>
          </p:nvSpPr>
          <p:spPr>
            <a:xfrm>
              <a:off x="6903342" y="4653136"/>
              <a:ext cx="2016224" cy="2016224"/>
            </a:xfrm>
            <a:prstGeom prst="roundRect">
              <a:avLst/>
            </a:prstGeom>
            <a:solidFill>
              <a:srgbClr val="F7941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831334" y="5663136"/>
              <a:ext cx="2160240" cy="97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suppliers/ wholesalers/</a:t>
              </a:r>
              <a:b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de-A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13" descr="F:\Hager\Mitarbeiter\Brigitte\Icons-schwarz\Lieferan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244" y="4910519"/>
              <a:ext cx="613245" cy="492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bgerundetes Rechteck 57"/>
            <p:cNvSpPr/>
            <p:nvPr/>
          </p:nvSpPr>
          <p:spPr>
            <a:xfrm>
              <a:off x="4721327" y="2410991"/>
              <a:ext cx="2016224" cy="2016224"/>
            </a:xfrm>
            <a:prstGeom prst="roundRect">
              <a:avLst/>
            </a:prstGeom>
            <a:solidFill>
              <a:srgbClr val="FFFF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572000" y="3436258"/>
              <a:ext cx="2160240" cy="6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</a:t>
              </a:r>
              <a:endParaRPr lang="de-A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14" descr="F:\Hager\Mitarbeiter\Brigitte\Icons-schwarz\Baumaterialen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24860" y="2698653"/>
              <a:ext cx="1054520" cy="42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bgerundetes Rechteck 60"/>
            <p:cNvSpPr/>
            <p:nvPr/>
          </p:nvSpPr>
          <p:spPr>
            <a:xfrm>
              <a:off x="214640" y="4666059"/>
              <a:ext cx="2016224" cy="2016224"/>
            </a:xfrm>
            <a:prstGeom prst="roundRect">
              <a:avLst/>
            </a:prstGeom>
            <a:solidFill>
              <a:srgbClr val="F7941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42632" y="5663136"/>
              <a:ext cx="2160240" cy="6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&amp; research</a:t>
              </a:r>
              <a:endParaRPr lang="de-A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473" y="4897084"/>
              <a:ext cx="882732" cy="545494"/>
            </a:xfrm>
            <a:prstGeom prst="rect">
              <a:avLst/>
            </a:prstGeom>
          </p:spPr>
        </p:pic>
        <p:sp>
          <p:nvSpPr>
            <p:cNvPr id="64" name="Abgerundetes Rechteck 63"/>
            <p:cNvSpPr/>
            <p:nvPr/>
          </p:nvSpPr>
          <p:spPr>
            <a:xfrm>
              <a:off x="2423762" y="4652963"/>
              <a:ext cx="2016224" cy="2016224"/>
            </a:xfrm>
            <a:prstGeom prst="roundRect">
              <a:avLst/>
            </a:prstGeom>
            <a:solidFill>
              <a:srgbClr val="FFFF8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380245" y="5801635"/>
              <a:ext cx="2160240" cy="40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lighting</a:t>
              </a: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0411" y="4724971"/>
              <a:ext cx="839909" cy="839909"/>
            </a:xfrm>
            <a:prstGeom prst="rect">
              <a:avLst/>
            </a:prstGeom>
          </p:spPr>
        </p:pic>
        <p:sp>
          <p:nvSpPr>
            <p:cNvPr id="67" name="Abgerundetes Rechteck 66"/>
            <p:cNvSpPr/>
            <p:nvPr/>
          </p:nvSpPr>
          <p:spPr>
            <a:xfrm>
              <a:off x="215516" y="188640"/>
              <a:ext cx="2016224" cy="2016224"/>
            </a:xfrm>
            <a:prstGeom prst="roundRect">
              <a:avLst/>
            </a:prstGeom>
            <a:solidFill>
              <a:srgbClr val="FFFF89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15517" y="1335251"/>
              <a:ext cx="2016224" cy="40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de-AT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olar + </a:t>
              </a:r>
              <a:r>
                <a:rPr lang="de-AT" sz="1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de-AT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798" y="303740"/>
              <a:ext cx="839909" cy="839909"/>
            </a:xfrm>
            <a:prstGeom prst="rect">
              <a:avLst/>
            </a:prstGeom>
          </p:spPr>
        </p:pic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258" y="303740"/>
              <a:ext cx="839909" cy="839909"/>
            </a:xfrm>
            <a:prstGeom prst="rect">
              <a:avLst/>
            </a:prstGeom>
          </p:spPr>
        </p:pic>
        <p:grpSp>
          <p:nvGrpSpPr>
            <p:cNvPr id="71" name="Gruppieren 70"/>
            <p:cNvGrpSpPr/>
            <p:nvPr/>
          </p:nvGrpSpPr>
          <p:grpSpPr>
            <a:xfrm>
              <a:off x="4910271" y="303740"/>
              <a:ext cx="1514208" cy="839909"/>
              <a:chOff x="4870970" y="303740"/>
              <a:chExt cx="1514208" cy="839909"/>
            </a:xfrm>
          </p:grpSpPr>
          <p:pic>
            <p:nvPicPr>
              <p:cNvPr id="79" name="Grafik 7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970" y="303740"/>
                <a:ext cx="839909" cy="839909"/>
              </a:xfrm>
              <a:prstGeom prst="rect">
                <a:avLst/>
              </a:prstGeom>
            </p:spPr>
          </p:pic>
          <p:pic>
            <p:nvPicPr>
              <p:cNvPr id="80" name="Grafik 7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5269" y="303740"/>
                <a:ext cx="839909" cy="839909"/>
              </a:xfrm>
              <a:prstGeom prst="rect">
                <a:avLst/>
              </a:prstGeom>
            </p:spPr>
          </p:pic>
        </p:grpSp>
        <p:pic>
          <p:nvPicPr>
            <p:cNvPr id="72" name="Grafik 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500" y="303740"/>
              <a:ext cx="839909" cy="839909"/>
            </a:xfrm>
            <a:prstGeom prst="rect">
              <a:avLst/>
            </a:prstGeom>
          </p:spPr>
        </p:pic>
        <p:sp>
          <p:nvSpPr>
            <p:cNvPr id="73" name="Abgerundetes Rechteck 72"/>
            <p:cNvSpPr/>
            <p:nvPr/>
          </p:nvSpPr>
          <p:spPr>
            <a:xfrm>
              <a:off x="4656486" y="4653136"/>
              <a:ext cx="2016224" cy="2016224"/>
            </a:xfrm>
            <a:prstGeom prst="roundRect">
              <a:avLst/>
            </a:prstGeom>
            <a:solidFill>
              <a:srgbClr val="FFD50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4587255" y="5663136"/>
              <a:ext cx="2160240" cy="6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contractors </a:t>
              </a:r>
              <a:r>
                <a:rPr lang="en-GB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plant operators</a:t>
              </a:r>
              <a:endPara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3766" y="4721349"/>
              <a:ext cx="839909" cy="839909"/>
            </a:xfrm>
            <a:prstGeom prst="rect">
              <a:avLst/>
            </a:prstGeom>
          </p:spPr>
        </p:pic>
        <p:sp>
          <p:nvSpPr>
            <p:cNvPr id="76" name="Abgerundetes Rechteck 75"/>
            <p:cNvSpPr/>
            <p:nvPr/>
          </p:nvSpPr>
          <p:spPr>
            <a:xfrm>
              <a:off x="6915345" y="2410991"/>
              <a:ext cx="2016224" cy="2016224"/>
            </a:xfrm>
            <a:prstGeom prst="roundRect">
              <a:avLst/>
            </a:prstGeom>
            <a:solidFill>
              <a:srgbClr val="FFD50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>
                <a:solidFill>
                  <a:srgbClr val="FFFFFF"/>
                </a:solidFill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6831335" y="3297758"/>
              <a:ext cx="2160240" cy="97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consul-tants/building certificates</a:t>
              </a:r>
              <a:endPara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500" y="2494809"/>
              <a:ext cx="839909" cy="839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7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Larissa-Design">
  <a:themeElements>
    <a:clrScheme name="3_Larissa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Larissa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589</Words>
  <Application>Microsoft Office PowerPoint</Application>
  <PresentationFormat>Bildschirmpräsentation (16:9)</PresentationFormat>
  <Paragraphs>167</Paragraphs>
  <Slides>16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4_Larissa-Design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Fronius - Solar solutions that last</vt:lpstr>
      <vt:lpstr>KEBA - Automation by innovation </vt:lpstr>
      <vt:lpstr>PowerPoint-Präsentation</vt:lpstr>
      <vt:lpstr>PowerPoint-Präsentation</vt:lpstr>
    </vt:vector>
  </TitlesOfParts>
  <Company>Energiesparverband Oberösterreich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Marlene Süss</dc:creator>
  <cp:lastModifiedBy>Eva Grafleitner</cp:lastModifiedBy>
  <cp:revision>621</cp:revision>
  <cp:lastPrinted>2016-04-22T16:26:03Z</cp:lastPrinted>
  <dcterms:created xsi:type="dcterms:W3CDTF">2008-08-21T12:07:51Z</dcterms:created>
  <dcterms:modified xsi:type="dcterms:W3CDTF">2018-11-06T08:54:45Z</dcterms:modified>
</cp:coreProperties>
</file>